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8C7500C6-6267-8904-761A-F54BB9A2775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BFB8917C-B5DF-7698-53C0-D8E88DCE6B1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AD70048E-FE9D-D7E0-FEE3-1873D9E6A23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860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754610A7-F6B2-D643-F933-F8E4239B791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594C03B8-9790-D4D6-B462-17C372806A9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271963" y="150813"/>
            <a:ext cx="7920037"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Promotion of superconductivity in twisted graphene multilayers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6324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1753306</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762001" y="1504169"/>
            <a:ext cx="446743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0" i="0" dirty="0">
                <a:solidFill>
                  <a:srgbClr val="333333"/>
                </a:solidFill>
                <a:effectLst/>
                <a:latin typeface="+mn-lt"/>
              </a:rPr>
              <a:t>Graphene moiré superlattices show an abundance </a:t>
            </a:r>
          </a:p>
          <a:p>
            <a:pPr algn="just" eaLnBrk="1" hangingPunct="1"/>
            <a:r>
              <a:rPr lang="en-US" sz="1400" b="0" i="0" dirty="0">
                <a:solidFill>
                  <a:srgbClr val="333333"/>
                </a:solidFill>
                <a:effectLst/>
                <a:latin typeface="+mn-lt"/>
              </a:rPr>
              <a:t>of exotic quantum electronic phases. Whereas the origins of strong correlations and nontrivial topology in these structures can be directly linked to emerging flat bands, the nature of superconductivity remains enigmatic. </a:t>
            </a:r>
          </a:p>
          <a:p>
            <a:pPr algn="just" eaLnBrk="1" hangingPunct="1"/>
            <a:endParaRPr lang="en-US" sz="1400" dirty="0">
              <a:solidFill>
                <a:srgbClr val="333333"/>
              </a:solidFill>
              <a:latin typeface="+mn-lt"/>
            </a:endParaRPr>
          </a:p>
          <a:p>
            <a:pPr algn="just" eaLnBrk="1" hangingPunct="1"/>
            <a:r>
              <a:rPr lang="en-US" sz="1400" b="0" i="0" dirty="0">
                <a:solidFill>
                  <a:srgbClr val="333333"/>
                </a:solidFill>
                <a:effectLst/>
                <a:latin typeface="+mn-lt"/>
              </a:rPr>
              <a:t>In our work (Science 2022), we demonstrated that structures made of twisted tri-, quadri-, and pentalayer graphene placed on monolayer tungsten diselenide exhibit symmetry-breaking transitions and superconductivity. As the number of layers increases, superconductivity emerges over an enhanced filling-factor range, and in the pentalayer, it extends well beyond the filling of four electrons per moiré unit cell. </a:t>
            </a:r>
          </a:p>
          <a:p>
            <a:pPr algn="just" eaLnBrk="1" hangingPunct="1"/>
            <a:endParaRPr lang="en-US" sz="1400" dirty="0">
              <a:solidFill>
                <a:srgbClr val="333333"/>
              </a:solidFill>
              <a:latin typeface="+mn-lt"/>
            </a:endParaRPr>
          </a:p>
          <a:p>
            <a:pPr algn="just" eaLnBrk="1" hangingPunct="1"/>
            <a:r>
              <a:rPr lang="en-US" sz="1400" dirty="0">
                <a:solidFill>
                  <a:srgbClr val="333333"/>
                </a:solidFill>
                <a:latin typeface="+mn-lt"/>
              </a:rPr>
              <a:t>These</a:t>
            </a:r>
            <a:r>
              <a:rPr lang="en-US" sz="1400" b="0" i="0" dirty="0">
                <a:solidFill>
                  <a:srgbClr val="333333"/>
                </a:solidFill>
                <a:effectLst/>
                <a:latin typeface="+mn-lt"/>
              </a:rPr>
              <a:t> results highlight the role of the interplay between flat and more dispersive bands in extending superconducting regions in graphene moiré superlattices and will guide future theories on the origin of superconductivity in these systems.</a:t>
            </a:r>
            <a:endParaRPr lang="en-US" sz="1400" dirty="0">
              <a:latin typeface="+mn-lt"/>
            </a:endParaRP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24" name="Group 23" descr="The left side of the image shows schematics of twisted tri-, quadri-, and penta- layers. The right side shows the corresponding resistance vs. electron doping dependence at various temperatures. The superconductivity is observed in the increasingly more extensive doping range as the number of layers increases. In addition, trilayers and quandrilayers exhibit resistive phases as well, near half-filling of the bands and charge neutrality. ">
            <a:extLst>
              <a:ext uri="{FF2B5EF4-FFF2-40B4-BE49-F238E27FC236}">
                <a16:creationId xmlns:a16="http://schemas.microsoft.com/office/drawing/2014/main" id="{A328D3FF-0352-75BD-1C0E-05901827961D}"/>
              </a:ext>
            </a:extLst>
          </p:cNvPr>
          <p:cNvGrpSpPr/>
          <p:nvPr/>
        </p:nvGrpSpPr>
        <p:grpSpPr>
          <a:xfrm>
            <a:off x="6401943" y="1693066"/>
            <a:ext cx="4994518" cy="3989596"/>
            <a:chOff x="6401943" y="1693066"/>
            <a:chExt cx="4994518" cy="3989596"/>
          </a:xfrm>
        </p:grpSpPr>
        <p:pic>
          <p:nvPicPr>
            <p:cNvPr id="6" name="Picture 5" descr="Diagram&#10;&#10;Description automatically generated">
              <a:extLst>
                <a:ext uri="{FF2B5EF4-FFF2-40B4-BE49-F238E27FC236}">
                  <a16:creationId xmlns:a16="http://schemas.microsoft.com/office/drawing/2014/main" id="{0EB21F1A-69D4-E1B3-A015-901BD68B19B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401943" y="1864593"/>
              <a:ext cx="2356447" cy="3474612"/>
            </a:xfrm>
            <a:prstGeom prst="rect">
              <a:avLst/>
            </a:prstGeom>
          </p:spPr>
        </p:pic>
        <p:pic>
          <p:nvPicPr>
            <p:cNvPr id="22" name="Picture 21">
              <a:extLst>
                <a:ext uri="{FF2B5EF4-FFF2-40B4-BE49-F238E27FC236}">
                  <a16:creationId xmlns:a16="http://schemas.microsoft.com/office/drawing/2014/main" id="{C4A04C78-2787-2E82-06B9-C3B637CD4057}"/>
                </a:ext>
              </a:extLst>
            </p:cNvPr>
            <p:cNvPicPr>
              <a:picLocks noChangeAspect="1"/>
            </p:cNvPicPr>
            <p:nvPr/>
          </p:nvPicPr>
          <p:blipFill>
            <a:blip r:embed="rId3"/>
            <a:stretch>
              <a:fillRect/>
            </a:stretch>
          </p:blipFill>
          <p:spPr>
            <a:xfrm>
              <a:off x="8707820" y="1693066"/>
              <a:ext cx="2688641" cy="3989596"/>
            </a:xfrm>
            <a:prstGeom prst="rect">
              <a:avLst/>
            </a:prstGeom>
          </p:spPr>
        </p:pic>
      </p:grpSp>
      <p:sp>
        <p:nvSpPr>
          <p:cNvPr id="23" name="TextBox 22" descr="Adapted from Y. Zhang et al., Science 377, 1538-1543(2022)">
            <a:extLst>
              <a:ext uri="{FF2B5EF4-FFF2-40B4-BE49-F238E27FC236}">
                <a16:creationId xmlns:a16="http://schemas.microsoft.com/office/drawing/2014/main" id="{1D49A258-833F-AF7C-DEFB-D229A4F9D96E}"/>
              </a:ext>
            </a:extLst>
          </p:cNvPr>
          <p:cNvSpPr txBox="1"/>
          <p:nvPr/>
        </p:nvSpPr>
        <p:spPr>
          <a:xfrm>
            <a:off x="6597975" y="5632835"/>
            <a:ext cx="4530343" cy="584775"/>
          </a:xfrm>
          <a:prstGeom prst="rect">
            <a:avLst/>
          </a:prstGeom>
          <a:noFill/>
        </p:spPr>
        <p:txBody>
          <a:bodyPr wrap="none" rtlCol="0">
            <a:spAutoFit/>
          </a:bodyPr>
          <a:lstStyle/>
          <a:p>
            <a:pPr algn="l"/>
            <a:r>
              <a:rPr lang="en-US" sz="1400" dirty="0"/>
              <a:t>Adapted from Y. Zhang et al., Science </a:t>
            </a:r>
            <a:r>
              <a:rPr lang="en-US" sz="1400" b="1" i="0" dirty="0">
                <a:effectLst/>
              </a:rPr>
              <a:t>377</a:t>
            </a:r>
            <a:r>
              <a:rPr lang="en-US" sz="1400" b="0" i="0" dirty="0">
                <a:effectLst/>
              </a:rPr>
              <a:t>, 1538-1543(2022)</a:t>
            </a:r>
          </a:p>
          <a:p>
            <a:endParaRPr lang="en-US" dirty="0"/>
          </a:p>
        </p:txBody>
      </p:sp>
      <p:sp>
        <p:nvSpPr>
          <p:cNvPr id="25" name="TextBox 24">
            <a:extLst>
              <a:ext uri="{FF2B5EF4-FFF2-40B4-BE49-F238E27FC236}">
                <a16:creationId xmlns:a16="http://schemas.microsoft.com/office/drawing/2014/main" id="{35BAE9D3-E232-46B4-8857-8D668ADCAD1B}"/>
              </a:ext>
            </a:extLst>
          </p:cNvPr>
          <p:cNvSpPr txBox="1"/>
          <p:nvPr/>
        </p:nvSpPr>
        <p:spPr>
          <a:xfrm>
            <a:off x="5622122" y="845156"/>
            <a:ext cx="535992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Stevan Nadj-Perge, California Institute of Technology</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descr="Upper two images show the students ">
            <a:extLst>
              <a:ext uri="{FF2B5EF4-FFF2-40B4-BE49-F238E27FC236}">
                <a16:creationId xmlns:a16="http://schemas.microsoft.com/office/drawing/2014/main" id="{E9C3AA5F-05F2-4342-92D6-6EC116A33943}"/>
              </a:ext>
            </a:extLst>
          </p:cNvPr>
          <p:cNvSpPr txBox="1">
            <a:spLocks noChangeArrowheads="1"/>
          </p:cNvSpPr>
          <p:nvPr/>
        </p:nvSpPr>
        <p:spPr bwMode="auto">
          <a:xfrm>
            <a:off x="826921" y="1609281"/>
            <a:ext cx="4458781"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latin typeface="+mn-lt"/>
              </a:rPr>
              <a:t>Twisted graphene structures offer unique opportunities for education and outreach. These materials provide an intuitive way of explaining how complex electronic phases emerge and can be used to engage the audience at various levels visually.  </a:t>
            </a:r>
          </a:p>
          <a:p>
            <a:pPr algn="just" eaLnBrk="1" hangingPunct="1"/>
            <a:endParaRPr lang="en-US" sz="1400" dirty="0">
              <a:latin typeface="+mn-lt"/>
            </a:endParaRPr>
          </a:p>
          <a:p>
            <a:pPr algn="just" eaLnBrk="1" hangingPunct="1"/>
            <a:r>
              <a:rPr lang="en-US" sz="1400" dirty="0">
                <a:latin typeface="+mn-lt"/>
              </a:rPr>
              <a:t>This year, the physics of twisted graphene multilayers was incorporated into the applied physics curriculum at Caltech (in classes covering condensed matter physics and physics of semiconductors) as well as in the summer program lectures and outreach seminars for undergraduates.</a:t>
            </a:r>
          </a:p>
          <a:p>
            <a:pPr algn="just" eaLnBrk="1" hangingPunct="1"/>
            <a:endParaRPr lang="en-US" sz="1400" dirty="0">
              <a:latin typeface="+mn-lt"/>
            </a:endParaRPr>
          </a:p>
          <a:p>
            <a:pPr algn="just" eaLnBrk="1" hangingPunct="1"/>
            <a:r>
              <a:rPr lang="en-US" sz="1400" dirty="0">
                <a:latin typeface="+mn-lt"/>
              </a:rPr>
              <a:t>The image on the right shows one of the lab tours this year featuring our scanning tunneling microscope used to obtain a microscopic image of emerging moiré pattern in twisted trilayer graphene (adapted from H. Kim et al., Nature </a:t>
            </a:r>
            <a:r>
              <a:rPr lang="en-US" sz="1400" b="1" dirty="0">
                <a:latin typeface="+mn-lt"/>
              </a:rPr>
              <a:t>606</a:t>
            </a:r>
            <a:r>
              <a:rPr lang="en-US" sz="1400" dirty="0">
                <a:latin typeface="+mn-lt"/>
              </a:rPr>
              <a:t>, 494–500 (2022)). This tour was given to students participating in the quantum summer undergraduate research fellowship program (QSURF).  </a:t>
            </a:r>
          </a:p>
          <a:p>
            <a:pPr eaLnBrk="1" hangingPunct="1"/>
            <a:endParaRPr lang="en-US" sz="1000" dirty="0"/>
          </a:p>
          <a:p>
            <a:pPr eaLnBrk="1" hangingPunct="1"/>
            <a:endParaRPr lang="en-US" sz="1600" b="1"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Twisted Graphene Multilayers in Education and Outreach</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568052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PI: Stevan Nadj-Perge, California Institute of Technology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6324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1753306</a:t>
            </a:r>
          </a:p>
        </p:txBody>
      </p:sp>
      <p:grpSp>
        <p:nvGrpSpPr>
          <p:cNvPr id="18" name="Group 17" descr="The image on the top shows undergraduate students visiting our lab and listening to graduate student Hyunjin Kim explaining the working principle of scanning tunneling microscope. The lower image shows moire pattern emerging in twisted trilayer graphene obtained by the microscope. ">
            <a:extLst>
              <a:ext uri="{FF2B5EF4-FFF2-40B4-BE49-F238E27FC236}">
                <a16:creationId xmlns:a16="http://schemas.microsoft.com/office/drawing/2014/main" id="{FF0F8A4D-378A-35A4-2FB6-9B3FC2885E0B}"/>
              </a:ext>
            </a:extLst>
          </p:cNvPr>
          <p:cNvGrpSpPr/>
          <p:nvPr/>
        </p:nvGrpSpPr>
        <p:grpSpPr>
          <a:xfrm>
            <a:off x="6296296" y="1603856"/>
            <a:ext cx="5133703" cy="4339650"/>
            <a:chOff x="6296296" y="1603856"/>
            <a:chExt cx="5133703" cy="4339650"/>
          </a:xfrm>
        </p:grpSpPr>
        <p:sp>
          <p:nvSpPr>
            <p:cNvPr id="14" name="Rectangle 37">
              <a:extLst>
                <a:ext uri="{FF2B5EF4-FFF2-40B4-BE49-F238E27FC236}">
                  <a16:creationId xmlns:a16="http://schemas.microsoft.com/office/drawing/2014/main" id="{E6A754AA-3268-4E0B-B7AC-7136B6A6963A}"/>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6" name="Picture 5">
              <a:extLst>
                <a:ext uri="{FF2B5EF4-FFF2-40B4-BE49-F238E27FC236}">
                  <a16:creationId xmlns:a16="http://schemas.microsoft.com/office/drawing/2014/main" id="{6B1C8120-B892-145D-7D18-74CE01556B9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816124" y="1650869"/>
              <a:ext cx="2613875" cy="2741664"/>
            </a:xfrm>
            <a:prstGeom prst="rect">
              <a:avLst/>
            </a:prstGeom>
          </p:spPr>
        </p:pic>
        <p:pic>
          <p:nvPicPr>
            <p:cNvPr id="17" name="Picture 16">
              <a:extLst>
                <a:ext uri="{FF2B5EF4-FFF2-40B4-BE49-F238E27FC236}">
                  <a16:creationId xmlns:a16="http://schemas.microsoft.com/office/drawing/2014/main" id="{4FFED91B-0811-AF20-45EC-5618D3AEAD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37902" y="4518473"/>
              <a:ext cx="5050489" cy="1377157"/>
            </a:xfrm>
            <a:prstGeom prst="rect">
              <a:avLst/>
            </a:prstGeom>
          </p:spPr>
        </p:pic>
        <p:pic>
          <p:nvPicPr>
            <p:cNvPr id="4" name="Picture 3">
              <a:extLst>
                <a:ext uri="{FF2B5EF4-FFF2-40B4-BE49-F238E27FC236}">
                  <a16:creationId xmlns:a16="http://schemas.microsoft.com/office/drawing/2014/main" id="{8E167236-D92E-D0E1-A861-9B5DC828A2E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332073" y="1641949"/>
              <a:ext cx="2484051" cy="2704585"/>
            </a:xfrm>
            <a:prstGeom prst="rect">
              <a:avLst/>
            </a:prstGeom>
          </p:spPr>
        </p:pic>
      </p:gr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3111</TotalTime>
  <Words>342</Words>
  <Application>Microsoft Office PowerPoint</Application>
  <PresentationFormat>Widescreen</PresentationFormat>
  <Paragraphs>20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Promotion of superconductivity in twisted graphene multilayers</vt:lpstr>
      <vt:lpstr>Twisted Graphene Multilayers in Education and Outreach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277</cp:revision>
  <cp:lastPrinted>2018-03-20T12:31:18Z</cp:lastPrinted>
  <dcterms:created xsi:type="dcterms:W3CDTF">2017-10-05T17:34:54Z</dcterms:created>
  <dcterms:modified xsi:type="dcterms:W3CDTF">2023-03-22T17:59:43Z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f4b75950-4c11-47ab-afdf-d49ebfa87d3c</vt:lpwstr>
  </property>
  <property fmtid="{D5CDD505-2E9C-101B-9397-08002B2CF9AE}" pid="3" name="ContainsCUI">
    <vt:lpwstr>No</vt:lpwstr>
  </property>
</Properties>
</file>