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handoutMasterIdLst>
    <p:handoutMasterId r:id="rId5"/>
  </p:handoutMasterIdLst>
  <p:sldIdLst>
    <p:sldId id="387" r:id="rId2"/>
    <p:sldId id="388" r:id="rId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CC00"/>
    <a:srgbClr val="CFA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 autoAdjust="0"/>
    <p:restoredTop sz="94839" autoAdjust="0"/>
  </p:normalViewPr>
  <p:slideViewPr>
    <p:cSldViewPr snapToGrid="0" snapToObjects="1">
      <p:cViewPr varScale="1">
        <p:scale>
          <a:sx n="79" d="100"/>
          <a:sy n="79" d="100"/>
        </p:scale>
        <p:origin x="1003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4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0CAD82-A0C8-4D0A-ABD4-C7506DA867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B8966-CA86-4F8B-A1DC-E4B27EA05F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72AFE-C766-4234-802D-4743A0E558C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46503-97A3-4D9E-9B73-906CF497EA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24FD7-5E8B-4800-B492-5643BF03B6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CB36C-FB73-4403-8335-B2E006F35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927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FB3966-F140-43F2-BB90-69495BF7B5CD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17D0DCA-A90A-4D9A-9651-03AC7085F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2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BA00-CEC0-FF45-A57B-8470651015F1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A3C91C77-9858-7D47-A426-16DA406264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hcSlideMaster.Title SlideHeader">
            <a:extLst>
              <a:ext uri="{FF2B5EF4-FFF2-40B4-BE49-F238E27FC236}">
                <a16:creationId xmlns:a16="http://schemas.microsoft.com/office/drawing/2014/main" id="{5D51A8E0-FF43-FF81-7D3A-CA710911815C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8" name="hcTitle SlideHeader">
            <a:extLst>
              <a:ext uri="{FF2B5EF4-FFF2-40B4-BE49-F238E27FC236}">
                <a16:creationId xmlns:a16="http://schemas.microsoft.com/office/drawing/2014/main" id="{27570EEA-2CC8-5248-87A5-9D16EE77D9FF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8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67172BC-940E-4A2E-8CD8-C0B883DE9C6B}"/>
              </a:ext>
            </a:extLst>
          </p:cNvPr>
          <p:cNvSpPr txBox="1"/>
          <p:nvPr userDrawn="1"/>
        </p:nvSpPr>
        <p:spPr>
          <a:xfrm>
            <a:off x="1" y="3483"/>
            <a:ext cx="12217051" cy="805955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rgbClr val="0BC564"/>
              </a:solidFill>
              <a:latin typeface="Sitka Sub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2" y="1334133"/>
            <a:ext cx="10962967" cy="4351338"/>
          </a:xfrm>
        </p:spPr>
        <p:txBody>
          <a:bodyPr/>
          <a:lstStyle>
            <a:lvl1pPr marL="341313" indent="-341313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  <a:defRPr sz="2400"/>
            </a:lvl1pPr>
            <a:lvl2pPr marL="742950" indent="-285750">
              <a:buClr>
                <a:srgbClr val="00B050"/>
              </a:buClr>
              <a:buSzPct val="88000"/>
              <a:buFont typeface="Wingdings" panose="05000000000000000000" pitchFamily="2" charset="2"/>
              <a:buChar char="v"/>
              <a:defRPr sz="2000">
                <a:solidFill>
                  <a:srgbClr val="0070C0"/>
                </a:solidFill>
              </a:defRPr>
            </a:lvl2pPr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BA00-CEC0-FF45-A57B-8470651015F1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1C77-9858-7D47-A426-16DA4062646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E884D-58A3-4184-AB17-66534DCC4DB6}"/>
              </a:ext>
            </a:extLst>
          </p:cNvPr>
          <p:cNvGrpSpPr/>
          <p:nvPr userDrawn="1"/>
        </p:nvGrpSpPr>
        <p:grpSpPr>
          <a:xfrm>
            <a:off x="0" y="6243697"/>
            <a:ext cx="12192000" cy="653979"/>
            <a:chOff x="0" y="6243697"/>
            <a:chExt cx="12192000" cy="6539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81B90C-32BC-4424-9FC3-8820F4F831FD}"/>
                </a:ext>
              </a:extLst>
            </p:cNvPr>
            <p:cNvSpPr/>
            <p:nvPr/>
          </p:nvSpPr>
          <p:spPr>
            <a:xfrm>
              <a:off x="0" y="6243697"/>
              <a:ext cx="12192000" cy="65397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FAECF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D30BB6-D616-40CE-B2FB-BBE33F3A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26" y="6272178"/>
              <a:ext cx="2200675" cy="54754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D12693-52E7-4A60-B43B-D0DFA28FF4B8}"/>
                </a:ext>
              </a:extLst>
            </p:cNvPr>
            <p:cNvSpPr/>
            <p:nvPr/>
          </p:nvSpPr>
          <p:spPr>
            <a:xfrm>
              <a:off x="3640136" y="6470393"/>
              <a:ext cx="4693357" cy="2308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00" b="0" i="1" dirty="0">
                  <a:ln w="0"/>
                  <a:solidFill>
                    <a:schemeClr val="accent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Where Materials Begin and Society Benefits</a:t>
              </a:r>
            </a:p>
          </p:txBody>
        </p:sp>
        <p:pic>
          <p:nvPicPr>
            <p:cNvPr id="12" name="Picture 6" descr="G:\Apodaca Work Current\NSF logo\NEW NSF Logo Design\Final\BitmapLogo_NOLayers_F.png">
              <a:extLst>
                <a:ext uri="{FF2B5EF4-FFF2-40B4-BE49-F238E27FC236}">
                  <a16:creationId xmlns:a16="http://schemas.microsoft.com/office/drawing/2014/main" id="{F15D63B7-D6AC-4D16-A3FF-67A9EA8A3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0999" y="6257889"/>
              <a:ext cx="616493" cy="61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F1879F59-781A-49BB-BF9A-CCA5B51EF70B}"/>
              </a:ext>
            </a:extLst>
          </p:cNvPr>
          <p:cNvSpPr txBox="1">
            <a:spLocks/>
          </p:cNvSpPr>
          <p:nvPr userDrawn="1"/>
        </p:nvSpPr>
        <p:spPr>
          <a:xfrm>
            <a:off x="8763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8D7F3-969C-475E-B572-7EC9EB537821}"/>
              </a:ext>
            </a:extLst>
          </p:cNvPr>
          <p:cNvSpPr/>
          <p:nvPr userDrawn="1"/>
        </p:nvSpPr>
        <p:spPr>
          <a:xfrm>
            <a:off x="0" y="262753"/>
            <a:ext cx="2765425" cy="416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DB0C155-8A7C-43CC-9880-AC3AE5A1C484}"/>
              </a:ext>
            </a:extLst>
          </p:cNvPr>
          <p:cNvSpPr/>
          <p:nvPr userDrawn="1"/>
        </p:nvSpPr>
        <p:spPr>
          <a:xfrm>
            <a:off x="2762250" y="261462"/>
            <a:ext cx="457269" cy="417701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4ECD3F-7969-485E-B278-53AC0106BB8A}"/>
              </a:ext>
            </a:extLst>
          </p:cNvPr>
          <p:cNvGrpSpPr/>
          <p:nvPr userDrawn="1"/>
        </p:nvGrpSpPr>
        <p:grpSpPr>
          <a:xfrm>
            <a:off x="4707584" y="807282"/>
            <a:ext cx="7484416" cy="444970"/>
            <a:chOff x="4707584" y="910048"/>
            <a:chExt cx="7484416" cy="44497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5E91AE-8319-479A-ADB1-63FB2919E1FE}"/>
                </a:ext>
              </a:extLst>
            </p:cNvPr>
            <p:cNvSpPr/>
            <p:nvPr/>
          </p:nvSpPr>
          <p:spPr>
            <a:xfrm>
              <a:off x="5164853" y="910048"/>
              <a:ext cx="7027147" cy="4449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F552B3A4-7B10-43CC-A171-543453CE49FF}"/>
                </a:ext>
              </a:extLst>
            </p:cNvPr>
            <p:cNvSpPr/>
            <p:nvPr/>
          </p:nvSpPr>
          <p:spPr>
            <a:xfrm rot="10800000">
              <a:off x="4707584" y="910048"/>
              <a:ext cx="457269" cy="44497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hcSlideMaster.Title and ContentHeader">
            <a:extLst>
              <a:ext uri="{FF2B5EF4-FFF2-40B4-BE49-F238E27FC236}">
                <a16:creationId xmlns:a16="http://schemas.microsoft.com/office/drawing/2014/main" id="{95B0268C-563D-A98F-1E91-B5F1554E8735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0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@@T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67172BC-940E-4A2E-8CD8-C0B883DE9C6B}"/>
              </a:ext>
            </a:extLst>
          </p:cNvPr>
          <p:cNvSpPr txBox="1"/>
          <p:nvPr userDrawn="1"/>
        </p:nvSpPr>
        <p:spPr>
          <a:xfrm>
            <a:off x="1" y="3483"/>
            <a:ext cx="12217051" cy="805955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rgbClr val="0BC564"/>
              </a:solidFill>
              <a:latin typeface="Sitka Sub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2" y="1334133"/>
            <a:ext cx="10962967" cy="4351338"/>
          </a:xfrm>
        </p:spPr>
        <p:txBody>
          <a:bodyPr/>
          <a:lstStyle>
            <a:lvl1pPr marL="341313" indent="-341313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  <a:defRPr sz="2400"/>
            </a:lvl1pPr>
            <a:lvl2pPr marL="742950" indent="-285750">
              <a:buClr>
                <a:srgbClr val="00B050"/>
              </a:buClr>
              <a:buSzPct val="88000"/>
              <a:buFont typeface="Wingdings" panose="05000000000000000000" pitchFamily="2" charset="2"/>
              <a:buChar char="v"/>
              <a:defRPr sz="2000">
                <a:solidFill>
                  <a:srgbClr val="0070C0"/>
                </a:solidFill>
              </a:defRPr>
            </a:lvl2pPr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BA00-CEC0-FF45-A57B-8470651015F1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1C77-9858-7D47-A426-16DA4062646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E884D-58A3-4184-AB17-66534DCC4DB6}"/>
              </a:ext>
            </a:extLst>
          </p:cNvPr>
          <p:cNvGrpSpPr/>
          <p:nvPr userDrawn="1"/>
        </p:nvGrpSpPr>
        <p:grpSpPr>
          <a:xfrm>
            <a:off x="0" y="6243697"/>
            <a:ext cx="12192000" cy="653979"/>
            <a:chOff x="0" y="6243697"/>
            <a:chExt cx="12192000" cy="6539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81B90C-32BC-4424-9FC3-8820F4F831FD}"/>
                </a:ext>
              </a:extLst>
            </p:cNvPr>
            <p:cNvSpPr/>
            <p:nvPr/>
          </p:nvSpPr>
          <p:spPr>
            <a:xfrm>
              <a:off x="0" y="6243697"/>
              <a:ext cx="12192000" cy="65397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FAECF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D30BB6-D616-40CE-B2FB-BBE33F3A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26" y="6272178"/>
              <a:ext cx="2200675" cy="54754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D12693-52E7-4A60-B43B-D0DFA28FF4B8}"/>
                </a:ext>
              </a:extLst>
            </p:cNvPr>
            <p:cNvSpPr/>
            <p:nvPr/>
          </p:nvSpPr>
          <p:spPr>
            <a:xfrm>
              <a:off x="3640136" y="6470393"/>
              <a:ext cx="4693357" cy="2308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00" b="0" i="1" dirty="0">
                  <a:ln w="0"/>
                  <a:solidFill>
                    <a:schemeClr val="accent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Where Materials Begin and Society Benefits</a:t>
              </a:r>
            </a:p>
          </p:txBody>
        </p:sp>
        <p:pic>
          <p:nvPicPr>
            <p:cNvPr id="12" name="Picture 6" descr="G:\Apodaca Work Current\NSF logo\NEW NSF Logo Design\Final\BitmapLogo_NOLayers_F.png">
              <a:extLst>
                <a:ext uri="{FF2B5EF4-FFF2-40B4-BE49-F238E27FC236}">
                  <a16:creationId xmlns:a16="http://schemas.microsoft.com/office/drawing/2014/main" id="{F15D63B7-D6AC-4D16-A3FF-67A9EA8A3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0999" y="6257889"/>
              <a:ext cx="616493" cy="61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F1879F59-781A-49BB-BF9A-CCA5B51EF70B}"/>
              </a:ext>
            </a:extLst>
          </p:cNvPr>
          <p:cNvSpPr txBox="1">
            <a:spLocks/>
          </p:cNvSpPr>
          <p:nvPr userDrawn="1"/>
        </p:nvSpPr>
        <p:spPr>
          <a:xfrm>
            <a:off x="8763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8D7F3-969C-475E-B572-7EC9EB537821}"/>
              </a:ext>
            </a:extLst>
          </p:cNvPr>
          <p:cNvSpPr/>
          <p:nvPr userDrawn="1"/>
        </p:nvSpPr>
        <p:spPr>
          <a:xfrm>
            <a:off x="0" y="262753"/>
            <a:ext cx="2765425" cy="416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DB0C155-8A7C-43CC-9880-AC3AE5A1C484}"/>
              </a:ext>
            </a:extLst>
          </p:cNvPr>
          <p:cNvSpPr/>
          <p:nvPr userDrawn="1"/>
        </p:nvSpPr>
        <p:spPr>
          <a:xfrm>
            <a:off x="2762250" y="261462"/>
            <a:ext cx="457269" cy="417701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4ECD3F-7969-485E-B278-53AC0106BB8A}"/>
              </a:ext>
            </a:extLst>
          </p:cNvPr>
          <p:cNvGrpSpPr/>
          <p:nvPr userDrawn="1"/>
        </p:nvGrpSpPr>
        <p:grpSpPr>
          <a:xfrm>
            <a:off x="4707584" y="807282"/>
            <a:ext cx="7484416" cy="444970"/>
            <a:chOff x="4707584" y="910048"/>
            <a:chExt cx="7484416" cy="44497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5E91AE-8319-479A-ADB1-63FB2919E1FE}"/>
                </a:ext>
              </a:extLst>
            </p:cNvPr>
            <p:cNvSpPr/>
            <p:nvPr/>
          </p:nvSpPr>
          <p:spPr>
            <a:xfrm>
              <a:off x="5164853" y="910048"/>
              <a:ext cx="7027147" cy="4449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F552B3A4-7B10-43CC-A171-543453CE49FF}"/>
                </a:ext>
              </a:extLst>
            </p:cNvPr>
            <p:cNvSpPr/>
            <p:nvPr/>
          </p:nvSpPr>
          <p:spPr>
            <a:xfrm rot="10800000">
              <a:off x="4707584" y="910048"/>
              <a:ext cx="457269" cy="44497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082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515" y="152008"/>
            <a:ext cx="10962967" cy="566719"/>
          </a:xfrm>
        </p:spPr>
        <p:txBody>
          <a:bodyPr>
            <a:normAutofit/>
          </a:bodyPr>
          <a:lstStyle>
            <a:lvl1pPr algn="ctr"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514" y="1211301"/>
            <a:ext cx="10962967" cy="4351338"/>
          </a:xfrm>
        </p:spPr>
        <p:txBody>
          <a:bodyPr/>
          <a:lstStyle>
            <a:lvl1pPr marL="341313" indent="-341313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  <a:defRPr sz="2400"/>
            </a:lvl1pPr>
            <a:lvl2pPr marL="742950" indent="-285750">
              <a:buClr>
                <a:srgbClr val="00B050"/>
              </a:buClr>
              <a:buSzPct val="88000"/>
              <a:buFont typeface="Wingdings" panose="05000000000000000000" pitchFamily="2" charset="2"/>
              <a:buChar char="v"/>
              <a:defRPr sz="2000">
                <a:solidFill>
                  <a:srgbClr val="0070C0"/>
                </a:solidFill>
              </a:defRPr>
            </a:lvl2pPr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BA00-CEC0-FF45-A57B-8470651015F1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1C77-9858-7D47-A426-16DA4062646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E884D-58A3-4184-AB17-66534DCC4DB6}"/>
              </a:ext>
            </a:extLst>
          </p:cNvPr>
          <p:cNvGrpSpPr/>
          <p:nvPr userDrawn="1"/>
        </p:nvGrpSpPr>
        <p:grpSpPr>
          <a:xfrm>
            <a:off x="0" y="6163799"/>
            <a:ext cx="12192000" cy="733878"/>
            <a:chOff x="0" y="6163799"/>
            <a:chExt cx="12192000" cy="7338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81B90C-32BC-4424-9FC3-8820F4F831FD}"/>
                </a:ext>
              </a:extLst>
            </p:cNvPr>
            <p:cNvSpPr/>
            <p:nvPr/>
          </p:nvSpPr>
          <p:spPr>
            <a:xfrm>
              <a:off x="0" y="6163799"/>
              <a:ext cx="12192000" cy="7338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FAECF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D30BB6-D616-40CE-B2FB-BBE33F3A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694" y="6201502"/>
              <a:ext cx="2445810" cy="60853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D12693-52E7-4A60-B43B-D0DFA28FF4B8}"/>
                </a:ext>
              </a:extLst>
            </p:cNvPr>
            <p:cNvSpPr/>
            <p:nvPr/>
          </p:nvSpPr>
          <p:spPr>
            <a:xfrm>
              <a:off x="3921219" y="6374350"/>
              <a:ext cx="4693357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 Materials Begin &amp; Society Benefits</a:t>
              </a:r>
            </a:p>
          </p:txBody>
        </p:sp>
        <p:pic>
          <p:nvPicPr>
            <p:cNvPr id="12" name="Picture 6" descr="G:\Apodaca Work Current\NSF logo\NEW NSF Logo Design\Final\BitmapLogo_NOLayers_F.png">
              <a:extLst>
                <a:ext uri="{FF2B5EF4-FFF2-40B4-BE49-F238E27FC236}">
                  <a16:creationId xmlns:a16="http://schemas.microsoft.com/office/drawing/2014/main" id="{F15D63B7-D6AC-4D16-A3FF-67A9EA8A3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381" y="6201502"/>
              <a:ext cx="647112" cy="650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F1879F59-781A-49BB-BF9A-CCA5B51EF70B}"/>
              </a:ext>
            </a:extLst>
          </p:cNvPr>
          <p:cNvSpPr txBox="1">
            <a:spLocks/>
          </p:cNvSpPr>
          <p:nvPr userDrawn="1"/>
        </p:nvSpPr>
        <p:spPr>
          <a:xfrm>
            <a:off x="8763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52E7C3-15CD-4B7F-B5C0-8618139B0E1C}" type="slidenum">
              <a:rPr lang="en-US" sz="2000" smtClean="0">
                <a:solidFill>
                  <a:schemeClr val="tx1"/>
                </a:solidFill>
              </a:rPr>
              <a:t>‹#›</a:t>
            </a:fld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6F2311-A370-47F6-8671-AADFADC6F053}"/>
              </a:ext>
            </a:extLst>
          </p:cNvPr>
          <p:cNvSpPr txBox="1"/>
          <p:nvPr userDrawn="1"/>
        </p:nvSpPr>
        <p:spPr>
          <a:xfrm>
            <a:off x="25052" y="-3562"/>
            <a:ext cx="12192000" cy="131031"/>
          </a:xfrm>
          <a:prstGeom prst="rect">
            <a:avLst/>
          </a:prstGeom>
          <a:gradFill>
            <a:gsLst>
              <a:gs pos="0">
                <a:schemeClr val="accent6"/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endParaRPr lang="en-US" sz="400" dirty="0"/>
          </a:p>
        </p:txBody>
      </p:sp>
      <p:sp>
        <p:nvSpPr>
          <p:cNvPr id="7" name="hcSlideMaster.1_Title and ContentHeader">
            <a:extLst>
              <a:ext uri="{FF2B5EF4-FFF2-40B4-BE49-F238E27FC236}">
                <a16:creationId xmlns:a16="http://schemas.microsoft.com/office/drawing/2014/main" id="{9E43B84A-CD71-2310-0EFC-CEF273B1006F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0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BA00-CEC0-FF45-A57B-8470651015F1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1C77-9858-7D47-A426-16DA4062646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hcSlideMaster.BlankHeader">
            <a:extLst>
              <a:ext uri="{FF2B5EF4-FFF2-40B4-BE49-F238E27FC236}">
                <a16:creationId xmlns:a16="http://schemas.microsoft.com/office/drawing/2014/main" id="{3B58B28D-3AF5-9EDD-948B-905731F96DBF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8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BA00-CEC0-FF45-A57B-8470651015F1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91C77-9858-7D47-A426-16DA406264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3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84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5F67-D43C-4406-A78E-D20527F1F1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72225" y="150813"/>
            <a:ext cx="5819775" cy="566737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CAREER: Confined Ionomeric Systems and Imaging Ionic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36953-0DFC-4F49-9298-E739FD3F2CFC}"/>
              </a:ext>
            </a:extLst>
          </p:cNvPr>
          <p:cNvSpPr txBox="1"/>
          <p:nvPr/>
        </p:nvSpPr>
        <p:spPr>
          <a:xfrm>
            <a:off x="100483" y="300183"/>
            <a:ext cx="150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DMR 1750040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F1C4C-66FF-4C4C-A15E-FBB5BE953C6F}"/>
              </a:ext>
            </a:extLst>
          </p:cNvPr>
          <p:cNvSpPr/>
          <p:nvPr/>
        </p:nvSpPr>
        <p:spPr>
          <a:xfrm>
            <a:off x="100483" y="-27263"/>
            <a:ext cx="3003806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 Intellectual Merit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A9296-2844-4E28-A508-770A45A2E9C0}"/>
              </a:ext>
            </a:extLst>
          </p:cNvPr>
          <p:cNvSpPr txBox="1"/>
          <p:nvPr/>
        </p:nvSpPr>
        <p:spPr>
          <a:xfrm>
            <a:off x="5622122" y="845156"/>
            <a:ext cx="522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Shudipto K. Dishari, University of Nebraska-Lincoln</a:t>
            </a:r>
          </a:p>
        </p:txBody>
      </p:sp>
      <p:sp>
        <p:nvSpPr>
          <p:cNvPr id="3" name="Text Box 28">
            <a:extLst>
              <a:ext uri="{FF2B5EF4-FFF2-40B4-BE49-F238E27FC236}">
                <a16:creationId xmlns:a16="http://schemas.microsoft.com/office/drawing/2014/main" id="{1ECF6B61-63FD-47EF-B775-0F2DBA9AD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45156"/>
            <a:ext cx="4762143" cy="499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On a fuel cell electrode, a thin layer of an ion-conducting polymer or ionomer (typically Nafion) is used to bind catalyst particles to electrode. </a:t>
            </a:r>
          </a:p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Earlier in this project, we revealed that in these thin layers, Nafion exhibits a weakly proton-conducting, broad zone next to substrate interface.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slow proton transport to catalyst active sites makes the electrochemical reaction on the electrode sluggish  and impacts the fuel cell efficiency.</a:t>
            </a:r>
          </a:p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This made us think: </a:t>
            </a:r>
          </a:p>
          <a:p>
            <a:pPr marL="342900" indent="-342900" algn="just" eaLnBrk="1" hangingPunct="1">
              <a:spcAft>
                <a:spcPts val="600"/>
              </a:spcAft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500" b="1" dirty="0">
                <a:solidFill>
                  <a:srgbClr val="0000FF"/>
                </a:solidFill>
              </a:rPr>
              <a:t>Can we manipulate the distribution of ion  conduction environment across ionomer films?</a:t>
            </a:r>
          </a:p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To find the answer, we did a simple experiment where we added a sandwich layer in between Nafion layer and substrate. The sandwich layer was made of aminosilane (APTES).</a:t>
            </a:r>
          </a:p>
        </p:txBody>
      </p:sp>
      <p:sp>
        <p:nvSpPr>
          <p:cNvPr id="17" name="TextBox 16" descr="Silane layer helped to narrow down &#10;the weakly proton-conducting region &#10;next to substrate and &#10;improved the overall proton conductivity across the Nafion film.&#10; &#10;Changing the chemical makeup of substrate can be an effective tool to control interfacial and overall ionic conductivity. &#10;">
            <a:extLst>
              <a:ext uri="{FF2B5EF4-FFF2-40B4-BE49-F238E27FC236}">
                <a16:creationId xmlns:a16="http://schemas.microsoft.com/office/drawing/2014/main" id="{94374CBE-B175-4263-FB0F-90CD9C0C0D61}"/>
              </a:ext>
            </a:extLst>
          </p:cNvPr>
          <p:cNvSpPr txBox="1"/>
          <p:nvPr/>
        </p:nvSpPr>
        <p:spPr>
          <a:xfrm>
            <a:off x="8682464" y="3547278"/>
            <a:ext cx="3509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Silane layer helped to narrow down </a:t>
            </a:r>
          </a:p>
          <a:p>
            <a:pPr algn="ctr"/>
            <a:r>
              <a:rPr lang="en-US" sz="1400" dirty="0"/>
              <a:t>the weakly proton-conducting region </a:t>
            </a:r>
          </a:p>
          <a:p>
            <a:pPr algn="ctr"/>
            <a:r>
              <a:rPr lang="en-US" sz="1400" dirty="0"/>
              <a:t>next to substrate and </a:t>
            </a:r>
          </a:p>
          <a:p>
            <a:pPr algn="ctr"/>
            <a:r>
              <a:rPr lang="en-US" sz="1400" dirty="0"/>
              <a:t>improved the overall proton conductivity across the Nafion film.</a:t>
            </a:r>
          </a:p>
          <a:p>
            <a:pPr algn="ctr"/>
            <a:r>
              <a:rPr lang="en-US" sz="1400" dirty="0"/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Changing the chemical makeup of substrate can be an effective tool to control interfacial and overall ionic conductivity. </a:t>
            </a:r>
          </a:p>
        </p:txBody>
      </p:sp>
      <p:grpSp>
        <p:nvGrpSpPr>
          <p:cNvPr id="30" name="Group 29" descr="On a fuel cell electrode, a thin layer of an ion-conducting polymer or ionomer (typically Nafion) is used to bind catalyst particles to electrode. &#10;Earlier in this project, we revealed that in these thin layers, Nafion exhibits a weakly proton-conducting, broad zone next to substrate interface. &#10;The slow proton transport to catalyst active sites makes the electrochemical reaction on the electrode sluggish  and impacts the fuel cell efficiency.&#10;This made us think: &#10;Can we manipulate the distribution of ion  conduction environment across ionomer films?&#10;To find the answer, we did a simple experiment where we added a sandwich layer in between Nafion layer and substrate. The sandwich layer was made of aminosilane.&#10;&#10;What we found was that silane layer helped to narrow down &#10;the weakly proton-conducting region &#10;next to substrate and &#10;improved the overall proton conductivity across the Nafion film.&#10; &#10;This suggested that changing the chemical makeup of substrate can be an effective tool to control interfacial and overall ionic conductivity. &#10;">
            <a:extLst>
              <a:ext uri="{FF2B5EF4-FFF2-40B4-BE49-F238E27FC236}">
                <a16:creationId xmlns:a16="http://schemas.microsoft.com/office/drawing/2014/main" id="{9DA651D0-E041-3FC2-034D-880D598DBAB6}"/>
              </a:ext>
            </a:extLst>
          </p:cNvPr>
          <p:cNvGrpSpPr/>
          <p:nvPr/>
        </p:nvGrpSpPr>
        <p:grpSpPr>
          <a:xfrm>
            <a:off x="4922163" y="1485748"/>
            <a:ext cx="5634703" cy="4914495"/>
            <a:chOff x="4922163" y="1485748"/>
            <a:chExt cx="5634703" cy="4914495"/>
          </a:xfrm>
        </p:grpSpPr>
        <p:pic>
          <p:nvPicPr>
            <p:cNvPr id="10" name="Picture 9" descr="On a fuel cell electrode, a thin layer of an ion-conducting polymer or ionomer (typically Nafion) is used to bind catalyst particles to electrode. &#10;Earlier in this project, we revealed that in these thin layer, Nafion exhibits a weakly proton-conducting, broad zone next to substrate interface.1 &#10;The slow proton transport to catalyst active sites makes the electrochemical reaction on the electrode sluggish  and impacts the fuel cell efficiency.&#10;This made us think: &#10;      Can we manipulate the distribution of ion  conduction environment across ionomer films?&#10;We did a simple experiment where we added a sandwich layer in between Nafion layer and substrate. The sandwich layer was made of aminosilane.&#10;&#10;What we found is that silane layer helped to narrow down &#10;the weakly proton-conducting region &#10;next to substrate and &#10;improved the overall proton conductivity across the Nafion film.&#10; &#10;This suggested that changing the chemical makeup of substrate can be an effective tool to control interfacial and overall ionic conductivity. &#10;&#10;">
              <a:extLst>
                <a:ext uri="{FF2B5EF4-FFF2-40B4-BE49-F238E27FC236}">
                  <a16:creationId xmlns:a16="http://schemas.microsoft.com/office/drawing/2014/main" id="{AE1D528A-17CB-5849-0BBE-A2B6D87CC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0475"/>
            <a:stretch/>
          </p:blipFill>
          <p:spPr>
            <a:xfrm>
              <a:off x="5104394" y="1485748"/>
              <a:ext cx="5452472" cy="1549438"/>
            </a:xfrm>
            <a:prstGeom prst="rect">
              <a:avLst/>
            </a:prstGeom>
          </p:spPr>
        </p:pic>
        <p:grpSp>
          <p:nvGrpSpPr>
            <p:cNvPr id="18" name="Group 17" descr="On a fuel cell electrode, a thin layer of an ion-conducting polymer or ionomer (typically Nafion) is used to bind catalyst particles to electrode. &#10;Earlier in this project, we revealed that in these thin layer, Nafion exhibits a weakly proton-conducting, broad zone next to substrate interface.1 &#10;The slow proton transport to catalyst active sites makes the electrochemical reaction on the electrode sluggish  and impacts the fuel cell efficiency.&#10;This made us think: &#10;      Can we manipulate the distribution of ion  conduction environment across ionomer films?&#10;We did a simple experiment where we added a sandwich layer in between Nafion layer and substrate. The sandwich layer was made of aminosilane.&#10;&#10;What we found is that silane layer helped to &#10;">
              <a:extLst>
                <a:ext uri="{FF2B5EF4-FFF2-40B4-BE49-F238E27FC236}">
                  <a16:creationId xmlns:a16="http://schemas.microsoft.com/office/drawing/2014/main" id="{01E09DA6-94A3-ADD8-A27E-A31042FCF82A}"/>
                </a:ext>
              </a:extLst>
            </p:cNvPr>
            <p:cNvGrpSpPr/>
            <p:nvPr/>
          </p:nvGrpSpPr>
          <p:grpSpPr>
            <a:xfrm>
              <a:off x="4922163" y="2899964"/>
              <a:ext cx="4476727" cy="3500279"/>
              <a:chOff x="6973626" y="3172333"/>
              <a:chExt cx="4747260" cy="363474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156AFA3-3580-D07A-56FA-77D2817E9B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73626" y="3172333"/>
                <a:ext cx="4747260" cy="3634740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585C4FB-6A13-8DCA-0ADF-8A4D31EE9847}"/>
                  </a:ext>
                </a:extLst>
              </p:cNvPr>
              <p:cNvGrpSpPr/>
              <p:nvPr/>
            </p:nvGrpSpPr>
            <p:grpSpPr>
              <a:xfrm>
                <a:off x="7963413" y="4330480"/>
                <a:ext cx="2788551" cy="1409114"/>
                <a:chOff x="7963413" y="4330480"/>
                <a:chExt cx="2788551" cy="1409114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71707D7B-7C91-8ECE-ECEC-CE8BA05208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679902" y="5094932"/>
                  <a:ext cx="1072062" cy="644662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4BFA297-9C8C-46D1-71B3-EEC93E3A95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963413" y="4330480"/>
                  <a:ext cx="1070875" cy="64584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5" name="TextBox 24" descr="Nafion film on &#10;silane-treated substrate&#10;">
            <a:extLst>
              <a:ext uri="{FF2B5EF4-FFF2-40B4-BE49-F238E27FC236}">
                <a16:creationId xmlns:a16="http://schemas.microsoft.com/office/drawing/2014/main" id="{B0F36A60-6664-4767-74D1-FEED3B4CB4AF}"/>
              </a:ext>
            </a:extLst>
          </p:cNvPr>
          <p:cNvSpPr txBox="1"/>
          <p:nvPr/>
        </p:nvSpPr>
        <p:spPr>
          <a:xfrm>
            <a:off x="10327879" y="1761931"/>
            <a:ext cx="1864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Nafion film </a:t>
            </a:r>
            <a:r>
              <a:rPr lang="en-US" sz="1400" b="1" dirty="0"/>
              <a:t>on </a:t>
            </a:r>
          </a:p>
          <a:p>
            <a:pPr algn="ctr"/>
            <a:r>
              <a:rPr lang="en-US" sz="1400" b="1" dirty="0"/>
              <a:t>silane-treated substrate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2603ED-6049-5636-E29A-1927DAE360BC}"/>
              </a:ext>
            </a:extLst>
          </p:cNvPr>
          <p:cNvSpPr txBox="1"/>
          <p:nvPr/>
        </p:nvSpPr>
        <p:spPr>
          <a:xfrm>
            <a:off x="160020" y="5666921"/>
            <a:ext cx="460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 </a:t>
            </a:r>
            <a:r>
              <a:rPr lang="en-US" sz="1400" dirty="0"/>
              <a:t>Farzin. S.; Zamani, E.; Dishari, S. K. </a:t>
            </a:r>
            <a:r>
              <a:rPr lang="en-US" sz="1400" i="1" dirty="0"/>
              <a:t>ACS Macro Lett. </a:t>
            </a:r>
            <a:r>
              <a:rPr lang="en-US" sz="1400" b="1" dirty="0"/>
              <a:t>2021</a:t>
            </a:r>
            <a:r>
              <a:rPr lang="en-US" sz="1400" dirty="0"/>
              <a:t>, </a:t>
            </a:r>
            <a:r>
              <a:rPr lang="en-US" sz="1400" i="1" dirty="0"/>
              <a:t>10</a:t>
            </a:r>
            <a:r>
              <a:rPr lang="en-US" sz="1400" dirty="0"/>
              <a:t>, 791-798</a:t>
            </a:r>
          </a:p>
        </p:txBody>
      </p:sp>
      <p:sp>
        <p:nvSpPr>
          <p:cNvPr id="6" name="flSlide132Footer">
            <a:extLst>
              <a:ext uri="{FF2B5EF4-FFF2-40B4-BE49-F238E27FC236}">
                <a16:creationId xmlns:a16="http://schemas.microsoft.com/office/drawing/2014/main" id="{94860B20-7614-92BF-6D59-0DEE40089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537960"/>
            <a:ext cx="242374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850">
                <a:solidFill>
                  <a:srgbClr val="000000"/>
                </a:solidFill>
                <a:latin typeface="Microsoft Sans Serif" panose="020B0604020202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86602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14F4D8C-0507-44C8-9197-44F32C14CB59}"/>
              </a:ext>
            </a:extLst>
          </p:cNvPr>
          <p:cNvSpPr/>
          <p:nvPr/>
        </p:nvSpPr>
        <p:spPr>
          <a:xfrm>
            <a:off x="100483" y="-27263"/>
            <a:ext cx="3003806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 Broader Impacts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B332F7-6EDD-4E4A-8EC3-FAC439648E78}"/>
              </a:ext>
            </a:extLst>
          </p:cNvPr>
          <p:cNvSpPr txBox="1">
            <a:spLocks/>
          </p:cNvSpPr>
          <p:nvPr/>
        </p:nvSpPr>
        <p:spPr>
          <a:xfrm>
            <a:off x="6133781" y="179651"/>
            <a:ext cx="6708303" cy="566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CAREER: Confined Ionomeric Systems and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Ionic Distribution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93888-9B9A-4F52-848A-B96B0D67B3E9}"/>
              </a:ext>
            </a:extLst>
          </p:cNvPr>
          <p:cNvSpPr txBox="1"/>
          <p:nvPr/>
        </p:nvSpPr>
        <p:spPr>
          <a:xfrm>
            <a:off x="6096000" y="839258"/>
            <a:ext cx="522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Shudipto K. Dishari, University of Nebraska-Lincoln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D476AB0-938C-47AA-2DC7-D04816836B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483" y="300183"/>
            <a:ext cx="150554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DMR 1750040</a:t>
            </a:r>
          </a:p>
        </p:txBody>
      </p:sp>
      <p:pic>
        <p:nvPicPr>
          <p:cNvPr id="2" name="Picture 1" descr="In summer 2021, team Dishari went virtual for the Young Nebraska Scientists (YNS) Summer Camp, a great opportunity to engage K8-12 students in energy-related STEM activities. For this camp, team Dishari developed 7 different science kits from scratch in her lab and shipped those to campers.&#10;">
            <a:extLst>
              <a:ext uri="{FF2B5EF4-FFF2-40B4-BE49-F238E27FC236}">
                <a16:creationId xmlns:a16="http://schemas.microsoft.com/office/drawing/2014/main" id="{1E4D650D-4EB4-A0BB-4EC6-9A9E6B64C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511" b="1"/>
          <a:stretch/>
        </p:blipFill>
        <p:spPr bwMode="auto">
          <a:xfrm>
            <a:off x="94183" y="739082"/>
            <a:ext cx="3110009" cy="2167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 descr="Happy faces of the campers after they successfully completed a water electrolysis experiment at their home using the kits we designed and shipped to them.&#10;">
            <a:extLst>
              <a:ext uri="{FF2B5EF4-FFF2-40B4-BE49-F238E27FC236}">
                <a16:creationId xmlns:a16="http://schemas.microsoft.com/office/drawing/2014/main" id="{80E328B2-38F8-0B12-A7B6-23435C6E0081}"/>
              </a:ext>
            </a:extLst>
          </p:cNvPr>
          <p:cNvGrpSpPr/>
          <p:nvPr/>
        </p:nvGrpSpPr>
        <p:grpSpPr>
          <a:xfrm>
            <a:off x="103952" y="2868623"/>
            <a:ext cx="6077160" cy="2985094"/>
            <a:chOff x="1526943" y="-1219200"/>
            <a:chExt cx="11122257" cy="50282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30ABB2-AD48-D55C-EBB8-FBB3435DD5FE}"/>
                </a:ext>
              </a:extLst>
            </p:cNvPr>
            <p:cNvGrpSpPr/>
            <p:nvPr/>
          </p:nvGrpSpPr>
          <p:grpSpPr>
            <a:xfrm>
              <a:off x="1526943" y="-1219200"/>
              <a:ext cx="11122257" cy="5028286"/>
              <a:chOff x="1526943" y="-1219200"/>
              <a:chExt cx="11122257" cy="502828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F505A90-933F-1914-7CB3-65AC9C4A112F}"/>
                  </a:ext>
                </a:extLst>
              </p:cNvPr>
              <p:cNvSpPr/>
              <p:nvPr/>
            </p:nvSpPr>
            <p:spPr>
              <a:xfrm>
                <a:off x="1526943" y="-1219200"/>
                <a:ext cx="11122257" cy="502828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10451F6-0119-FF86-27A3-A1543D5E50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74622" b="68068"/>
              <a:stretch/>
            </p:blipFill>
            <p:spPr>
              <a:xfrm>
                <a:off x="2714447" y="-1127153"/>
                <a:ext cx="2818130" cy="157673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BA8DBB7-1186-FDBD-5332-D84A9C728C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177" b="68068"/>
              <a:stretch/>
            </p:blipFill>
            <p:spPr>
              <a:xfrm>
                <a:off x="5532577" y="-1127153"/>
                <a:ext cx="5643607" cy="1576734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F4F92F-FE0A-3EC6-44E1-B53863329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352"/>
            <a:stretch/>
          </p:blipFill>
          <p:spPr>
            <a:xfrm>
              <a:off x="1526943" y="518159"/>
              <a:ext cx="11104439" cy="3290927"/>
            </a:xfrm>
            <a:prstGeom prst="rect">
              <a:avLst/>
            </a:prstGeom>
          </p:spPr>
        </p:pic>
      </p:grpSp>
      <p:pic>
        <p:nvPicPr>
          <p:cNvPr id="27" name="Picture 26" descr="The survey responses spoke volumes about &#10;effectiveness of our virtual  camp&#10;">
            <a:extLst>
              <a:ext uri="{FF2B5EF4-FFF2-40B4-BE49-F238E27FC236}">
                <a16:creationId xmlns:a16="http://schemas.microsoft.com/office/drawing/2014/main" id="{6169876A-AB4D-1E1A-9369-8B9E999BC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650" y="1275550"/>
            <a:ext cx="3395149" cy="4511326"/>
          </a:xfrm>
          <a:prstGeom prst="rect">
            <a:avLst/>
          </a:prstGeom>
        </p:spPr>
      </p:pic>
      <p:pic>
        <p:nvPicPr>
          <p:cNvPr id="28" name="Picture 27" descr="Dishari graduated 2 undergraduate students researchers last year. One of them completed her honors thesis under supervision of the PI.&#10;Both undergraduate students joined the company Syngenta after garduation.&#10;&#10;PI also graduated 2 Ph.D. students recently who received multiple job offers and finally joined at Syngenta and Intel.">
            <a:extLst>
              <a:ext uri="{FF2B5EF4-FFF2-40B4-BE49-F238E27FC236}">
                <a16:creationId xmlns:a16="http://schemas.microsoft.com/office/drawing/2014/main" id="{28BBBADA-835C-5AC8-9002-1789F6BC9B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5" b="34256"/>
          <a:stretch/>
        </p:blipFill>
        <p:spPr bwMode="auto">
          <a:xfrm>
            <a:off x="9542690" y="1177812"/>
            <a:ext cx="2389405" cy="1802460"/>
          </a:xfrm>
          <a:prstGeom prst="rect">
            <a:avLst/>
          </a:prstGeom>
          <a:noFill/>
        </p:spPr>
      </p:pic>
      <p:pic>
        <p:nvPicPr>
          <p:cNvPr id="1026" name="Picture 2" descr="Dishari graduated 2 undergraduate students researchers last year. One of them completed her honors thesis under supervision of the PI.&#10;Both undergraduate students joined the company Syngenta after garduation.&#10;&#10;PI also graduated 2 Ph.D. students recently who received multiple job offers and finally joined at Syngenta and Intel.">
            <a:extLst>
              <a:ext uri="{FF2B5EF4-FFF2-40B4-BE49-F238E27FC236}">
                <a16:creationId xmlns:a16="http://schemas.microsoft.com/office/drawing/2014/main" id="{204C6113-A6AC-4576-ED9F-33C0BE063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414" y="3000784"/>
            <a:ext cx="1350525" cy="179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shari graduated 2 undergraduate students researchers last year. One of them completed her honors thesis under supervision of the PI.&#10;Both undergraduate students joined the company Syngenta after garduation.&#10;&#10;PI also graduated 2 Ph.D. students recently who received multiple job offers and finally joined at Syngenta and Intel.">
            <a:extLst>
              <a:ext uri="{FF2B5EF4-FFF2-40B4-BE49-F238E27FC236}">
                <a16:creationId xmlns:a16="http://schemas.microsoft.com/office/drawing/2014/main" id="{8044BB86-FDAE-B2AA-E0C7-6A97CCF4F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141" y="3000784"/>
            <a:ext cx="1350525" cy="179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 descr="Happy faces of the campers after they successfully completed a water electrolysis experiment at their home using the kits we designed and shipped to them.&#10;">
            <a:extLst>
              <a:ext uri="{FF2B5EF4-FFF2-40B4-BE49-F238E27FC236}">
                <a16:creationId xmlns:a16="http://schemas.microsoft.com/office/drawing/2014/main" id="{EA16895D-D95E-61B2-2501-121F82441666}"/>
              </a:ext>
            </a:extLst>
          </p:cNvPr>
          <p:cNvSpPr txBox="1"/>
          <p:nvPr/>
        </p:nvSpPr>
        <p:spPr>
          <a:xfrm>
            <a:off x="22862" y="5800377"/>
            <a:ext cx="6110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1200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Happy faces of the campers after they successfully completed a water electrolysis experiment at their home using the kits we designed and shipped to them.</a:t>
            </a:r>
          </a:p>
        </p:txBody>
      </p:sp>
      <p:sp>
        <p:nvSpPr>
          <p:cNvPr id="43" name="TextBox 42" descr="Graduated:&#10;2 undergraduate students &#10;       honors thesis  (1)&#10;2 Ph.D. students&#10;Currently working at: &#10;Syngenta (3), Intel (1)">
            <a:extLst>
              <a:ext uri="{FF2B5EF4-FFF2-40B4-BE49-F238E27FC236}">
                <a16:creationId xmlns:a16="http://schemas.microsoft.com/office/drawing/2014/main" id="{52EE7690-D9CF-CE56-8AB6-1779478F100E}"/>
              </a:ext>
            </a:extLst>
          </p:cNvPr>
          <p:cNvSpPr txBox="1"/>
          <p:nvPr/>
        </p:nvSpPr>
        <p:spPr>
          <a:xfrm>
            <a:off x="9381845" y="4827189"/>
            <a:ext cx="2858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Graduated: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2 undergraduate students </a:t>
            </a:r>
          </a:p>
          <a:p>
            <a:r>
              <a:rPr lang="en-US" sz="1200" dirty="0"/>
              <a:t>       honors thesis  (1)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2 Ph.D. students</a:t>
            </a:r>
          </a:p>
          <a:p>
            <a:r>
              <a:rPr lang="en-US" sz="1200" b="1" dirty="0"/>
              <a:t>Currently working at: </a:t>
            </a:r>
          </a:p>
          <a:p>
            <a:r>
              <a:rPr lang="en-US" sz="1200" dirty="0"/>
              <a:t>Syngenta (3), Intel (1)</a:t>
            </a:r>
          </a:p>
        </p:txBody>
      </p:sp>
      <p:sp>
        <p:nvSpPr>
          <p:cNvPr id="44" name="TextBox 43" descr="In summer 2021, team Dishari went virtual for the Young Nebraska Scientists (YNS) Summer Camp, a great opportunity to engage K8-12 students in energy-related STEM activities. For this camp, team Dishari developed 7 different science kits from scratch in her lab and shipped those to campers.&#10;">
            <a:extLst>
              <a:ext uri="{FF2B5EF4-FFF2-40B4-BE49-F238E27FC236}">
                <a16:creationId xmlns:a16="http://schemas.microsoft.com/office/drawing/2014/main" id="{940424F0-CD96-AC72-6BBC-2128B273573C}"/>
              </a:ext>
            </a:extLst>
          </p:cNvPr>
          <p:cNvSpPr txBox="1"/>
          <p:nvPr/>
        </p:nvSpPr>
        <p:spPr>
          <a:xfrm>
            <a:off x="3218593" y="1312142"/>
            <a:ext cx="290078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ea typeface="Calibri" panose="020F0502020204030204" pitchFamily="34" charset="0"/>
              </a:rPr>
              <a:t>In summer 2021, team Dishari went </a:t>
            </a:r>
            <a:r>
              <a:rPr lang="en-US" sz="1200" b="1" i="1" dirty="0">
                <a:effectLst/>
                <a:ea typeface="Calibri" panose="020F0502020204030204" pitchFamily="34" charset="0"/>
              </a:rPr>
              <a:t>virtual </a:t>
            </a:r>
            <a:r>
              <a:rPr lang="en-US" sz="1200" dirty="0">
                <a:effectLst/>
                <a:ea typeface="Calibri" panose="020F0502020204030204" pitchFamily="34" charset="0"/>
              </a:rPr>
              <a:t>for the </a:t>
            </a:r>
            <a:r>
              <a:rPr lang="en-US" sz="1200" b="1" i="1" dirty="0">
                <a:effectLst/>
                <a:ea typeface="Calibri" panose="020F0502020204030204" pitchFamily="34" charset="0"/>
              </a:rPr>
              <a:t>Young Nebraska Scientists (YNS) Summer Camp</a:t>
            </a:r>
            <a:r>
              <a:rPr lang="en-US" sz="1200" dirty="0">
                <a:effectLst/>
                <a:ea typeface="Calibri" panose="020F0502020204030204" pitchFamily="34" charset="0"/>
              </a:rPr>
              <a:t>, a great opportunity to engage K8-12 students in energy-related STEM activities. For this camp, team Dishari developed 7 different science kits from scratch in her lab and shipped those to campers.</a:t>
            </a:r>
            <a:endParaRPr lang="en-US" sz="1200" dirty="0"/>
          </a:p>
        </p:txBody>
      </p:sp>
      <p:sp>
        <p:nvSpPr>
          <p:cNvPr id="46" name="TextBox 45" descr="Survey responses spoke volumes about &#10;the effectiveness of our virtual  camp&#10;">
            <a:extLst>
              <a:ext uri="{FF2B5EF4-FFF2-40B4-BE49-F238E27FC236}">
                <a16:creationId xmlns:a16="http://schemas.microsoft.com/office/drawing/2014/main" id="{6B1E833D-84FB-B030-2312-33C3DE818AC0}"/>
              </a:ext>
            </a:extLst>
          </p:cNvPr>
          <p:cNvSpPr txBox="1"/>
          <p:nvPr/>
        </p:nvSpPr>
        <p:spPr>
          <a:xfrm>
            <a:off x="5830862" y="5780858"/>
            <a:ext cx="3833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  <a:ea typeface="Calibri" panose="020F0502020204030204" pitchFamily="34" charset="0"/>
              </a:rPr>
              <a:t>Survey responses</a:t>
            </a:r>
            <a:r>
              <a:rPr lang="en-US" sz="1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 spoke volumes about 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  <a:ea typeface="Calibri" panose="020F0502020204030204" pitchFamily="34" charset="0"/>
              </a:rPr>
              <a:t>t</a:t>
            </a:r>
            <a:r>
              <a:rPr lang="en-US" sz="1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he effectiveness of our </a:t>
            </a:r>
            <a:r>
              <a:rPr lang="en-US" sz="12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virtual</a:t>
            </a:r>
            <a:r>
              <a:rPr lang="en-US" sz="1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  camp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77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4036</TotalTime>
  <Words>367</Words>
  <Application>Microsoft Office PowerPoint</Application>
  <PresentationFormat>Widescreen</PresentationFormat>
  <Paragraphs>35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Microsoft Sans Serif</vt:lpstr>
      <vt:lpstr>Sitka Subheading</vt:lpstr>
      <vt:lpstr>Times New Roman</vt:lpstr>
      <vt:lpstr>Wingdings</vt:lpstr>
      <vt:lpstr>Office Theme</vt:lpstr>
      <vt:lpstr>CAREER: Confined Ionomeric Systems and Imaging Ionic Distribution</vt:lpstr>
      <vt:lpstr>DMR 1750040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TD</dc:creator>
  <cp:lastModifiedBy>Williams, Catherine</cp:lastModifiedBy>
  <cp:revision>297</cp:revision>
  <cp:lastPrinted>2018-03-20T12:31:18Z</cp:lastPrinted>
  <dcterms:created xsi:type="dcterms:W3CDTF">2017-10-05T17:34:54Z</dcterms:created>
  <dcterms:modified xsi:type="dcterms:W3CDTF">2023-03-22T11:07:54Z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f9dbf859-49a8-4548-afee-5534c8a2af63</vt:lpwstr>
  </property>
  <property fmtid="{D5CDD505-2E9C-101B-9397-08002B2CF9AE}" pid="3" name="ContainsCUI">
    <vt:lpwstr>No</vt:lpwstr>
  </property>
</Properties>
</file>