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387" r:id="rId2"/>
    <p:sldId id="388" r:id="rId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4839" autoAdjust="0"/>
  </p:normalViewPr>
  <p:slideViewPr>
    <p:cSldViewPr snapToGrid="0" snapToObjects="1">
      <p:cViewPr varScale="1">
        <p:scale>
          <a:sx n="79" d="100"/>
          <a:sy n="79" d="100"/>
        </p:scale>
        <p:origin x="96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3C7B8764-ADEA-41C7-4AE4-7126E5125A9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140EC8CC-196F-B9C4-3140-64F16A16F0B0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E9FFC49A-3E65-E593-0F76-9BD198722A4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001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D103D318-04B6-5230-048D-FE4859B070DA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1B6D5DBA-3A25-8D40-8A0E-15361E16DC42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5F67-D43C-4406-A78E-D20527F1F1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32300" y="150813"/>
            <a:ext cx="7759700" cy="566737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CAREER: Dynamic Polymer Materials with Advanced Polymer Architecture and Carbon Nanotube Reinforcements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36953-0DFC-4F49-9298-E739FD3F2CFC}"/>
              </a:ext>
            </a:extLst>
          </p:cNvPr>
          <p:cNvSpPr txBox="1"/>
          <p:nvPr/>
        </p:nvSpPr>
        <p:spPr>
          <a:xfrm>
            <a:off x="100483" y="300183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DMR 1749730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F1C4C-66FF-4C4C-A15E-FBB5BE953C6F}"/>
              </a:ext>
            </a:extLst>
          </p:cNvPr>
          <p:cNvSpPr/>
          <p:nvPr/>
        </p:nvSpPr>
        <p:spPr>
          <a:xfrm>
            <a:off x="100483" y="-27263"/>
            <a:ext cx="300380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 Intellectual Merit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6A9296-2844-4E28-A508-770A45A2E9C0}"/>
              </a:ext>
            </a:extLst>
          </p:cNvPr>
          <p:cNvSpPr txBox="1"/>
          <p:nvPr/>
        </p:nvSpPr>
        <p:spPr>
          <a:xfrm>
            <a:off x="6205310" y="877116"/>
            <a:ext cx="4110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Dominik Konkolewicz, Miami University</a:t>
            </a:r>
          </a:p>
        </p:txBody>
      </p:sp>
      <p:sp>
        <p:nvSpPr>
          <p:cNvPr id="3" name="Text Box 28">
            <a:extLst>
              <a:ext uri="{FF2B5EF4-FFF2-40B4-BE49-F238E27FC236}">
                <a16:creationId xmlns:a16="http://schemas.microsoft.com/office/drawing/2014/main" id="{1ECF6B61-63FD-47EF-B775-0F2DBA9A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04169"/>
            <a:ext cx="4860121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Dynamic polymer materials containing multiple exchangeable bonds were developed. </a:t>
            </a:r>
          </a:p>
          <a:p>
            <a:pPr algn="just" eaLnBrk="1" hangingPunct="1"/>
            <a:endParaRPr lang="en-US" sz="1400" dirty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Polymers capable of bonding to the carbon nanotube surface were developed through temperature reversible chemistry, without requiring harsh chemical treatments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Excellent enhancement of mechanical properties were achieved by carbon nanotube reinforcement: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No loss in extensibility was found despite 2-fold increase in strength.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Polymer microstructure had a substantial impact on material properties with higher molecular weight polymers enhancing reinforcement.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Polymer composites containing carbon nanotubes had substantially higher conductivity, comparable to existing undoped semi-conductors.</a:t>
            </a:r>
          </a:p>
        </p:txBody>
      </p:sp>
      <p:sp>
        <p:nvSpPr>
          <p:cNvPr id="4" name="Text Box 34" descr="Top left: Schematic of multiply dynamic polymer materials containing carbon nanotubes, hydrogen bonded units, thiol-Michael, and Diels Alder.&#10;Top right: Comparison of stress-strain curve with and without nanotubes including self healing.&#10;Bottom Right: Evolution of mechanical properties in self-healing experiments.&#10;">
            <a:extLst>
              <a:ext uri="{FF2B5EF4-FFF2-40B4-BE49-F238E27FC236}">
                <a16:creationId xmlns:a16="http://schemas.microsoft.com/office/drawing/2014/main" id="{908B0B0F-3B48-4251-9B0A-71D36EE68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601" y="3555879"/>
            <a:ext cx="306021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i="1" dirty="0"/>
              <a:t>Top left: Schematic of multiply dynamic polymer materials containing carbon nanotubes, hydrogen bonded units, thiol-Michael, and Diels Alder.</a:t>
            </a:r>
          </a:p>
          <a:p>
            <a:pPr algn="just" eaLnBrk="1" hangingPunct="1"/>
            <a:r>
              <a:rPr lang="en-US" sz="1400" i="1" dirty="0"/>
              <a:t>Top right: Comparison of stress-strain curve with and without nanotubes including self healing.</a:t>
            </a:r>
          </a:p>
          <a:p>
            <a:pPr algn="just" eaLnBrk="1" hangingPunct="1"/>
            <a:r>
              <a:rPr lang="en-US" sz="1400" i="1" dirty="0"/>
              <a:t>Bottom Right: Evolution of mechanical properties in self-healing experiments.</a:t>
            </a:r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0D7491B8-BB70-4859-9BB7-EB60800EB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296" y="1603856"/>
            <a:ext cx="5133703" cy="433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2" name="Picture 11" descr="Top: stress-strain properties and self-healing recovery with either with or without 0.9% carbon nanotubes&#10;Bottom: Evolution of self-healing over time.">
            <a:extLst>
              <a:ext uri="{FF2B5EF4-FFF2-40B4-BE49-F238E27FC236}">
                <a16:creationId xmlns:a16="http://schemas.microsoft.com/office/drawing/2014/main" id="{65784692-E64F-5065-9B1A-9B528808F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871" y="1701478"/>
            <a:ext cx="2005340" cy="3773009"/>
          </a:xfrm>
          <a:prstGeom prst="rect">
            <a:avLst/>
          </a:prstGeom>
        </p:spPr>
      </p:pic>
      <p:pic>
        <p:nvPicPr>
          <p:cNvPr id="13" name="Picture 12" descr="Schematic of Diels Alder chemistry on carbon nanotubes and networks containing hydrogen bonded, thiol-Michael and Diels-Alder chemistry.">
            <a:extLst>
              <a:ext uri="{FF2B5EF4-FFF2-40B4-BE49-F238E27FC236}">
                <a16:creationId xmlns:a16="http://schemas.microsoft.com/office/drawing/2014/main" id="{D13EB382-21E8-76FE-1444-5E663B76E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10" y="1615431"/>
            <a:ext cx="3166561" cy="18825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lSlide132Footer">
            <a:extLst>
              <a:ext uri="{FF2B5EF4-FFF2-40B4-BE49-F238E27FC236}">
                <a16:creationId xmlns:a16="http://schemas.microsoft.com/office/drawing/2014/main" id="{A4FAC4D2-BA3F-33F1-58E8-77B98D37F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>
            <a:extLst>
              <a:ext uri="{FF2B5EF4-FFF2-40B4-BE49-F238E27FC236}">
                <a16:creationId xmlns:a16="http://schemas.microsoft.com/office/drawing/2014/main" id="{E9C3AA5F-05F2-4342-92D6-6EC116A33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35" y="1413156"/>
            <a:ext cx="4458781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Broader impact efforts have focused on public domain resources and outreach activities</a:t>
            </a:r>
          </a:p>
          <a:p>
            <a:pPr algn="just" eaLnBrk="1" hangingPunct="1"/>
            <a:endParaRPr lang="en-US" sz="1400" dirty="0"/>
          </a:p>
          <a:p>
            <a:pPr algn="just" eaLnBrk="1" hangingPunct="1"/>
            <a:r>
              <a:rPr lang="en-US" sz="1400" dirty="0"/>
              <a:t>Development of open access and public domain curricular, professional development and outreach through the macromolecular alliance for community resources and outreach, shown Top image. Contributions include public domain resources in: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Organic Polymer Chemistry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Polymer Characterization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Live Webinars/Panels on Graduate Studies,  REU sites, Careers after graduate studies and managing stress during graduate studies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Resume and CV development and curation</a:t>
            </a:r>
          </a:p>
          <a:p>
            <a:pPr algn="just" eaLnBrk="1" hangingPunct="1"/>
            <a:endParaRPr lang="en-US" sz="1400" dirty="0"/>
          </a:p>
          <a:p>
            <a:pPr algn="just" eaLnBrk="1" hangingPunct="1"/>
            <a:r>
              <a:rPr lang="en-US" sz="1400" dirty="0"/>
              <a:t>Outreach activities have focused on visiting libraries and working with local school districts</a:t>
            </a:r>
          </a:p>
          <a:p>
            <a:pPr algn="just" eaLnBrk="1" hangingPunct="1"/>
            <a:endParaRPr lang="en-US" sz="1400" dirty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New focus includes how complex fluids can change properties depending on timescales.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Demonstrated with a wind-up toy walking on cornstarch suspension and sinking after stopping.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n-US" sz="1400" dirty="0"/>
          </a:p>
          <a:p>
            <a:pPr eaLnBrk="1" hangingPunct="1"/>
            <a:endParaRPr lang="en-US" sz="1600" b="1" dirty="0"/>
          </a:p>
        </p:txBody>
      </p:sp>
      <p:sp>
        <p:nvSpPr>
          <p:cNvPr id="12" name="Text Box 14" descr="Structure of polyethylene and its two forms of HDPE and LDPE, with HDPE having fewer branches and more crystallinity. Top right shows presenters Page and Konkolewicz">
            <a:extLst>
              <a:ext uri="{FF2B5EF4-FFF2-40B4-BE49-F238E27FC236}">
                <a16:creationId xmlns:a16="http://schemas.microsoft.com/office/drawing/2014/main" id="{1D5E240A-9B34-46DB-B6E8-3C4BEA58D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439" y="3513065"/>
            <a:ext cx="302976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i="1" dirty="0"/>
              <a:t>Top: Logo of the Macromolecular Alliance for Community, Resources and Outreach. Right: Demonstrations, focusing on complex fluid properties, aiming to make a surface that a mechanical toy can be supported on cornstarch suspension.</a:t>
            </a:r>
          </a:p>
        </p:txBody>
      </p:sp>
      <p:sp>
        <p:nvSpPr>
          <p:cNvPr id="14" name="Rectangle 37">
            <a:extLst>
              <a:ext uri="{FF2B5EF4-FFF2-40B4-BE49-F238E27FC236}">
                <a16:creationId xmlns:a16="http://schemas.microsoft.com/office/drawing/2014/main" id="{E6A754AA-3268-4E0B-B7AC-7136B6A69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296" y="1603856"/>
            <a:ext cx="5133703" cy="433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4F4D8C-0507-44C8-9197-44F32C14CB59}"/>
              </a:ext>
            </a:extLst>
          </p:cNvPr>
          <p:cNvSpPr/>
          <p:nvPr/>
        </p:nvSpPr>
        <p:spPr>
          <a:xfrm>
            <a:off x="100483" y="-27263"/>
            <a:ext cx="300380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 Broader Impacts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3B332F7-6EDD-4E4A-8EC3-FAC439648E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8375" y="151087"/>
            <a:ext cx="7759108" cy="5667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CAREER: Dynamic Polymer Materials with Advanced Polymer Architecture and Carbon Nanotube Reinforcements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93888-9B9A-4F52-848A-B96B0D67B3E9}"/>
              </a:ext>
            </a:extLst>
          </p:cNvPr>
          <p:cNvSpPr txBox="1"/>
          <p:nvPr/>
        </p:nvSpPr>
        <p:spPr>
          <a:xfrm>
            <a:off x="6377009" y="864205"/>
            <a:ext cx="4043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Dominik Konkolewicz, Miami University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476AB0-938C-47AA-2DC7-D04816836B35}"/>
              </a:ext>
            </a:extLst>
          </p:cNvPr>
          <p:cNvSpPr txBox="1"/>
          <p:nvPr/>
        </p:nvSpPr>
        <p:spPr>
          <a:xfrm>
            <a:off x="100483" y="300183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DMR 1749730</a:t>
            </a:r>
          </a:p>
        </p:txBody>
      </p:sp>
      <p:pic>
        <p:nvPicPr>
          <p:cNvPr id="4" name="Picture 3" descr="Logo for the Macromolecular Alliance for Community Resources and Outreach (MACRO)">
            <a:extLst>
              <a:ext uri="{FF2B5EF4-FFF2-40B4-BE49-F238E27FC236}">
                <a16:creationId xmlns:a16="http://schemas.microsoft.com/office/drawing/2014/main" id="{F99F0E17-F85C-96E8-2E50-E2415D277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280" y="1687921"/>
            <a:ext cx="4132162" cy="1741079"/>
          </a:xfrm>
          <a:prstGeom prst="rect">
            <a:avLst/>
          </a:prstGeom>
        </p:spPr>
      </p:pic>
      <p:pic>
        <p:nvPicPr>
          <p:cNvPr id="5" name="Picture 4" descr="Image of wind up toy supported on cornstarch/water suspension while moving">
            <a:extLst>
              <a:ext uri="{FF2B5EF4-FFF2-40B4-BE49-F238E27FC236}">
                <a16:creationId xmlns:a16="http://schemas.microsoft.com/office/drawing/2014/main" id="{BDC7E1F3-5836-E71D-0F15-983BF782E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823" y="3513065"/>
            <a:ext cx="1726561" cy="224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77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3198</TotalTime>
  <Words>342</Words>
  <Application>Microsoft Office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Microsoft Sans Serif</vt:lpstr>
      <vt:lpstr>Sitka Subheading</vt:lpstr>
      <vt:lpstr>Times New Roman</vt:lpstr>
      <vt:lpstr>Wingdings</vt:lpstr>
      <vt:lpstr>Office Theme</vt:lpstr>
      <vt:lpstr>CAREER: Dynamic Polymer Materials with Advanced Polymer Architecture and Carbon Nanotube Reinforcements</vt:lpstr>
      <vt:lpstr>CAREER: Dynamic Polymer Materials with Advanced Polymer Architecture and Carbon Nanotube Reinforcements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Williams, Catherine</cp:lastModifiedBy>
  <cp:revision>287</cp:revision>
  <cp:lastPrinted>2018-03-20T12:31:18Z</cp:lastPrinted>
  <dcterms:created xsi:type="dcterms:W3CDTF">2017-10-05T17:34:54Z</dcterms:created>
  <dcterms:modified xsi:type="dcterms:W3CDTF">2023-03-22T11:10:32Z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dcc42416-eb74-46c1-820e-031b31bbbe8d</vt:lpwstr>
  </property>
  <property fmtid="{D5CDD505-2E9C-101B-9397-08002B2CF9AE}" pid="3" name="ContainsCUI">
    <vt:lpwstr>No</vt:lpwstr>
  </property>
</Properties>
</file>