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handoutMasterIdLst>
    <p:handoutMasterId r:id="rId8"/>
  </p:handoutMasterIdLst>
  <p:sldIdLst>
    <p:sldId id="387" r:id="rId5"/>
    <p:sldId id="388" r:id="rId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74935-3708-B340-820A-D7B402428272}" v="21" dt="2023-01-31T15:37:59.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9" autoAdjust="0"/>
  </p:normalViewPr>
  <p:slideViewPr>
    <p:cSldViewPr snapToGrid="0" snapToObjects="1">
      <p:cViewPr varScale="1">
        <p:scale>
          <a:sx n="62" d="100"/>
          <a:sy n="62" d="100"/>
        </p:scale>
        <p:origin x="86" y="2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3/21/2023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spectrum has been deconvoluted using DM-Fit which employs the quadrupole interaction. From left to right the </a:t>
            </a:r>
            <a:r>
              <a:rPr lang="en-US" sz="1200" baseline="30000" dirty="0">
                <a:latin typeface="Arial" panose="020B0604020202020204" pitchFamily="34" charset="0"/>
                <a:cs typeface="Arial" panose="020B0604020202020204" pitchFamily="34" charset="0"/>
              </a:rPr>
              <a:t>11</a:t>
            </a:r>
            <a:r>
              <a:rPr lang="en-US" sz="1200" dirty="0">
                <a:latin typeface="Arial" panose="020B0604020202020204" pitchFamily="34" charset="0"/>
                <a:cs typeface="Arial" panose="020B0604020202020204" pitchFamily="34" charset="0"/>
              </a:rPr>
              <a:t>B MAS NMR spectrum of a 0.55Li</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S.0.45B</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S</a:t>
            </a:r>
            <a:r>
              <a:rPr lang="en-US" sz="1200" baseline="-25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glass displays spinning sidebands, three-coordinate borons, four-coordinated borons, and additional spinning sidebands. </a:t>
            </a:r>
          </a:p>
          <a:p>
            <a:endParaRPr lang="en-US" dirty="0"/>
          </a:p>
        </p:txBody>
      </p:sp>
      <p:sp>
        <p:nvSpPr>
          <p:cNvPr id="4" name="Slide Number Placeholder 3"/>
          <p:cNvSpPr>
            <a:spLocks noGrp="1"/>
          </p:cNvSpPr>
          <p:nvPr>
            <p:ph type="sldNum" sz="quarter" idx="10"/>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424228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workshop is part of an organized multi-prong effort to promote undergraduate research in glass, ceramics, and materials.  The PIs have over</a:t>
            </a:r>
            <a:r>
              <a:rPr lang="en-US" baseline="0" dirty="0"/>
              <a:t> 70 years of experience directing almost 400 undergraduates in research.</a:t>
            </a:r>
            <a:endParaRPr lang="en-US" dirty="0"/>
          </a:p>
        </p:txBody>
      </p:sp>
      <p:sp>
        <p:nvSpPr>
          <p:cNvPr id="4" name="Slide Number Placeholder 3"/>
          <p:cNvSpPr>
            <a:spLocks noGrp="1"/>
          </p:cNvSpPr>
          <p:nvPr>
            <p:ph type="sldNum" sz="quarter" idx="10"/>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161828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F6AA1577-16EA-5D0B-0469-2A63D0AD68FB}"/>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F8DA8894-05C5-4FEB-3E0B-1167931D1BC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DE1672C2-DF38-A7F2-6E73-EFD48492F3A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6315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5B1AF97C-6827-614F-3C12-1B9F8E6EA91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F77BFA38-558E-D2A2-20C3-ECC8DA0D94D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a:bodyPr>
          <a:lstStyle/>
          <a:p>
            <a:r>
              <a:rPr lang="en-US" sz="2000" b="1" dirty="0">
                <a:solidFill>
                  <a:srgbClr val="C00000"/>
                </a:solidFill>
                <a:latin typeface="Arial" panose="020B0604020202020204" pitchFamily="34" charset="0"/>
                <a:cs typeface="Arial" panose="020B0604020202020204" pitchFamily="34" charset="0"/>
              </a:rPr>
              <a:t>RUI: Structure and Properties of New, Practical Glasses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21570" cy="369332"/>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17</a:t>
            </a:r>
            <a:r>
              <a:rPr lang="en-US" b="1" dirty="0"/>
              <a:t>46230</a:t>
            </a:r>
            <a:endParaRPr lang="en-US" sz="16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6555977" y="838199"/>
            <a:ext cx="3182474" cy="400110"/>
          </a:xfrm>
          <a:prstGeom prst="rect">
            <a:avLst/>
          </a:prstGeom>
          <a:noFill/>
        </p:spPr>
        <p:txBody>
          <a:bodyPr wrap="none" rtlCol="0">
            <a:spAutoFit/>
          </a:bodyPr>
          <a:lstStyle/>
          <a:p>
            <a:r>
              <a:rPr lang="en-US" sz="2000" b="1" dirty="0">
                <a:solidFill>
                  <a:srgbClr val="000000"/>
                </a:solidFill>
                <a:effectLst/>
              </a:rPr>
              <a:t>Steven A.</a:t>
            </a:r>
            <a:r>
              <a:rPr lang="en-US" sz="2000" b="1" dirty="0">
                <a:cs typeface="Arial" panose="020B0604020202020204" pitchFamily="34" charset="0"/>
              </a:rPr>
              <a:t> Feller, Coe College</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762000" y="1504169"/>
            <a:ext cx="4860121"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 Lithium thioborate glasses are based on sulfur rather than oxygen.  The large sulfur atoms creates pathways that allow lithium ions to conduct well, ionically. In fact, the conductivity has been shown to increase over a thousand-fold compared to the analogous oxide-based lithium borates. </a:t>
            </a:r>
          </a:p>
          <a:p>
            <a:pPr algn="just" eaLnBrk="1" hangingPunct="1"/>
            <a:r>
              <a:rPr lang="en-US" sz="1400" dirty="0"/>
              <a:t>  In this collaborative study with Professor SW Martin’s group at Iowa State University, Coe College undergraduate students have fit </a:t>
            </a:r>
            <a:r>
              <a:rPr lang="en-US" sz="1400" baseline="30000" dirty="0"/>
              <a:t>11</a:t>
            </a:r>
            <a:r>
              <a:rPr lang="en-US" sz="1400" dirty="0"/>
              <a:t>B MAS NMR spectra to help quantitatively determine the atomic arrangements of the glasses. This has yielded details of the abundances of three and four-coordinated boron atoms as well as fractions of borons with non-bridging sulfurs. Models for the changing structures as a function of composition were developed.</a:t>
            </a:r>
          </a:p>
          <a:p>
            <a:pPr algn="just" eaLnBrk="1" hangingPunct="1"/>
            <a:r>
              <a:rPr lang="en-US" sz="1400" dirty="0"/>
              <a:t> The fraction of four-coordinated borons, N</a:t>
            </a:r>
            <a:r>
              <a:rPr lang="en-US" sz="1400" baseline="-25000" dirty="0"/>
              <a:t>4</a:t>
            </a:r>
            <a:r>
              <a:rPr lang="en-US" sz="1400" dirty="0"/>
              <a:t>, plotted from lithium borate and thioborate glasses shows very different behavior for the borates and thio-borates. A remarkable 80+ % of the thioborate units contain tetrahedral borons at some compositions. This is double the case for lithium borates, also shown in the figure. </a:t>
            </a: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6296296" y="1603855"/>
            <a:ext cx="5133703" cy="45947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6" name="Picture 5" descr="The fitting of a nuclear magnetic resonance spectrum from a lithium thioborate glass. The glass contains three- and four-coordinated boron atoms." title="11B MAS NMR spectrum of a 0.55Li2S.0.45B2S3 gla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296" y="1425388"/>
            <a:ext cx="5133703" cy="2114842"/>
          </a:xfrm>
          <a:prstGeom prst="rect">
            <a:avLst/>
          </a:prstGeom>
        </p:spPr>
      </p:pic>
      <p:sp>
        <p:nvSpPr>
          <p:cNvPr id="9" name="TextBox 8" title=" "/>
          <p:cNvSpPr txBox="1"/>
          <p:nvPr/>
        </p:nvSpPr>
        <p:spPr>
          <a:xfrm>
            <a:off x="6296296" y="3392025"/>
            <a:ext cx="5133703" cy="625812"/>
          </a:xfrm>
          <a:prstGeom prst="rect">
            <a:avLst/>
          </a:prstGeom>
          <a:noFill/>
        </p:spPr>
        <p:txBody>
          <a:bodyPr wrap="square" rtlCol="0">
            <a:spAutoFit/>
          </a:bodyPr>
          <a:lstStyle/>
          <a:p>
            <a:endParaRPr lang="en-US" sz="1300" baseline="30000" dirty="0">
              <a:latin typeface="Arial" panose="020B0604020202020204" pitchFamily="34" charset="0"/>
              <a:cs typeface="Arial" panose="020B0604020202020204" pitchFamily="34" charset="0"/>
            </a:endParaRPr>
          </a:p>
          <a:p>
            <a:r>
              <a:rPr lang="en-US" sz="1300" baseline="30000" dirty="0">
                <a:latin typeface="Arial" panose="020B0604020202020204" pitchFamily="34" charset="0"/>
                <a:cs typeface="Arial" panose="020B0604020202020204" pitchFamily="34" charset="0"/>
              </a:rPr>
              <a:t>11</a:t>
            </a:r>
            <a:r>
              <a:rPr lang="en-US" sz="1300" dirty="0">
                <a:latin typeface="Arial" panose="020B0604020202020204" pitchFamily="34" charset="0"/>
                <a:cs typeface="Arial" panose="020B0604020202020204" pitchFamily="34" charset="0"/>
              </a:rPr>
              <a:t>B MAS NMR spectrum of a 0.55Li</a:t>
            </a:r>
            <a:r>
              <a:rPr lang="en-US" sz="1300" baseline="-25000" dirty="0">
                <a:latin typeface="Arial" panose="020B0604020202020204" pitchFamily="34" charset="0"/>
                <a:cs typeface="Arial" panose="020B0604020202020204" pitchFamily="34" charset="0"/>
              </a:rPr>
              <a:t>2</a:t>
            </a:r>
            <a:r>
              <a:rPr lang="en-US" sz="1300" dirty="0">
                <a:latin typeface="Arial" panose="020B0604020202020204" pitchFamily="34" charset="0"/>
                <a:cs typeface="Arial" panose="020B0604020202020204" pitchFamily="34" charset="0"/>
              </a:rPr>
              <a:t>S.0.45B</a:t>
            </a:r>
            <a:r>
              <a:rPr lang="en-US" sz="1300" baseline="-25000" dirty="0">
                <a:latin typeface="Arial" panose="020B0604020202020204" pitchFamily="34" charset="0"/>
                <a:cs typeface="Arial" panose="020B0604020202020204" pitchFamily="34" charset="0"/>
              </a:rPr>
              <a:t>2</a:t>
            </a:r>
            <a:r>
              <a:rPr lang="en-US" sz="1300" dirty="0">
                <a:latin typeface="Arial" panose="020B0604020202020204" pitchFamily="34" charset="0"/>
                <a:cs typeface="Arial" panose="020B0604020202020204" pitchFamily="34" charset="0"/>
              </a:rPr>
              <a:t>S</a:t>
            </a:r>
            <a:r>
              <a:rPr lang="en-US" sz="1300" baseline="-25000" dirty="0">
                <a:latin typeface="Arial" panose="020B0604020202020204" pitchFamily="34" charset="0"/>
                <a:cs typeface="Arial" panose="020B0604020202020204" pitchFamily="34" charset="0"/>
              </a:rPr>
              <a:t>3</a:t>
            </a:r>
            <a:r>
              <a:rPr lang="en-US" sz="1300" dirty="0">
                <a:latin typeface="Arial" panose="020B0604020202020204" pitchFamily="34" charset="0"/>
                <a:cs typeface="Arial" panose="020B0604020202020204" pitchFamily="34" charset="0"/>
              </a:rPr>
              <a:t> glass. A deconvolution is shown as well </a:t>
            </a:r>
          </a:p>
        </p:txBody>
      </p:sp>
      <p:graphicFrame>
        <p:nvGraphicFramePr>
          <p:cNvPr id="11" name="Object 10" descr="Plots of four-coordinate boron fractions in lithium borate (oxygen-based) and lithium &#10;thioborate (sulfur based) glasses." title="The fraction of four-coordinate borons from lithium borate and lithium thioborate glasses."/>
          <p:cNvGraphicFramePr>
            <a:graphicFrameLocks noChangeAspect="1"/>
          </p:cNvGraphicFramePr>
          <p:nvPr>
            <p:extLst>
              <p:ext uri="{D42A27DB-BD31-4B8C-83A1-F6EECF244321}">
                <p14:modId xmlns:p14="http://schemas.microsoft.com/office/powerpoint/2010/main" val="3212263451"/>
              </p:ext>
            </p:extLst>
          </p:nvPr>
        </p:nvGraphicFramePr>
        <p:xfrm>
          <a:off x="6858000" y="3971365"/>
          <a:ext cx="4220307" cy="1923834"/>
        </p:xfrm>
        <a:graphic>
          <a:graphicData uri="http://schemas.openxmlformats.org/presentationml/2006/ole">
            <mc:AlternateContent xmlns:mc="http://schemas.openxmlformats.org/markup-compatibility/2006">
              <mc:Choice xmlns:v="urn:schemas-microsoft-com:vml" Requires="v">
                <p:oleObj r:id="rId4" imgW="9802237" imgH="7502439" progId="Origin50.Graph">
                  <p:embed/>
                </p:oleObj>
              </mc:Choice>
              <mc:Fallback>
                <p:oleObj r:id="rId4" imgW="9802237" imgH="7502439" progId="Origin50.Graph">
                  <p:embed/>
                  <p:pic>
                    <p:nvPicPr>
                      <p:cNvPr id="11" name="Object 10" descr="Plots of four-coordinate boron fractions in lithium borate (oxygen-based) and lithium &#10;thioborate (sulfur based) glasses." title="The fraction of four-coordinate borons from lithium borate and lithium thioborate glas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971365"/>
                        <a:ext cx="4220307" cy="1923834"/>
                      </a:xfrm>
                      <a:prstGeom prst="rect">
                        <a:avLst/>
                      </a:prstGeom>
                      <a:noFill/>
                    </p:spPr>
                  </p:pic>
                </p:oleObj>
              </mc:Fallback>
            </mc:AlternateContent>
          </a:graphicData>
        </a:graphic>
      </p:graphicFrame>
      <p:sp>
        <p:nvSpPr>
          <p:cNvPr id="12" name="TextBox 11"/>
          <p:cNvSpPr txBox="1"/>
          <p:nvPr/>
        </p:nvSpPr>
        <p:spPr>
          <a:xfrm>
            <a:off x="6296296" y="5749581"/>
            <a:ext cx="5133703" cy="492443"/>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The fraction of four-coordinate borons from lithium borate and lithium thioborate glasses.</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58157" y="1197713"/>
            <a:ext cx="668071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3038" indent="-163513" eaLnBrk="1" hangingPunct="1">
              <a:buFont typeface="Arial" panose="020B0604020202020204" pitchFamily="34" charset="0"/>
              <a:buChar char="•"/>
            </a:pPr>
            <a:r>
              <a:rPr lang="en-US" sz="1600" dirty="0"/>
              <a:t>In May 2022 we hosted a three-day faculty workshop on undergraduate research in glass, and ceramics materials.</a:t>
            </a:r>
          </a:p>
          <a:p>
            <a:pPr marL="173038" indent="-163513" eaLnBrk="1" hangingPunct="1">
              <a:buFont typeface="Arial" panose="020B0604020202020204" pitchFamily="34" charset="0"/>
              <a:buChar char="•"/>
            </a:pPr>
            <a:r>
              <a:rPr lang="en-US" sz="1600" dirty="0"/>
              <a:t>A diverse group of around twenty participants attended the workshop, including representation from Tuskegee (AL), Morgan State (MD), Seton Hall (NJ), RPI (NY), Creighton (NE), Henderson State (AR), and  Central New Mexico Community College (NM). A half-dozen leaders in the field gave presentations on best practices.</a:t>
            </a:r>
          </a:p>
          <a:p>
            <a:pPr marL="173038" indent="-163513" eaLnBrk="1" hangingPunct="1">
              <a:buFont typeface="Arial" panose="020B0604020202020204" pitchFamily="34" charset="0"/>
              <a:buChar char="•"/>
            </a:pPr>
            <a:r>
              <a:rPr lang="en-US" sz="1600" dirty="0"/>
              <a:t>Two undergraduate students-- Leilani Rocha and Sophia John-- were conference coordinators. Other undergraduate researchers served on various panels.</a:t>
            </a:r>
          </a:p>
          <a:p>
            <a:pPr marL="173038" indent="-163513" algn="just" eaLnBrk="1" hangingPunct="1">
              <a:buFont typeface="Arial" panose="020B0604020202020204" pitchFamily="34" charset="0"/>
              <a:buChar char="•"/>
            </a:pPr>
            <a:r>
              <a:rPr lang="en-US" sz="1600" dirty="0"/>
              <a:t> Stemming from this workshop, a full symposium on undergraduate research was organized for the October 2022 MS&amp;T conference in Pittsburgh. </a:t>
            </a:r>
          </a:p>
          <a:p>
            <a:pPr marL="173038" indent="-163513" algn="just" eaLnBrk="1" hangingPunct="1">
              <a:buFont typeface="Arial" panose="020B0604020202020204" pitchFamily="34" charset="0"/>
              <a:buChar char="•"/>
            </a:pPr>
            <a:r>
              <a:rPr lang="en-US" sz="1600" dirty="0"/>
              <a:t> Beginning in September 2022 and throughout the 2022-2023 academic year, Feller and Affatigato are set to visit many participants of the workshop in order to listen and offer advice on increasing undergraduate participation in undergraduate research in these fields. </a:t>
            </a:r>
          </a:p>
          <a:p>
            <a:pPr marL="173038" indent="-163513" algn="just" eaLnBrk="1" hangingPunct="1">
              <a:buFont typeface="Arial" panose="020B0604020202020204" pitchFamily="34" charset="0"/>
              <a:buChar char="•"/>
            </a:pPr>
            <a:r>
              <a:rPr lang="en-US" sz="1600" dirty="0"/>
              <a:t>These efforts are to increase undergraduate research in order to increase national participation in materials research at this crucial level.</a:t>
            </a:r>
          </a:p>
          <a:p>
            <a:pPr marL="173038" indent="-163513" eaLnBrk="1" hangingPunct="1">
              <a:buFont typeface="Arial" panose="020B0604020202020204" pitchFamily="34" charset="0"/>
              <a:buChar char="•"/>
            </a:pPr>
            <a:endParaRPr lang="en-US" sz="1600" dirty="0"/>
          </a:p>
          <a:p>
            <a:pPr marL="285750" indent="-285750" eaLnBrk="1" hangingPunct="1">
              <a:buFont typeface="Arial" panose="020B0604020202020204" pitchFamily="34" charset="0"/>
              <a:buChar char="•"/>
            </a:pPr>
            <a:endParaRPr lang="en-US" sz="1600" b="1" dirty="0"/>
          </a:p>
        </p:txBody>
      </p:sp>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6869507" y="1611711"/>
            <a:ext cx="5133703"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RUI: Structure and Properties of New, Practical Glasses and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2022 CONFERENCE: A Workshop on Undergraduate Research for Faculty in Glass Science and Engineering (Cedar Rapids, Iowa)</a:t>
            </a:r>
          </a:p>
        </p:txBody>
      </p:sp>
      <p:sp>
        <p:nvSpPr>
          <p:cNvPr id="13" name="TextBox 12">
            <a:extLst>
              <a:ext uri="{FF2B5EF4-FFF2-40B4-BE49-F238E27FC236}">
                <a16:creationId xmlns:a16="http://schemas.microsoft.com/office/drawing/2014/main" id="{24293888-9B9A-4F52-848A-B96B0D67B3E9}"/>
              </a:ext>
            </a:extLst>
          </p:cNvPr>
          <p:cNvSpPr txBox="1"/>
          <p:nvPr/>
        </p:nvSpPr>
        <p:spPr>
          <a:xfrm>
            <a:off x="6719481" y="856982"/>
            <a:ext cx="3182474" cy="646331"/>
          </a:xfrm>
          <a:prstGeom prst="rect">
            <a:avLst/>
          </a:prstGeom>
          <a:noFill/>
        </p:spPr>
        <p:txBody>
          <a:bodyPr wrap="none" rtlCol="0">
            <a:spAutoFit/>
          </a:bodyPr>
          <a:lstStyle/>
          <a:p>
            <a:r>
              <a:rPr lang="en-US" sz="2000" b="1" dirty="0">
                <a:solidFill>
                  <a:srgbClr val="000000"/>
                </a:solidFill>
                <a:effectLst/>
              </a:rPr>
              <a:t>Steven A.</a:t>
            </a:r>
            <a:r>
              <a:rPr lang="en-US" sz="2000" b="1" dirty="0">
                <a:cs typeface="Arial" panose="020B0604020202020204" pitchFamily="34" charset="0"/>
              </a:rPr>
              <a:t> Feller, Coe College</a:t>
            </a:r>
          </a:p>
          <a:p>
            <a:endParaRPr lang="en-US" sz="16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11291"/>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1746230</a:t>
            </a:r>
          </a:p>
        </p:txBody>
      </p:sp>
      <p:sp>
        <p:nvSpPr>
          <p:cNvPr id="7" name="Rectangle 6"/>
          <p:cNvSpPr/>
          <p:nvPr/>
        </p:nvSpPr>
        <p:spPr>
          <a:xfrm>
            <a:off x="6869507" y="5249250"/>
            <a:ext cx="2404929" cy="692497"/>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Cover page from the NSF-supported workshop on undergraduate research.</a:t>
            </a:r>
          </a:p>
        </p:txBody>
      </p:sp>
      <p:pic>
        <p:nvPicPr>
          <p:cNvPr id="8" name="Picture 7" descr="About twenty participants of the Coe College faculty workshop on undergraduate research in glasses, ceramics, and materials. The workshop was held May 10-12, 2022.&#10;" title="Participants of the Coe College faculty workshop on undergraduate research in glasses, ceramics, and materi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192" y="1627030"/>
            <a:ext cx="2979018" cy="2234264"/>
          </a:xfrm>
          <a:prstGeom prst="rect">
            <a:avLst/>
          </a:prstGeom>
        </p:spPr>
      </p:pic>
      <p:pic>
        <p:nvPicPr>
          <p:cNvPr id="17" name="Picture 16" descr="Coe College student prduced a brochure that contained the schedule of events for a workshop on undergraduate research.  The workshop was held in May 2022 for three days.&#10;" title="Sample pages from the NSF-sup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506" y="1611711"/>
            <a:ext cx="2569647" cy="3634578"/>
          </a:xfrm>
          <a:prstGeom prst="rect">
            <a:avLst/>
          </a:prstGeom>
        </p:spPr>
      </p:pic>
      <p:sp>
        <p:nvSpPr>
          <p:cNvPr id="9" name="TextBox 8"/>
          <p:cNvSpPr txBox="1"/>
          <p:nvPr/>
        </p:nvSpPr>
        <p:spPr>
          <a:xfrm>
            <a:off x="9427065" y="3861294"/>
            <a:ext cx="2576145" cy="1292662"/>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rPr>
              <a:t>Participants of the Coe College faculty workshop on undergraduate research in glasses, ceramics, and materials. This was held in May 2022.</a:t>
            </a: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58D060C288E74BAE25768E04D0C28B" ma:contentTypeVersion="14" ma:contentTypeDescription="Create a new document." ma:contentTypeScope="" ma:versionID="a6c1188c0a7c0daa0b459a5edcccf490">
  <xsd:schema xmlns:xsd="http://www.w3.org/2001/XMLSchema" xmlns:xs="http://www.w3.org/2001/XMLSchema" xmlns:p="http://schemas.microsoft.com/office/2006/metadata/properties" xmlns:ns2="2d72b884-263d-496c-b5f5-b50b0565670c" xmlns:ns3="83995c90-9f5b-40db-a6f2-b7bb74d044ce" targetNamespace="http://schemas.microsoft.com/office/2006/metadata/properties" ma:root="true" ma:fieldsID="79dc595f15b8a7a59b9ae494554ad81a" ns2:_="" ns3:_="">
    <xsd:import namespace="2d72b884-263d-496c-b5f5-b50b0565670c"/>
    <xsd:import namespace="83995c90-9f5b-40db-a6f2-b7bb74d044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2b884-263d-496c-b5f5-b50b056567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23960b3-8d78-4481-b360-8436e3ff8917"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995c90-9f5b-40db-a6f2-b7bb74d044c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11d42ab-fc5f-4321-9a27-c8ac82af97cf}" ma:internalName="TaxCatchAll" ma:showField="CatchAllData" ma:web="83995c90-9f5b-40db-a6f2-b7bb74d044c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72b884-263d-496c-b5f5-b50b0565670c">
      <Terms xmlns="http://schemas.microsoft.com/office/infopath/2007/PartnerControls"/>
    </lcf76f155ced4ddcb4097134ff3c332f>
    <TaxCatchAll xmlns="83995c90-9f5b-40db-a6f2-b7bb74d044ce" xsi:nil="true"/>
  </documentManagement>
</p:properties>
</file>

<file path=customXml/itemProps1.xml><?xml version="1.0" encoding="utf-8"?>
<ds:datastoreItem xmlns:ds="http://schemas.openxmlformats.org/officeDocument/2006/customXml" ds:itemID="{C79C0776-A40C-421E-B1E3-8FB2F3E5D1B9}">
  <ds:schemaRefs>
    <ds:schemaRef ds:uri="http://schemas.microsoft.com/sharepoint/v3/contenttype/forms"/>
  </ds:schemaRefs>
</ds:datastoreItem>
</file>

<file path=customXml/itemProps2.xml><?xml version="1.0" encoding="utf-8"?>
<ds:datastoreItem xmlns:ds="http://schemas.openxmlformats.org/officeDocument/2006/customXml" ds:itemID="{FDD43D88-E599-41D4-A16A-B43E9F09F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72b884-263d-496c-b5f5-b50b0565670c"/>
    <ds:schemaRef ds:uri="83995c90-9f5b-40db-a6f2-b7bb74d04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06543F-801B-4875-B610-3492CDFB7321}">
  <ds:schemaRefs>
    <ds:schemaRef ds:uri="http://purl.org/dc/terms/"/>
    <ds:schemaRef ds:uri="http://www.w3.org/XML/1998/namespace"/>
    <ds:schemaRef ds:uri="83995c90-9f5b-40db-a6f2-b7bb74d044ce"/>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2d72b884-263d-496c-b5f5-b50b0565670c"/>
  </ds:schemaRefs>
</ds:datastoreItem>
</file>

<file path=docProps/app.xml><?xml version="1.0" encoding="utf-8"?>
<Properties xmlns="http://schemas.openxmlformats.org/officeDocument/2006/extended-properties" xmlns:vt="http://schemas.openxmlformats.org/officeDocument/2006/docPropsVTypes">
  <Template>Office Theme</Template>
  <TotalTime>4399</TotalTime>
  <Words>583</Words>
  <Application>Microsoft Office PowerPoint</Application>
  <PresentationFormat>Widescreen</PresentationFormat>
  <Paragraphs>27</Paragraphs>
  <Slides>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Arial</vt:lpstr>
      <vt:lpstr>Calibri</vt:lpstr>
      <vt:lpstr>Calibri Light</vt:lpstr>
      <vt:lpstr>Sitka Subheading</vt:lpstr>
      <vt:lpstr>Times New Roman</vt:lpstr>
      <vt:lpstr>Wingdings</vt:lpstr>
      <vt:lpstr>Office Theme</vt:lpstr>
      <vt:lpstr>Origin50.Graph</vt:lpstr>
      <vt:lpstr>RUI: Structure and Properties of New, Practical Glasses</vt:lpstr>
      <vt:lpstr>RUI: Structure and Properties of New, Practical Glasses and  2022 CONFERENCE: A Workshop on Undergraduate Research for Faculty in Glass Science and Engineering (Cedar Rapids, Iowa)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315</cp:revision>
  <cp:lastPrinted>2018-03-20T12:31:18Z</cp:lastPrinted>
  <dcterms:created xsi:type="dcterms:W3CDTF">2017-10-05T17:34:54Z</dcterms:created>
  <dcterms:modified xsi:type="dcterms:W3CDTF">2023-03-21T19:34:02Z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0x0101009D58D060C288E74BAE25768E04D0C28B</vt:lpwstr>
  </property>
  <property fmtid="{D5CDD505-2E9C-101B-9397-08002B2CF9AE}" pid="3" name="MediaServiceImageTags">
    <vt:lpwstr/>
  </property>
  <property fmtid="{D5CDD505-2E9C-101B-9397-08002B2CF9AE}" pid="4" name="TitusGUID">
    <vt:lpwstr>b6655feb-9b23-4cb9-9cf8-3bc5f90fb5ef</vt:lpwstr>
  </property>
  <property fmtid="{D5CDD505-2E9C-101B-9397-08002B2CF9AE}" pid="5" name="ContainsCUI">
    <vt:lpwstr>No</vt:lpwstr>
  </property>
</Properties>
</file>