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 id="2147483665" r:id="rId5"/>
  </p:sldMasterIdLst>
  <p:notesMasterIdLst>
    <p:notesMasterId r:id="rId7"/>
  </p:notesMasterIdLst>
  <p:sldIdLst>
    <p:sldId id="256" r:id="rId6"/>
  </p:sldIdLst>
  <p:sldSz cx="9144000" cy="6858000" type="screen4x3"/>
  <p:notesSz cx="6858000" cy="9144000"/>
  <p:embeddedFontLst>
    <p:embeddedFont>
      <p:font typeface="News Gothic MT" panose="020B0504020203020204" pitchFamily="34" charset="0"/>
      <p:regular r:id="rId8"/>
      <p:bold r:id="rId9"/>
      <p:italic r:id="rId10"/>
    </p:embeddedFont>
    <p:embeddedFont>
      <p:font typeface="Source Sans Pro" panose="020B050303040302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phanie A Valenzuel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105" d="100"/>
          <a:sy n="105" d="100"/>
        </p:scale>
        <p:origin x="10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165b17c695_7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1165b17c695_7_46:notes"/>
          <p:cNvSpPr txBox="1">
            <a:spLocks noGrp="1"/>
          </p:cNvSpPr>
          <p:nvPr>
            <p:ph type="body" idx="1"/>
          </p:nvPr>
        </p:nvSpPr>
        <p:spPr>
          <a:xfrm>
            <a:off x="686421" y="4400238"/>
            <a:ext cx="5485158" cy="3600762"/>
          </a:xfrm>
          <a:prstGeom prst="rect">
            <a:avLst/>
          </a:prstGeom>
          <a:noFill/>
          <a:ln>
            <a:noFill/>
          </a:ln>
        </p:spPr>
        <p:txBody>
          <a:bodyPr spcFirstLastPara="1" wrap="square" lIns="89600" tIns="44800" rIns="89600" bIns="44800" anchor="t" anchorCtr="0">
            <a:noAutofit/>
          </a:bodyPr>
          <a:lstStyle/>
          <a:p>
            <a:pPr marL="0" lvl="0" indent="0" algn="l" rtl="0">
              <a:spcBef>
                <a:spcPts val="0"/>
              </a:spcBef>
              <a:spcAft>
                <a:spcPts val="0"/>
              </a:spcAft>
              <a:buNone/>
            </a:pPr>
            <a:r>
              <a:rPr lang="en-US" sz="1400" dirty="0"/>
              <a:t>This highlight demonstrates the gelation assembly of colloidal nanocrystals using uniquely developed ligands that can form a metal coordination linkage. Metal ions that are paired with ligand functional groups were used to control the assembly of nanocrystals from a stable dispersion to full spanning gel networks. The metal coordination linkage was reversed using temperature as an external trigger and enabled thermally switchable nanocrystal gel networks. Additionally, based on thermodynamic principles, the gelation temperature was tuned by changing the concentration of the counter anion. in situ small angle x-ray scattering was used to monitor the themoreversible gel assembly. Over repeated cycles, the optical properties of nanocrystals changed substantially when they were assembled into gels and returned to their original state when the assembly was reversed. The distinct optical signature from the metal coordination linkage allowed to quantify bonding spectroscopically and establish structural and thermodynamic bases for assembly. Molecular dynamics simulations were used to understand temperature-dependent bonding motifs and phase behavior of nanocrystals, providing microscopic insights of our programmable nanocrystal networks.</a:t>
            </a:r>
          </a:p>
          <a:p>
            <a:pPr marL="0" lvl="0" indent="0" algn="l" rtl="0">
              <a:spcBef>
                <a:spcPts val="0"/>
              </a:spcBef>
              <a:spcAft>
                <a:spcPts val="0"/>
              </a:spcAft>
              <a:buNone/>
            </a:pPr>
            <a:endParaRPr lang="en-US" sz="14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Publication citation for this work:</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400" i="1" dirty="0">
                <a:solidFill>
                  <a:srgbClr val="595959"/>
                </a:solidFill>
                <a:latin typeface="Source Sans Pro"/>
                <a:ea typeface="Source Sans Pro"/>
                <a:cs typeface="Source Sans Pro"/>
                <a:sym typeface="Source Sans Pro"/>
              </a:rPr>
              <a:t>Kang J.; Valenzuela, S. A.; Lin, E. Y.; Dominguez, M. N.; Sherman, Z. M.; Truskett, T. M.; Anslyn, E. V.; Milliron. D. J. Colorimetric quantification of linking in thermoreversible nanocrystal gel assemblies. Science Advances </a:t>
            </a:r>
            <a:r>
              <a:rPr lang="en-US" sz="1400" b="1" i="1" dirty="0">
                <a:solidFill>
                  <a:srgbClr val="595959"/>
                </a:solidFill>
                <a:latin typeface="Source Sans Pro"/>
                <a:ea typeface="Source Sans Pro"/>
                <a:cs typeface="Source Sans Pro"/>
                <a:sym typeface="Source Sans Pro"/>
              </a:rPr>
              <a:t>2022</a:t>
            </a:r>
            <a:r>
              <a:rPr lang="en-US" sz="1400" i="1" dirty="0">
                <a:solidFill>
                  <a:srgbClr val="595959"/>
                </a:solidFill>
                <a:latin typeface="Source Sans Pro"/>
                <a:ea typeface="Source Sans Pro"/>
                <a:cs typeface="Source Sans Pro"/>
                <a:sym typeface="Source Sans Pro"/>
              </a:rPr>
              <a:t>, 8, eabm7364.</a:t>
            </a:r>
            <a:endParaRPr lang="en-US" sz="1800" i="1" dirty="0"/>
          </a:p>
        </p:txBody>
      </p:sp>
      <p:sp>
        <p:nvSpPr>
          <p:cNvPr id="99" name="Google Shape;99;g1165b17c695_7_46:notes"/>
          <p:cNvSpPr txBox="1">
            <a:spLocks noGrp="1"/>
          </p:cNvSpPr>
          <p:nvPr>
            <p:ph type="sldNum" idx="12"/>
          </p:nvPr>
        </p:nvSpPr>
        <p:spPr>
          <a:xfrm>
            <a:off x="3884026" y="8684926"/>
            <a:ext cx="2972421" cy="459074"/>
          </a:xfrm>
          <a:prstGeom prst="rect">
            <a:avLst/>
          </a:prstGeom>
          <a:noFill/>
          <a:ln>
            <a:noFill/>
          </a:ln>
        </p:spPr>
        <p:txBody>
          <a:bodyPr spcFirstLastPara="1" wrap="square" lIns="89600" tIns="44800" rIns="89600" bIns="44800" anchor="b" anchorCtr="0">
            <a:noAutofit/>
          </a:bodyPr>
          <a:lstStyle/>
          <a:p>
            <a:pPr marL="0" lvl="0" indent="0" algn="r" rtl="0">
              <a:spcBef>
                <a:spcPts val="0"/>
              </a:spcBef>
              <a:spcAft>
                <a:spcPts val="0"/>
              </a:spcAft>
              <a:buNone/>
            </a:pPr>
            <a:fld id="{00000000-1234-1234-1234-123412341234}" type="slidenum">
              <a:rPr lang="en" sz="1400"/>
              <a:t>1</a:t>
            </a:fld>
            <a:endParaRPr sz="14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TITLEHeader">
            <a:extLst>
              <a:ext uri="{FF2B5EF4-FFF2-40B4-BE49-F238E27FC236}">
                <a16:creationId xmlns:a16="http://schemas.microsoft.com/office/drawing/2014/main" id="{4396150A-858C-C443-1235-72DE8CD8F074}"/>
              </a:ext>
            </a:extLst>
          </p:cNvPr>
          <p:cNvSpPr txBox="1"/>
          <p:nvPr userDrawn="1"/>
        </p:nvSpPr>
        <p:spPr>
          <a:xfrm>
            <a:off x="0" y="0"/>
            <a:ext cx="9144000" cy="307777"/>
          </a:xfrm>
          <a:prstGeom prst="rect">
            <a:avLst/>
          </a:prstGeom>
          <a:noFill/>
        </p:spPr>
        <p:txBody>
          <a:bodyPr vert="horz" rtlCol="0">
            <a:spAutoFit/>
          </a:bodyPr>
          <a:lstStyle/>
          <a:p>
            <a:endParaRPr lang="en-US"/>
          </a:p>
        </p:txBody>
      </p:sp>
      <p:sp>
        <p:nvSpPr>
          <p:cNvPr id="3" name="hcTITLEHeader">
            <a:extLst>
              <a:ext uri="{FF2B5EF4-FFF2-40B4-BE49-F238E27FC236}">
                <a16:creationId xmlns:a16="http://schemas.microsoft.com/office/drawing/2014/main" id="{DB72AAEE-AF4E-9566-8FF5-E53EDB730BDC}"/>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BIG_NUMBERHeader">
            <a:extLst>
              <a:ext uri="{FF2B5EF4-FFF2-40B4-BE49-F238E27FC236}">
                <a16:creationId xmlns:a16="http://schemas.microsoft.com/office/drawing/2014/main" id="{91A95CDA-1FCC-001F-D07F-5371FD5C4FC0}"/>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BLANKHeader">
            <a:extLst>
              <a:ext uri="{FF2B5EF4-FFF2-40B4-BE49-F238E27FC236}">
                <a16:creationId xmlns:a16="http://schemas.microsoft.com/office/drawing/2014/main" id="{AD9C9FA7-F338-873A-FAC1-3D233A1E32AC}"/>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309929" y="30651"/>
            <a:ext cx="5281622" cy="80318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Source Sans Pro"/>
              <a:buNone/>
              <a:defRPr sz="2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65" name="Google Shape;65;p1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lideMaster18.OBJECTHeader">
            <a:extLst>
              <a:ext uri="{FF2B5EF4-FFF2-40B4-BE49-F238E27FC236}">
                <a16:creationId xmlns:a16="http://schemas.microsoft.com/office/drawing/2014/main" id="{4F6CAB1B-7F72-B7D6-8D43-7FF404988569}"/>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TITUS">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309929" y="30651"/>
            <a:ext cx="5281622" cy="803189"/>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Source Sans Pro"/>
              <a:buNone/>
              <a:defRPr sz="20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4"/>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65" name="Google Shape;65;p1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64921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566513" y="25655"/>
            <a:ext cx="5795584" cy="73117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400"/>
              <a:buFont typeface="Source Sans Pro"/>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a:off x="549275" y="1600201"/>
            <a:ext cx="3840480" cy="4343400"/>
          </a:xfrm>
          <a:prstGeom prst="rect">
            <a:avLst/>
          </a:prstGeom>
          <a:noFill/>
          <a:ln>
            <a:noFill/>
          </a:ln>
        </p:spPr>
        <p:txBody>
          <a:bodyPr spcFirstLastPara="1" wrap="square" lIns="91425" tIns="45700" rIns="91425" bIns="45700" anchor="t" anchorCtr="0">
            <a:normAutofit/>
          </a:bodyPr>
          <a:lstStyle>
            <a:lvl1pPr marL="457200" lvl="0" indent="-340360" algn="l">
              <a:spcBef>
                <a:spcPts val="1600"/>
              </a:spcBef>
              <a:spcAft>
                <a:spcPts val="0"/>
              </a:spcAft>
              <a:buSzPts val="1760"/>
              <a:buChar char="⚫"/>
              <a:defRPr sz="16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77" name="Google Shape;77;p16"/>
          <p:cNvSpPr txBox="1">
            <a:spLocks noGrp="1"/>
          </p:cNvSpPr>
          <p:nvPr>
            <p:ph type="body" idx="2"/>
          </p:nvPr>
        </p:nvSpPr>
        <p:spPr>
          <a:xfrm>
            <a:off x="4751071" y="1600201"/>
            <a:ext cx="3840480" cy="4343400"/>
          </a:xfrm>
          <a:prstGeom prst="rect">
            <a:avLst/>
          </a:prstGeom>
          <a:noFill/>
          <a:ln>
            <a:noFill/>
          </a:ln>
        </p:spPr>
        <p:txBody>
          <a:bodyPr spcFirstLastPara="1" wrap="square" lIns="91425" tIns="45700" rIns="91425" bIns="45700" anchor="t" anchorCtr="0">
            <a:normAutofit/>
          </a:bodyPr>
          <a:lstStyle>
            <a:lvl1pPr marL="457200" lvl="0" indent="-340360" algn="l">
              <a:spcBef>
                <a:spcPts val="1600"/>
              </a:spcBef>
              <a:spcAft>
                <a:spcPts val="0"/>
              </a:spcAft>
              <a:buSzPts val="1760"/>
              <a:buChar char="⚫"/>
              <a:defRPr sz="16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78" name="Google Shape;78;p16"/>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6"/>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16"/>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lideMaster18.TWO_OBJECTSHeader">
            <a:extLst>
              <a:ext uri="{FF2B5EF4-FFF2-40B4-BE49-F238E27FC236}">
                <a16:creationId xmlns:a16="http://schemas.microsoft.com/office/drawing/2014/main" id="{17A890F5-32C5-22C3-20C2-6974A1412920}"/>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549275" y="2403144"/>
            <a:ext cx="8056563"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600"/>
              <a:buFont typeface="Source Sans Pro"/>
              <a:buNone/>
              <a:defRPr sz="4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body" idx="1"/>
          </p:nvPr>
        </p:nvSpPr>
        <p:spPr>
          <a:xfrm>
            <a:off x="549275" y="3736005"/>
            <a:ext cx="8056563" cy="1500187"/>
          </a:xfrm>
          <a:prstGeom prst="rect">
            <a:avLst/>
          </a:prstGeom>
          <a:noFill/>
          <a:ln>
            <a:noFill/>
          </a:ln>
        </p:spPr>
        <p:txBody>
          <a:bodyPr spcFirstLastPara="1" wrap="square" lIns="91425" tIns="45700" rIns="91425" bIns="45700" anchor="t" anchorCtr="0">
            <a:normAutofit/>
          </a:bodyPr>
          <a:lstStyle>
            <a:lvl1pPr marL="457200" lvl="0" indent="-228600" algn="ctr">
              <a:spcBef>
                <a:spcPts val="300"/>
              </a:spcBef>
              <a:spcAft>
                <a:spcPts val="0"/>
              </a:spcAft>
              <a:buSzPts val="1980"/>
              <a:buNone/>
              <a:defRPr sz="1800">
                <a:solidFill>
                  <a:srgbClr val="888888"/>
                </a:solidFill>
              </a:defRPr>
            </a:lvl1pPr>
            <a:lvl2pPr marL="914400" lvl="1" indent="-228600" algn="l">
              <a:spcBef>
                <a:spcPts val="600"/>
              </a:spcBef>
              <a:spcAft>
                <a:spcPts val="0"/>
              </a:spcAft>
              <a:buSzPts val="1980"/>
              <a:buNone/>
              <a:defRPr sz="1800">
                <a:solidFill>
                  <a:srgbClr val="888888"/>
                </a:solidFill>
              </a:defRPr>
            </a:lvl2pPr>
            <a:lvl3pPr marL="1371600" lvl="2" indent="-228600" algn="l">
              <a:spcBef>
                <a:spcPts val="600"/>
              </a:spcBef>
              <a:spcAft>
                <a:spcPts val="0"/>
              </a:spcAft>
              <a:buSzPts val="1760"/>
              <a:buNone/>
              <a:defRPr sz="1600">
                <a:solidFill>
                  <a:srgbClr val="888888"/>
                </a:solidFill>
              </a:defRPr>
            </a:lvl3pPr>
            <a:lvl4pPr marL="1828800" lvl="3" indent="-228600" algn="l">
              <a:spcBef>
                <a:spcPts val="600"/>
              </a:spcBef>
              <a:spcAft>
                <a:spcPts val="0"/>
              </a:spcAft>
              <a:buSzPts val="1540"/>
              <a:buNone/>
              <a:defRPr sz="1400">
                <a:solidFill>
                  <a:srgbClr val="888888"/>
                </a:solidFill>
              </a:defRPr>
            </a:lvl4pPr>
            <a:lvl5pPr marL="2286000" lvl="4" indent="-228600" algn="l">
              <a:spcBef>
                <a:spcPts val="600"/>
              </a:spcBef>
              <a:spcAft>
                <a:spcPts val="0"/>
              </a:spcAft>
              <a:buSzPts val="1540"/>
              <a:buNone/>
              <a:defRPr sz="1400">
                <a:solidFill>
                  <a:srgbClr val="888888"/>
                </a:solidFill>
              </a:defRPr>
            </a:lvl5pPr>
            <a:lvl6pPr marL="2743200" lvl="5" indent="-228600" algn="l">
              <a:spcBef>
                <a:spcPts val="280"/>
              </a:spcBef>
              <a:spcAft>
                <a:spcPts val="0"/>
              </a:spcAft>
              <a:buSzPts val="1540"/>
              <a:buNone/>
              <a:defRPr sz="1400">
                <a:solidFill>
                  <a:srgbClr val="888888"/>
                </a:solidFill>
              </a:defRPr>
            </a:lvl6pPr>
            <a:lvl7pPr marL="3200400" lvl="6" indent="-228600" algn="l">
              <a:spcBef>
                <a:spcPts val="280"/>
              </a:spcBef>
              <a:spcAft>
                <a:spcPts val="0"/>
              </a:spcAft>
              <a:buSzPts val="1540"/>
              <a:buNone/>
              <a:defRPr sz="1400">
                <a:solidFill>
                  <a:srgbClr val="888888"/>
                </a:solidFill>
              </a:defRPr>
            </a:lvl7pPr>
            <a:lvl8pPr marL="3657600" lvl="7" indent="-228600" algn="l">
              <a:spcBef>
                <a:spcPts val="280"/>
              </a:spcBef>
              <a:spcAft>
                <a:spcPts val="0"/>
              </a:spcAft>
              <a:buSzPts val="1540"/>
              <a:buNone/>
              <a:defRPr sz="1400">
                <a:solidFill>
                  <a:srgbClr val="888888"/>
                </a:solidFill>
              </a:defRPr>
            </a:lvl8pPr>
            <a:lvl9pPr marL="4114800" lvl="8" indent="-228600" algn="l">
              <a:spcBef>
                <a:spcPts val="280"/>
              </a:spcBef>
              <a:spcAft>
                <a:spcPts val="0"/>
              </a:spcAft>
              <a:buSzPts val="1540"/>
              <a:buNone/>
              <a:defRPr sz="1400">
                <a:solidFill>
                  <a:srgbClr val="888888"/>
                </a:solidFill>
              </a:defRPr>
            </a:lvl9pPr>
          </a:lstStyle>
          <a:p>
            <a:endParaRPr/>
          </a:p>
        </p:txBody>
      </p:sp>
      <p:sp>
        <p:nvSpPr>
          <p:cNvPr id="84" name="Google Shape;84;p17"/>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5" name="Google Shape;85;p17"/>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6" name="Google Shape;86;p17"/>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lideMaster18.SECTION_HEADERHeader">
            <a:extLst>
              <a:ext uri="{FF2B5EF4-FFF2-40B4-BE49-F238E27FC236}">
                <a16:creationId xmlns:a16="http://schemas.microsoft.com/office/drawing/2014/main" id="{D6940113-CEF6-B61B-D70A-BAA40072C7D7}"/>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346036" y="240822"/>
            <a:ext cx="5797964" cy="50419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2400"/>
              <a:buFont typeface="Source Sans Pro"/>
              <a:buNone/>
              <a:defRPr sz="2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a:off x="549274"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1760"/>
              <a:buNone/>
              <a:defRPr sz="1600" b="1">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90" name="Google Shape;90;p18"/>
          <p:cNvSpPr txBox="1">
            <a:spLocks noGrp="1"/>
          </p:cNvSpPr>
          <p:nvPr>
            <p:ph type="body" idx="2"/>
          </p:nvPr>
        </p:nvSpPr>
        <p:spPr>
          <a:xfrm>
            <a:off x="549274" y="2347415"/>
            <a:ext cx="3840480" cy="3596185"/>
          </a:xfrm>
          <a:prstGeom prst="rect">
            <a:avLst/>
          </a:prstGeom>
          <a:noFill/>
          <a:ln>
            <a:noFill/>
          </a:ln>
        </p:spPr>
        <p:txBody>
          <a:bodyPr spcFirstLastPara="1" wrap="square" lIns="91425" tIns="45700" rIns="91425" bIns="45700" anchor="t" anchorCtr="0">
            <a:normAutofit/>
          </a:bodyPr>
          <a:lstStyle>
            <a:lvl1pPr marL="457200" lvl="0" indent="-326390" algn="l">
              <a:spcBef>
                <a:spcPts val="1600"/>
              </a:spcBef>
              <a:spcAft>
                <a:spcPts val="0"/>
              </a:spcAft>
              <a:buSzPts val="1540"/>
              <a:buChar char="⚫"/>
              <a:defRPr sz="14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91" name="Google Shape;91;p18"/>
          <p:cNvSpPr txBox="1">
            <a:spLocks noGrp="1"/>
          </p:cNvSpPr>
          <p:nvPr>
            <p:ph type="body" idx="3"/>
          </p:nvPr>
        </p:nvSpPr>
        <p:spPr>
          <a:xfrm>
            <a:off x="4751070"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1760"/>
              <a:buNone/>
              <a:defRPr sz="1600" b="1">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92" name="Google Shape;92;p18"/>
          <p:cNvSpPr txBox="1">
            <a:spLocks noGrp="1"/>
          </p:cNvSpPr>
          <p:nvPr>
            <p:ph type="body" idx="4"/>
          </p:nvPr>
        </p:nvSpPr>
        <p:spPr>
          <a:xfrm>
            <a:off x="4751070" y="2347415"/>
            <a:ext cx="3840480" cy="3596185"/>
          </a:xfrm>
          <a:prstGeom prst="rect">
            <a:avLst/>
          </a:prstGeom>
          <a:noFill/>
          <a:ln>
            <a:noFill/>
          </a:ln>
        </p:spPr>
        <p:txBody>
          <a:bodyPr spcFirstLastPara="1" wrap="square" lIns="91425" tIns="45700" rIns="91425" bIns="45700" anchor="t" anchorCtr="0">
            <a:normAutofit/>
          </a:bodyPr>
          <a:lstStyle>
            <a:lvl1pPr marL="457200" lvl="0" indent="-326390" algn="l">
              <a:spcBef>
                <a:spcPts val="1600"/>
              </a:spcBef>
              <a:spcAft>
                <a:spcPts val="0"/>
              </a:spcAft>
              <a:buSzPts val="1540"/>
              <a:buChar char="⚫"/>
              <a:defRPr sz="1400"/>
            </a:lvl1pPr>
            <a:lvl2pPr marL="914400" lvl="1" indent="-326390" algn="l">
              <a:spcBef>
                <a:spcPts val="600"/>
              </a:spcBef>
              <a:spcAft>
                <a:spcPts val="0"/>
              </a:spcAft>
              <a:buSzPts val="1540"/>
              <a:buChar char="⚫"/>
              <a:defRPr sz="1400"/>
            </a:lvl2pPr>
            <a:lvl3pPr marL="1371600" lvl="2" indent="-326389" algn="l">
              <a:spcBef>
                <a:spcPts val="600"/>
              </a:spcBef>
              <a:spcAft>
                <a:spcPts val="0"/>
              </a:spcAft>
              <a:buSzPts val="1540"/>
              <a:buChar char="⚫"/>
              <a:defRPr sz="1400"/>
            </a:lvl3pPr>
            <a:lvl4pPr marL="1828800" lvl="3" indent="-326389" algn="l">
              <a:spcBef>
                <a:spcPts val="600"/>
              </a:spcBef>
              <a:spcAft>
                <a:spcPts val="0"/>
              </a:spcAft>
              <a:buSzPts val="1540"/>
              <a:buChar char="⚫"/>
              <a:defRPr sz="1400"/>
            </a:lvl4pPr>
            <a:lvl5pPr marL="2286000" lvl="4" indent="-326389" algn="l">
              <a:spcBef>
                <a:spcPts val="600"/>
              </a:spcBef>
              <a:spcAft>
                <a:spcPts val="0"/>
              </a:spcAft>
              <a:buSzPts val="1540"/>
              <a:buChar char="⚫"/>
              <a:defRPr sz="14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93" name="Google Shape;93;p18"/>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18"/>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5" name="Google Shape;95;p18"/>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lideMaster18.TWO_OBJECTS_WITH_TEXTHeader">
            <a:extLst>
              <a:ext uri="{FF2B5EF4-FFF2-40B4-BE49-F238E27FC236}">
                <a16:creationId xmlns:a16="http://schemas.microsoft.com/office/drawing/2014/main" id="{A479C7AD-5D67-DD83-6469-2356A4DA97B0}"/>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SECTION_HEADERHeader">
            <a:extLst>
              <a:ext uri="{FF2B5EF4-FFF2-40B4-BE49-F238E27FC236}">
                <a16:creationId xmlns:a16="http://schemas.microsoft.com/office/drawing/2014/main" id="{F87EF674-C042-780C-FA88-6A2402899953}"/>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TITLE_AND_BODYHeader">
            <a:extLst>
              <a:ext uri="{FF2B5EF4-FFF2-40B4-BE49-F238E27FC236}">
                <a16:creationId xmlns:a16="http://schemas.microsoft.com/office/drawing/2014/main" id="{A17004A0-1E96-B9CF-BF9B-6CC141030EA2}"/>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TITLE_AND_TWO_COLUMNSHeader">
            <a:extLst>
              <a:ext uri="{FF2B5EF4-FFF2-40B4-BE49-F238E27FC236}">
                <a16:creationId xmlns:a16="http://schemas.microsoft.com/office/drawing/2014/main" id="{F1B537B7-29A8-6452-2D2A-53BA2439D8E0}"/>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TITLE_ONLYHeader">
            <a:extLst>
              <a:ext uri="{FF2B5EF4-FFF2-40B4-BE49-F238E27FC236}">
                <a16:creationId xmlns:a16="http://schemas.microsoft.com/office/drawing/2014/main" id="{3FBA30DC-A4C0-5DF9-68AB-E98839E556F5}"/>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ONE_COLUMN_TEXTHeader">
            <a:extLst>
              <a:ext uri="{FF2B5EF4-FFF2-40B4-BE49-F238E27FC236}">
                <a16:creationId xmlns:a16="http://schemas.microsoft.com/office/drawing/2014/main" id="{6BBC4748-C1B1-F8A0-51BC-15EAC80E8EFB}"/>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MAIN_POINTHeader">
            <a:extLst>
              <a:ext uri="{FF2B5EF4-FFF2-40B4-BE49-F238E27FC236}">
                <a16:creationId xmlns:a16="http://schemas.microsoft.com/office/drawing/2014/main" id="{82D2B75C-9AB9-6C98-203A-6A7D62DB299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SECTION_TITLE_AND_DESCRIPTIONHeader">
            <a:extLst>
              <a:ext uri="{FF2B5EF4-FFF2-40B4-BE49-F238E27FC236}">
                <a16:creationId xmlns:a16="http://schemas.microsoft.com/office/drawing/2014/main" id="{CA447FF4-23EB-F08B-EFBC-9A8F6664AB99}"/>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 name="hcsimple-light-2.CAPTION_ONLYHeader">
            <a:extLst>
              <a:ext uri="{FF2B5EF4-FFF2-40B4-BE49-F238E27FC236}">
                <a16:creationId xmlns:a16="http://schemas.microsoft.com/office/drawing/2014/main" id="{5832015E-E038-45B1-74F0-EC2DCBEBA19A}"/>
              </a:ext>
            </a:extLst>
          </p:cNvPr>
          <p:cNvSpPr txBox="1"/>
          <p:nvPr userDrawn="1"/>
        </p:nvSpPr>
        <p:spPr>
          <a:xfrm>
            <a:off x="0" y="0"/>
            <a:ext cx="9144000" cy="307777"/>
          </a:xfrm>
          <a:prstGeom prst="rect">
            <a:avLst/>
          </a:prstGeom>
          <a:noFill/>
        </p:spPr>
        <p:txBody>
          <a:bodyPr vert="horz" rtlCol="0">
            <a:sp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3" Type="http://schemas.openxmlformats.org/officeDocument/2006/relationships/slideLayout" Target="../slideLayouts/slideLayout14.xml"/><Relationship Id="rId7" Type="http://schemas.openxmlformats.org/officeDocument/2006/relationships/image" Target="../media/image1.png"/><Relationship Id="rId12"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5.jpg"/><Relationship Id="rId5" Type="http://schemas.openxmlformats.org/officeDocument/2006/relationships/slideLayout" Target="../slideLayouts/slideLayout16.xml"/><Relationship Id="rId10"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accent1"/>
              </a:buClr>
              <a:buSzPts val="4600"/>
              <a:buFont typeface="Source Sans Pro"/>
              <a:buNone/>
              <a:defRPr sz="4600" b="0" i="0" u="none" strike="noStrike" cap="none">
                <a:solidFill>
                  <a:schemeClr val="accen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marR="0" lvl="0" indent="-396240" algn="l" rtl="0">
              <a:spcBef>
                <a:spcPts val="2000"/>
              </a:spcBef>
              <a:spcAft>
                <a:spcPts val="0"/>
              </a:spcAft>
              <a:buClr>
                <a:srgbClr val="6DB7D7"/>
              </a:buClr>
              <a:buSzPts val="2640"/>
              <a:buFont typeface="Noto Sans Symbols"/>
              <a:buChar char="⚫"/>
              <a:defRPr sz="2400" b="0" i="0" u="none" strike="noStrike" cap="none">
                <a:solidFill>
                  <a:srgbClr val="595959"/>
                </a:solidFill>
                <a:latin typeface="Source Sans Pro"/>
                <a:ea typeface="Source Sans Pro"/>
                <a:cs typeface="Source Sans Pro"/>
                <a:sym typeface="Source Sans Pro"/>
              </a:defRPr>
            </a:lvl1pPr>
            <a:lvl2pPr marL="914400" marR="0" lvl="1" indent="-382269" algn="l" rtl="0">
              <a:spcBef>
                <a:spcPts val="600"/>
              </a:spcBef>
              <a:spcAft>
                <a:spcPts val="0"/>
              </a:spcAft>
              <a:buClr>
                <a:srgbClr val="205C77"/>
              </a:buClr>
              <a:buSzPts val="2420"/>
              <a:buFont typeface="Noto Sans Symbols"/>
              <a:buChar char="⚫"/>
              <a:defRPr sz="2200" b="0" i="0" u="none" strike="noStrike" cap="none">
                <a:solidFill>
                  <a:srgbClr val="595959"/>
                </a:solidFill>
                <a:latin typeface="Source Sans Pro"/>
                <a:ea typeface="Source Sans Pro"/>
                <a:cs typeface="Source Sans Pro"/>
                <a:sym typeface="Source Sans Pro"/>
              </a:defRPr>
            </a:lvl2pPr>
            <a:lvl3pPr marL="1371600" marR="0" lvl="2" indent="-368300" algn="l" rtl="0">
              <a:spcBef>
                <a:spcPts val="600"/>
              </a:spcBef>
              <a:spcAft>
                <a:spcPts val="0"/>
              </a:spcAft>
              <a:buClr>
                <a:srgbClr val="6DB7D7"/>
              </a:buClr>
              <a:buSzPts val="2200"/>
              <a:buFont typeface="Noto Sans Symbols"/>
              <a:buChar char="⚫"/>
              <a:defRPr sz="2000" b="0" i="0" u="none" strike="noStrike" cap="none">
                <a:solidFill>
                  <a:srgbClr val="595959"/>
                </a:solidFill>
                <a:latin typeface="Source Sans Pro"/>
                <a:ea typeface="Source Sans Pro"/>
                <a:cs typeface="Source Sans Pro"/>
                <a:sym typeface="Source Sans Pro"/>
              </a:defRPr>
            </a:lvl3pPr>
            <a:lvl4pPr marL="1828800" marR="0" lvl="3" indent="-354330" algn="l" rtl="0">
              <a:spcBef>
                <a:spcPts val="600"/>
              </a:spcBef>
              <a:spcAft>
                <a:spcPts val="0"/>
              </a:spcAft>
              <a:buClr>
                <a:srgbClr val="205C7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4pPr>
            <a:lvl5pPr marL="2286000" marR="0" lvl="4" indent="-354329" algn="l" rtl="0">
              <a:spcBef>
                <a:spcPts val="60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5pPr>
            <a:lvl6pPr marL="2743200" marR="0" lvl="5"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6pPr>
            <a:lvl7pPr marL="3200400" marR="0" lvl="6" indent="-354329" algn="l" rtl="0">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7pPr>
            <a:lvl8pPr marL="3657600" marR="0" lvl="7"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8pPr>
            <a:lvl9pPr marL="4114800" marR="0" lvl="8" indent="-354329" algn="l" rtl="0">
              <a:spcBef>
                <a:spcPts val="360"/>
              </a:spcBef>
              <a:spcAft>
                <a:spcPts val="0"/>
              </a:spcAft>
              <a:buClr>
                <a:srgbClr val="6DB7D7"/>
              </a:buClr>
              <a:buSzPts val="1980"/>
              <a:buFont typeface="Noto Sans Symbols"/>
              <a:buChar char="⚫"/>
              <a:defRPr sz="1800" b="0" i="0" u="none" strike="noStrike" cap="none">
                <a:solidFill>
                  <a:srgbClr val="595959"/>
                </a:solidFill>
                <a:latin typeface="Source Sans Pro"/>
                <a:ea typeface="Source Sans Pro"/>
                <a:cs typeface="Source Sans Pro"/>
                <a:sym typeface="Source Sans Pro"/>
              </a:defRPr>
            </a:lvl9pPr>
          </a:lstStyle>
          <a:p>
            <a:endParaRPr/>
          </a:p>
        </p:txBody>
      </p:sp>
      <p:sp>
        <p:nvSpPr>
          <p:cNvPr id="53" name="Google Shape;53;p13"/>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4" name="Google Shape;54;p13"/>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dirty="0"/>
          </a:p>
        </p:txBody>
      </p:sp>
      <p:sp>
        <p:nvSpPr>
          <p:cNvPr id="55" name="Google Shape;55;p13"/>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36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36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36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36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36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36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36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36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dirty="0"/>
          </a:p>
        </p:txBody>
      </p:sp>
      <p:pic>
        <p:nvPicPr>
          <p:cNvPr id="56" name="Google Shape;56;p13" descr="DMR Templates BMAT.jpg"/>
          <p:cNvPicPr preferRelativeResize="0"/>
          <p:nvPr/>
        </p:nvPicPr>
        <p:blipFill rotWithShape="1">
          <a:blip r:embed="rId8">
            <a:alphaModFix/>
          </a:blip>
          <a:srcRect/>
          <a:stretch/>
        </p:blipFill>
        <p:spPr>
          <a:xfrm>
            <a:off x="0" y="0"/>
            <a:ext cx="9144000" cy="6858000"/>
          </a:xfrm>
          <a:prstGeom prst="rect">
            <a:avLst/>
          </a:prstGeom>
          <a:noFill/>
          <a:ln>
            <a:noFill/>
          </a:ln>
        </p:spPr>
      </p:pic>
      <p:pic>
        <p:nvPicPr>
          <p:cNvPr id="57" name="Google Shape;57;p13" descr="DMR Templates MMN.jpg"/>
          <p:cNvPicPr preferRelativeResize="0"/>
          <p:nvPr/>
        </p:nvPicPr>
        <p:blipFill rotWithShape="1">
          <a:blip r:embed="rId9">
            <a:alphaModFix/>
          </a:blip>
          <a:srcRect/>
          <a:stretch/>
        </p:blipFill>
        <p:spPr>
          <a:xfrm>
            <a:off x="0" y="0"/>
            <a:ext cx="9144000" cy="6858000"/>
          </a:xfrm>
          <a:prstGeom prst="rect">
            <a:avLst/>
          </a:prstGeom>
          <a:noFill/>
          <a:ln>
            <a:noFill/>
          </a:ln>
        </p:spPr>
      </p:pic>
      <p:pic>
        <p:nvPicPr>
          <p:cNvPr id="58" name="Google Shape;58;p13" descr="DMR Templates CER.jpg"/>
          <p:cNvPicPr preferRelativeResize="0"/>
          <p:nvPr/>
        </p:nvPicPr>
        <p:blipFill rotWithShape="1">
          <a:blip r:embed="rId10">
            <a:alphaModFix/>
          </a:blip>
          <a:srcRect/>
          <a:stretch/>
        </p:blipFill>
        <p:spPr>
          <a:xfrm>
            <a:off x="0" y="0"/>
            <a:ext cx="9144000" cy="6858000"/>
          </a:xfrm>
          <a:prstGeom prst="rect">
            <a:avLst/>
          </a:prstGeom>
          <a:noFill/>
          <a:ln>
            <a:noFill/>
          </a:ln>
        </p:spPr>
      </p:pic>
      <p:pic>
        <p:nvPicPr>
          <p:cNvPr id="59" name="Google Shape;59;p13" descr="DMR Templates CMMT.jpg"/>
          <p:cNvPicPr preferRelativeResize="0"/>
          <p:nvPr/>
        </p:nvPicPr>
        <p:blipFill rotWithShape="1">
          <a:blip r:embed="rId11">
            <a:alphaModFix/>
          </a:blip>
          <a:srcRect/>
          <a:stretch/>
        </p:blipFill>
        <p:spPr>
          <a:xfrm>
            <a:off x="0" y="0"/>
            <a:ext cx="9144000" cy="6858000"/>
          </a:xfrm>
          <a:prstGeom prst="rect">
            <a:avLst/>
          </a:prstGeom>
          <a:noFill/>
          <a:ln>
            <a:noFill/>
          </a:ln>
        </p:spPr>
      </p:pic>
      <p:pic>
        <p:nvPicPr>
          <p:cNvPr id="60" name="Google Shape;60;p13" descr="DMR Templates D.jpg"/>
          <p:cNvPicPr preferRelativeResize="0"/>
          <p:nvPr/>
        </p:nvPicPr>
        <p:blipFill rotWithShape="1">
          <a:blip r:embed="rId12">
            <a:alphaModFix/>
          </a:blip>
          <a:srcRect/>
          <a:stretch/>
        </p:blipFill>
        <p:spPr>
          <a:xfrm>
            <a:off x="0" y="0"/>
            <a:ext cx="9144000" cy="6858000"/>
          </a:xfrm>
          <a:prstGeom prst="rect">
            <a:avLst/>
          </a:prstGeom>
          <a:noFill/>
          <a:ln>
            <a:noFill/>
          </a:ln>
        </p:spPr>
      </p:pic>
      <p:pic>
        <p:nvPicPr>
          <p:cNvPr id="61" name="Google Shape;61;p13" descr="DMR Templates 88P.jpg"/>
          <p:cNvPicPr preferRelativeResize="0"/>
          <p:nvPr/>
        </p:nvPicPr>
        <p:blipFill rotWithShape="1">
          <a:blip r:embed="rId13">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6"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290473" y="117158"/>
            <a:ext cx="5281622" cy="80318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dk1"/>
              </a:buClr>
              <a:buSzPts val="2000"/>
              <a:buFont typeface="Source Sans Pro"/>
              <a:buNone/>
            </a:pPr>
            <a:r>
              <a:rPr lang="en" sz="1800" dirty="0">
                <a:latin typeface="News Gothic MT" panose="020B0504020203020204" pitchFamily="34" charset="0"/>
              </a:rPr>
              <a:t>Colorimetric Quantification of Linking in Thermoreversible Nanocrystal Gel Assemblies</a:t>
            </a:r>
            <a:endParaRPr sz="1800" dirty="0">
              <a:latin typeface="News Gothic MT" panose="020B0504020203020204" pitchFamily="34" charset="0"/>
            </a:endParaRPr>
          </a:p>
        </p:txBody>
      </p:sp>
      <p:sp>
        <p:nvSpPr>
          <p:cNvPr id="107" name="Google Shape;107;p19"/>
          <p:cNvSpPr txBox="1">
            <a:spLocks noGrp="1"/>
          </p:cNvSpPr>
          <p:nvPr>
            <p:ph type="body" idx="1"/>
          </p:nvPr>
        </p:nvSpPr>
        <p:spPr>
          <a:xfrm>
            <a:off x="54077" y="1673333"/>
            <a:ext cx="4692577" cy="1858772"/>
          </a:xfrm>
          <a:prstGeom prst="rect">
            <a:avLst/>
          </a:prstGeom>
          <a:noFill/>
          <a:ln>
            <a:noFill/>
          </a:ln>
        </p:spPr>
        <p:txBody>
          <a:bodyPr spcFirstLastPara="1" wrap="square" lIns="91425" tIns="45700" rIns="91425" bIns="45700" anchor="t" anchorCtr="0">
            <a:noAutofit/>
          </a:bodyPr>
          <a:lstStyle/>
          <a:p>
            <a:pPr marL="171450" indent="-171450">
              <a:spcBef>
                <a:spcPts val="0"/>
              </a:spcBef>
              <a:buSzPct val="110000"/>
            </a:pPr>
            <a:r>
              <a:rPr lang="en" sz="1200" dirty="0">
                <a:latin typeface="News Gothic MT" panose="020B0504020203020204" pitchFamily="34" charset="0"/>
              </a:rPr>
              <a:t>Most colloidal assembly techniques are irreversible and rely on direct nanocrystal to nanocrystal bonding. </a:t>
            </a:r>
            <a:r>
              <a:rPr lang="en-US" sz="1200" dirty="0">
                <a:latin typeface="News Gothic MT" panose="020B0504020203020204" pitchFamily="34" charset="0"/>
              </a:rPr>
              <a:t>By using molecular linkers that can form reversible bonds, gelation can be controlled based on thermodynamic principles</a:t>
            </a:r>
            <a:r>
              <a:rPr lang="en" sz="1200" dirty="0">
                <a:latin typeface="News Gothic MT" panose="020B0504020203020204" pitchFamily="34" charset="0"/>
              </a:rPr>
              <a:t>.</a:t>
            </a:r>
            <a:endParaRPr sz="1200" dirty="0">
              <a:latin typeface="News Gothic MT" panose="020B0504020203020204" pitchFamily="34" charset="0"/>
            </a:endParaRPr>
          </a:p>
          <a:p>
            <a:pPr marL="171450" indent="-171450">
              <a:buSzPct val="110000"/>
            </a:pPr>
            <a:r>
              <a:rPr lang="en" sz="1200" dirty="0">
                <a:latin typeface="News Gothic MT" panose="020B0504020203020204" pitchFamily="34" charset="0"/>
              </a:rPr>
              <a:t>This work demonstrates that a metal coordination linkage can be applied to realize the reversible gelation of colloidal nanocrystals using temperature as an external trigger. </a:t>
            </a:r>
            <a:r>
              <a:rPr lang="en" altLang="ko-KR" sz="1200" dirty="0">
                <a:latin typeface="News Gothic MT" panose="020B0504020203020204" pitchFamily="34" charset="0"/>
              </a:rPr>
              <a:t>Additionally, the gelation temperature was controlled by the concentration of the counter anion.</a:t>
            </a:r>
            <a:endParaRPr sz="1200" dirty="0">
              <a:latin typeface="News Gothic MT" panose="020B0504020203020204" pitchFamily="34" charset="0"/>
            </a:endParaRPr>
          </a:p>
          <a:p>
            <a:pPr marL="171450" indent="-171450">
              <a:buSzPct val="110000"/>
            </a:pPr>
            <a:r>
              <a:rPr lang="en" sz="1200" dirty="0">
                <a:latin typeface="News Gothic MT" panose="020B0504020203020204" pitchFamily="34" charset="0"/>
              </a:rPr>
              <a:t>The optical properties of nanocrystals changed substantially when they were assembled into gels, exibiting potentials as switchable optical materials.</a:t>
            </a:r>
          </a:p>
          <a:p>
            <a:pPr marL="171450" indent="-171450">
              <a:buSzPct val="110000"/>
            </a:pPr>
            <a:r>
              <a:rPr lang="en-US" sz="1200" dirty="0">
                <a:latin typeface="News Gothic MT" panose="020B0504020203020204" pitchFamily="34" charset="0"/>
              </a:rPr>
              <a:t>Colorimetric linking chemistry enabled the quantification of linking in situ, providing microscopic insights for gelation.</a:t>
            </a:r>
            <a:endParaRPr sz="1200" dirty="0">
              <a:latin typeface="News Gothic MT" panose="020B0504020203020204" pitchFamily="34" charset="0"/>
            </a:endParaRPr>
          </a:p>
          <a:p>
            <a:pPr marL="171450" indent="-171450">
              <a:buSzPct val="110000"/>
            </a:pPr>
            <a:r>
              <a:rPr lang="en" sz="1200" dirty="0">
                <a:latin typeface="News Gothic MT" panose="020B0504020203020204" pitchFamily="34" charset="0"/>
              </a:rPr>
              <a:t>Molecular dynamics simulations were used to </a:t>
            </a:r>
            <a:r>
              <a:rPr lang="en-US" sz="1200" dirty="0">
                <a:latin typeface="News Gothic MT" panose="020B0504020203020204" pitchFamily="34" charset="0"/>
              </a:rPr>
              <a:t>understand temperature-dependent bonding motifs such as effective bonds, redundant bonds, and self-loops.</a:t>
            </a:r>
          </a:p>
        </p:txBody>
      </p:sp>
      <p:sp>
        <p:nvSpPr>
          <p:cNvPr id="102" name="Google Shape;102;p19"/>
          <p:cNvSpPr/>
          <p:nvPr/>
        </p:nvSpPr>
        <p:spPr>
          <a:xfrm>
            <a:off x="152400" y="346918"/>
            <a:ext cx="2759824" cy="2769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1" i="0" u="none" strike="noStrike" cap="none" dirty="0">
                <a:solidFill>
                  <a:schemeClr val="lt1"/>
                </a:solidFill>
                <a:latin typeface="News Gothic MT" panose="020B0504020203020204" pitchFamily="34" charset="0"/>
                <a:ea typeface="Source Sans Pro"/>
                <a:cs typeface="Source Sans Pro"/>
                <a:sym typeface="Source Sans Pro"/>
              </a:rPr>
              <a:t>DMR 1720595</a:t>
            </a:r>
            <a:endParaRPr lang="en-US" sz="1600" dirty="0">
              <a:latin typeface="News Gothic MT" panose="020B0504020203020204" pitchFamily="34" charset="0"/>
            </a:endParaRPr>
          </a:p>
        </p:txBody>
      </p:sp>
      <p:sp>
        <p:nvSpPr>
          <p:cNvPr id="104" name="Google Shape;104;p19"/>
          <p:cNvSpPr/>
          <p:nvPr/>
        </p:nvSpPr>
        <p:spPr>
          <a:xfrm>
            <a:off x="4451423" y="1115087"/>
            <a:ext cx="4692577" cy="2769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600" b="1" dirty="0">
                <a:solidFill>
                  <a:schemeClr val="lt1"/>
                </a:solidFill>
                <a:latin typeface="News Gothic MT" panose="020B0504020203020204" pitchFamily="34" charset="0"/>
                <a:ea typeface="Source Sans Pro"/>
                <a:cs typeface="Source Sans Pro"/>
                <a:sym typeface="Source Sans Pro"/>
              </a:rPr>
              <a:t>Edward T. Yu,  University of Texas at Austin</a:t>
            </a:r>
            <a:endParaRPr sz="1600" dirty="0">
              <a:latin typeface="News Gothic MT" panose="020B0504020203020204" pitchFamily="34" charset="0"/>
            </a:endParaRPr>
          </a:p>
        </p:txBody>
      </p:sp>
      <p:sp>
        <p:nvSpPr>
          <p:cNvPr id="106" name="Google Shape;106;p19" descr="[Jiho Kang, Stephanie A. Valenzuela, Emily Y. Lin, Manuel N. Dominguez, Zachary M. Sherman, Thomas M. Truskett, Eric V. Anslyn, Delia J. Milliron. Colorimetric quantification of linking in thermoreversible nanocrystal gel assemblies. Science Advances 2022, 8, eabm7364.]&#10;"/>
          <p:cNvSpPr txBox="1"/>
          <p:nvPr/>
        </p:nvSpPr>
        <p:spPr>
          <a:xfrm>
            <a:off x="3042962" y="6214952"/>
            <a:ext cx="61011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900" dirty="0">
                <a:solidFill>
                  <a:srgbClr val="595959"/>
                </a:solidFill>
                <a:latin typeface="News Gothic MT" panose="020B0504020203020204" pitchFamily="34" charset="0"/>
                <a:ea typeface="Source Sans Pro"/>
                <a:cs typeface="Source Sans Pro"/>
                <a:sym typeface="Source Sans Pro"/>
              </a:rPr>
              <a:t>[Jiho Kang, Stephanie A. Valenzuela, Emily Y. Lin, Manuel N. Dominguez, Zachary M. Sherman, Thomas M. Truskett, Eric V. Anslyn, Delia J. Milliron. Colorimetric quantification of linking in thermoreversible nanocrystal gel assemblies. </a:t>
            </a:r>
            <a:r>
              <a:rPr lang="en" sz="900" i="1" dirty="0">
                <a:solidFill>
                  <a:srgbClr val="595959"/>
                </a:solidFill>
                <a:latin typeface="News Gothic MT" panose="020B0504020203020204" pitchFamily="34" charset="0"/>
                <a:ea typeface="Source Sans Pro"/>
                <a:cs typeface="Source Sans Pro"/>
                <a:sym typeface="Source Sans Pro"/>
              </a:rPr>
              <a:t>Science Advances </a:t>
            </a:r>
            <a:r>
              <a:rPr lang="en" sz="900" b="1" dirty="0">
                <a:solidFill>
                  <a:srgbClr val="595959"/>
                </a:solidFill>
                <a:latin typeface="News Gothic MT" panose="020B0504020203020204" pitchFamily="34" charset="0"/>
                <a:ea typeface="Source Sans Pro"/>
                <a:cs typeface="Source Sans Pro"/>
                <a:sym typeface="Source Sans Pro"/>
              </a:rPr>
              <a:t>2022</a:t>
            </a:r>
            <a:r>
              <a:rPr lang="en" sz="900" dirty="0">
                <a:solidFill>
                  <a:srgbClr val="595959"/>
                </a:solidFill>
                <a:latin typeface="News Gothic MT" panose="020B0504020203020204" pitchFamily="34" charset="0"/>
                <a:ea typeface="Source Sans Pro"/>
                <a:cs typeface="Source Sans Pro"/>
                <a:sym typeface="Source Sans Pro"/>
              </a:rPr>
              <a:t>, 8, eabm7364.]</a:t>
            </a:r>
            <a:endParaRPr dirty="0">
              <a:latin typeface="News Gothic MT" panose="020B0504020203020204" pitchFamily="34" charset="0"/>
            </a:endParaRPr>
          </a:p>
        </p:txBody>
      </p:sp>
      <p:grpSp>
        <p:nvGrpSpPr>
          <p:cNvPr id="40" name="Group 39" descr="(top) vials containing gels and dispersions showing color change associated with gel linking.&#10;(middle) plots of structure factor and optical absorption associated with gelation.&#10;(bottom) plot of gel point v. fraction of bound Co2+, and diagram of nanocrystal arrangement for simulation of optical properties.&#10;">
            <a:extLst>
              <a:ext uri="{FF2B5EF4-FFF2-40B4-BE49-F238E27FC236}">
                <a16:creationId xmlns:a16="http://schemas.microsoft.com/office/drawing/2014/main" id="{7BCB21AB-BF1E-4C25-AA20-A3A0B9CEAEE9}"/>
              </a:ext>
            </a:extLst>
          </p:cNvPr>
          <p:cNvGrpSpPr/>
          <p:nvPr/>
        </p:nvGrpSpPr>
        <p:grpSpPr>
          <a:xfrm>
            <a:off x="4948216" y="1673333"/>
            <a:ext cx="3324632" cy="4462172"/>
            <a:chOff x="3673642" y="360947"/>
            <a:chExt cx="4243137" cy="5694948"/>
          </a:xfrm>
        </p:grpSpPr>
        <p:sp>
          <p:nvSpPr>
            <p:cNvPr id="41" name="Rectangle 40">
              <a:extLst>
                <a:ext uri="{FF2B5EF4-FFF2-40B4-BE49-F238E27FC236}">
                  <a16:creationId xmlns:a16="http://schemas.microsoft.com/office/drawing/2014/main" id="{DEC058E0-2FC7-47BF-8F34-52E4EE7A1D78}"/>
                </a:ext>
              </a:extLst>
            </p:cNvPr>
            <p:cNvSpPr/>
            <p:nvPr/>
          </p:nvSpPr>
          <p:spPr>
            <a:xfrm>
              <a:off x="3673642" y="360947"/>
              <a:ext cx="4243137" cy="5694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2" name="Picture 41" descr="plots of structure factor and optical absorption associated with gelation.">
              <a:extLst>
                <a:ext uri="{FF2B5EF4-FFF2-40B4-BE49-F238E27FC236}">
                  <a16:creationId xmlns:a16="http://schemas.microsoft.com/office/drawing/2014/main" id="{23C6D8D8-253D-43C0-8299-39C01B3AE830}"/>
                </a:ext>
              </a:extLst>
            </p:cNvPr>
            <p:cNvPicPr>
              <a:picLocks noChangeAspect="1"/>
            </p:cNvPicPr>
            <p:nvPr/>
          </p:nvPicPr>
          <p:blipFill rotWithShape="1">
            <a:blip r:embed="rId3"/>
            <a:srcRect b="140"/>
            <a:stretch/>
          </p:blipFill>
          <p:spPr>
            <a:xfrm>
              <a:off x="5869318" y="2231591"/>
              <a:ext cx="1911103" cy="1777673"/>
            </a:xfrm>
            <a:prstGeom prst="rect">
              <a:avLst/>
            </a:prstGeom>
          </p:spPr>
        </p:pic>
        <p:pic>
          <p:nvPicPr>
            <p:cNvPr id="43" name="Picture 42" descr="plot of gel point v. fraction of bound Co2+, and diagram of nanocrystal arrangement for simulation of optical properties.">
              <a:extLst>
                <a:ext uri="{FF2B5EF4-FFF2-40B4-BE49-F238E27FC236}">
                  <a16:creationId xmlns:a16="http://schemas.microsoft.com/office/drawing/2014/main" id="{33A90E0D-E443-4A43-8932-1F294A9E139A}"/>
                </a:ext>
              </a:extLst>
            </p:cNvPr>
            <p:cNvPicPr>
              <a:picLocks noChangeAspect="1"/>
            </p:cNvPicPr>
            <p:nvPr/>
          </p:nvPicPr>
          <p:blipFill>
            <a:blip r:embed="rId4"/>
            <a:stretch>
              <a:fillRect/>
            </a:stretch>
          </p:blipFill>
          <p:spPr>
            <a:xfrm>
              <a:off x="3941029" y="4152900"/>
              <a:ext cx="1415352" cy="1813631"/>
            </a:xfrm>
            <a:prstGeom prst="rect">
              <a:avLst/>
            </a:prstGeom>
          </p:spPr>
        </p:pic>
        <p:pic>
          <p:nvPicPr>
            <p:cNvPr id="44" name="Picture 43" descr="vials containing gels and dispersions showing color change associated with gel linking.">
              <a:extLst>
                <a:ext uri="{FF2B5EF4-FFF2-40B4-BE49-F238E27FC236}">
                  <a16:creationId xmlns:a16="http://schemas.microsoft.com/office/drawing/2014/main" id="{A97EBF9B-7250-4DB4-B473-D1A9137C3B22}"/>
                </a:ext>
              </a:extLst>
            </p:cNvPr>
            <p:cNvPicPr>
              <a:picLocks noChangeAspect="1"/>
            </p:cNvPicPr>
            <p:nvPr/>
          </p:nvPicPr>
          <p:blipFill>
            <a:blip r:embed="rId5"/>
            <a:stretch>
              <a:fillRect/>
            </a:stretch>
          </p:blipFill>
          <p:spPr>
            <a:xfrm>
              <a:off x="4459342" y="418077"/>
              <a:ext cx="2700827" cy="1681225"/>
            </a:xfrm>
            <a:prstGeom prst="rect">
              <a:avLst/>
            </a:prstGeom>
          </p:spPr>
        </p:pic>
        <p:pic>
          <p:nvPicPr>
            <p:cNvPr id="45" name="Picture 44" descr="plots of structure factor and optical absorption associated with gelation.">
              <a:extLst>
                <a:ext uri="{FF2B5EF4-FFF2-40B4-BE49-F238E27FC236}">
                  <a16:creationId xmlns:a16="http://schemas.microsoft.com/office/drawing/2014/main" id="{F58726B4-D4F3-40F2-8E46-EABF7A2A5582}"/>
                </a:ext>
              </a:extLst>
            </p:cNvPr>
            <p:cNvPicPr>
              <a:picLocks noChangeAspect="1"/>
            </p:cNvPicPr>
            <p:nvPr/>
          </p:nvPicPr>
          <p:blipFill>
            <a:blip r:embed="rId6"/>
            <a:stretch>
              <a:fillRect/>
            </a:stretch>
          </p:blipFill>
          <p:spPr>
            <a:xfrm>
              <a:off x="3812412" y="2231591"/>
              <a:ext cx="1845948" cy="1777673"/>
            </a:xfrm>
            <a:prstGeom prst="rect">
              <a:avLst/>
            </a:prstGeom>
          </p:spPr>
        </p:pic>
        <p:pic>
          <p:nvPicPr>
            <p:cNvPr id="46" name="Picture 45" descr=" plot of gel point v. fraction of bound Co2+, and diagram of nanocrystal arrangement for simulation of optical properties.">
              <a:extLst>
                <a:ext uri="{FF2B5EF4-FFF2-40B4-BE49-F238E27FC236}">
                  <a16:creationId xmlns:a16="http://schemas.microsoft.com/office/drawing/2014/main" id="{3DDCC598-3F0A-4C08-9FDA-163978F6B083}"/>
                </a:ext>
              </a:extLst>
            </p:cNvPr>
            <p:cNvPicPr>
              <a:picLocks noChangeAspect="1"/>
            </p:cNvPicPr>
            <p:nvPr/>
          </p:nvPicPr>
          <p:blipFill>
            <a:blip r:embed="rId7"/>
            <a:stretch>
              <a:fillRect/>
            </a:stretch>
          </p:blipFill>
          <p:spPr>
            <a:xfrm>
              <a:off x="5753609" y="4152900"/>
              <a:ext cx="2026812" cy="1813631"/>
            </a:xfrm>
            <a:prstGeom prst="rect">
              <a:avLst/>
            </a:prstGeom>
          </p:spPr>
        </p:pic>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reeze">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D01E0AF19BF14BA62E6C596ADCD41D" ma:contentTypeVersion="11" ma:contentTypeDescription="Create a new document." ma:contentTypeScope="" ma:versionID="e629df86dee455d8528c42bfae12a4a6">
  <xsd:schema xmlns:xsd="http://www.w3.org/2001/XMLSchema" xmlns:xs="http://www.w3.org/2001/XMLSchema" xmlns:p="http://schemas.microsoft.com/office/2006/metadata/properties" xmlns:ns3="d03ff36a-ef65-45d6-9c75-38c5b1969838" xmlns:ns4="89731561-5278-4dc7-8ce9-b94d0417345d" targetNamespace="http://schemas.microsoft.com/office/2006/metadata/properties" ma:root="true" ma:fieldsID="46f7f189684c226a0d5d22650d420540" ns3:_="" ns4:_="">
    <xsd:import namespace="d03ff36a-ef65-45d6-9c75-38c5b1969838"/>
    <xsd:import namespace="89731561-5278-4dc7-8ce9-b94d0417345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ff36a-ef65-45d6-9c75-38c5b1969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731561-5278-4dc7-8ce9-b94d0417345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0C0C4E-6611-4243-9561-AE322B0F2B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ff36a-ef65-45d6-9c75-38c5b1969838"/>
    <ds:schemaRef ds:uri="89731561-5278-4dc7-8ce9-b94d041734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488C34-F3DA-4826-AA6B-6F12CBD77B78}">
  <ds:schemaRefs>
    <ds:schemaRef ds:uri="http://schemas.microsoft.com/sharepoint/v3/contenttype/forms"/>
  </ds:schemaRefs>
</ds:datastoreItem>
</file>

<file path=customXml/itemProps3.xml><?xml version="1.0" encoding="utf-8"?>
<ds:datastoreItem xmlns:ds="http://schemas.openxmlformats.org/officeDocument/2006/customXml" ds:itemID="{9A6D53B8-0F58-4632-827F-836F2917542F}">
  <ds:schemaRef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89731561-5278-4dc7-8ce9-b94d0417345d"/>
    <ds:schemaRef ds:uri="http://schemas.microsoft.com/office/infopath/2007/PartnerControls"/>
    <ds:schemaRef ds:uri="http://schemas.openxmlformats.org/package/2006/metadata/core-properties"/>
    <ds:schemaRef ds:uri="d03ff36a-ef65-45d6-9c75-38c5b1969838"/>
  </ds:schemaRefs>
</ds:datastoreItem>
</file>

<file path=docProps/app.xml><?xml version="1.0" encoding="utf-8"?>
<Properties xmlns="http://schemas.openxmlformats.org/officeDocument/2006/extended-properties" xmlns:vt="http://schemas.openxmlformats.org/officeDocument/2006/docPropsVTypes">
  <TotalTime>108</TotalTime>
  <Words>463</Words>
  <Application>Microsoft Office PowerPoint</Application>
  <PresentationFormat>On-screen Show (4:3)</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News Gothic MT</vt:lpstr>
      <vt:lpstr>Arial</vt:lpstr>
      <vt:lpstr>Source Sans Pro</vt:lpstr>
      <vt:lpstr>Noto Sans Symbols</vt:lpstr>
      <vt:lpstr>Simple Light</vt:lpstr>
      <vt:lpstr>Breeze</vt:lpstr>
      <vt:lpstr>Colorimetric Quantification of Linking in Thermoreversible Nanocrystal Gel Assemblies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Colorimetric Quantification of Linking in Thermoreversible Nanocrystal Gel Assemblies</dc:title>
  <dc:creator>Yu, Edward T</dc:creator>
  <cp:lastModifiedBy>Schneider, Jamison T</cp:lastModifiedBy>
  <cp:revision>14</cp:revision>
  <dcterms:modified xsi:type="dcterms:W3CDTF">2023-03-23T18:37:40Z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0x010100F4D01E0AF19BF14BA62E6C596ADCD41D</vt:lpwstr>
  </property>
  <property fmtid="{D5CDD505-2E9C-101B-9397-08002B2CF9AE}" pid="3" name="TitusGUID">
    <vt:lpwstr>ed34e0f0-645f-42ab-a806-c0efb1936a2a</vt:lpwstr>
  </property>
  <property fmtid="{D5CDD505-2E9C-101B-9397-08002B2CF9AE}" pid="4" name="ContainsCUI">
    <vt:lpwstr>No</vt:lpwstr>
  </property>
</Properties>
</file>