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2258" autoAdjust="0"/>
  </p:normalViewPr>
  <p:slideViewPr>
    <p:cSldViewPr snapToGrid="0" snapToObjects="1">
      <p:cViewPr varScale="1">
        <p:scale>
          <a:sx n="101" d="100"/>
          <a:sy n="101" d="100"/>
        </p:scale>
        <p:origin x="170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30A79F-F3E4-9544-BD71-4B491A6C2213}" type="datetimeFigureOut">
              <a:rPr lang="en-US" smtClean="0"/>
              <a:t>3/23/2023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8E3D17-74E6-D344-909D-8C3AD15C6F4F}" type="slidenum">
              <a:rPr lang="en-US" smtClean="0"/>
              <a:t>‹#›</a:t>
            </a:fld>
            <a:endParaRPr lang="en-US" dirty="0"/>
          </a:p>
        </p:txBody>
      </p:sp>
    </p:spTree>
    <p:extLst>
      <p:ext uri="{BB962C8B-B14F-4D97-AF65-F5344CB8AC3E}">
        <p14:creationId xmlns:p14="http://schemas.microsoft.com/office/powerpoint/2010/main" val="324912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Researchers at the Wisconsin MRSEC have used computational methods to discover conditions that favor the synthesis of a promising but highly challenging quantum materials. Pr2Ir2O7 exhibits low-temperature magnetic properties that arise from the coordination of Ir ions. The i</a:t>
            </a:r>
            <a:r>
              <a:rPr lang="en-US" sz="1200" kern="1200" dirty="0">
                <a:solidFill>
                  <a:schemeClr val="tx1"/>
                </a:solidFill>
                <a:effectLst/>
                <a:latin typeface="+mn-lt"/>
                <a:ea typeface="+mn-ea"/>
                <a:cs typeface="+mn-cs"/>
              </a:rPr>
              <a:t>n situ growth of pyrochlore iridate thin films such as Pr2Ir2O7 has been a long-standing challenge due to the low reactivity of Ir at low temperatures and the vaporization of volatile gas species such as IrO3(g) and IrO2(g) at high temperatures and high PO2. To address this challenge, the MRSEC researchers have combined thermodynamic analysis of the Pr-Ir-O2 system with experimental results from the conventional physical vapor deposition (PVD) technique of co-sputtering. The results indicate that only high growth temperatures yield films with crystallinity sufficient for utilizing and tailoring the desired topological electronic properties and the in situ synthesis of Pr2Ir2O7 thin films is fettered by the inability to grow with PO2 on the order of 10 Torr at high temperatures, a limitation inherent to the PVD process. The researchers show that techniques capable of supplying high partial pressure of key species during deposition, in particular chemical vapor deposition (CVD), as a route to synthesis of Pr2Ir2O7. </a:t>
            </a:r>
          </a:p>
          <a:p>
            <a:r>
              <a:rPr lang="en-US" sz="1200" b="0" i="0" u="none" strike="noStrike" kern="1200" dirty="0">
                <a:solidFill>
                  <a:schemeClr val="tx1"/>
                </a:solidFill>
                <a:effectLst/>
                <a:latin typeface="+mn-lt"/>
                <a:ea typeface="+mn-ea"/>
                <a:cs typeface="+mn-cs"/>
              </a:rPr>
              <a:t> </a:t>
            </a:r>
            <a:endParaRPr lang="en-US" sz="1200" b="0" i="0" u="none" strike="noStrike" kern="1200" baseline="-250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8E3D17-74E6-D344-909D-8C3AD15C6F4F}" type="slidenum">
              <a:rPr lang="en-US" smtClean="0"/>
              <a:t>1</a:t>
            </a:fld>
            <a:endParaRPr lang="en-US" dirty="0"/>
          </a:p>
        </p:txBody>
      </p:sp>
    </p:spTree>
    <p:extLst>
      <p:ext uri="{BB962C8B-B14F-4D97-AF65-F5344CB8AC3E}">
        <p14:creationId xmlns:p14="http://schemas.microsoft.com/office/powerpoint/2010/main" val="22340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SlideHeader">
            <a:extLst>
              <a:ext uri="{FF2B5EF4-FFF2-40B4-BE49-F238E27FC236}">
                <a16:creationId xmlns:a16="http://schemas.microsoft.com/office/drawing/2014/main" id="{387C1933-59C7-2FE3-AD3E-13A565B6D7FC}"/>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DDF930A0-F709-5F31-911B-72FB6CD3069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and ContentHeader">
            <a:extLst>
              <a:ext uri="{FF2B5EF4-FFF2-40B4-BE49-F238E27FC236}">
                <a16:creationId xmlns:a16="http://schemas.microsoft.com/office/drawing/2014/main" id="{6178E1AB-902A-6BA4-C97E-324A50DA50B7}"/>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
        <p:nvSpPr>
          <p:cNvPr id="8" name="hcSlideMaster.Two ContentHeader">
            <a:extLst>
              <a:ext uri="{FF2B5EF4-FFF2-40B4-BE49-F238E27FC236}">
                <a16:creationId xmlns:a16="http://schemas.microsoft.com/office/drawing/2014/main" id="{9F8795DC-CA2E-396B-ECD0-4414E5BF585D}"/>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Section HeaderHeader">
            <a:extLst>
              <a:ext uri="{FF2B5EF4-FFF2-40B4-BE49-F238E27FC236}">
                <a16:creationId xmlns:a16="http://schemas.microsoft.com/office/drawing/2014/main" id="{6DF8413A-E267-0D38-A366-F5F408BB9E62}"/>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
        <p:nvSpPr>
          <p:cNvPr id="10" name="hcSlideMaster.ComparisonHeader">
            <a:extLst>
              <a:ext uri="{FF2B5EF4-FFF2-40B4-BE49-F238E27FC236}">
                <a16:creationId xmlns:a16="http://schemas.microsoft.com/office/drawing/2014/main" id="{8CD0598F-CF46-9343-00D8-D2315C591E8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TITUS">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00165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3/23/2023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 id="2147483667" r:id="rId6"/>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sz="1800" b="1" dirty="0">
                <a:solidFill>
                  <a:schemeClr val="tx1"/>
                </a:solidFill>
              </a:rPr>
              <a:t>Computationally designed synthesis of complex oxide materials</a:t>
            </a:r>
          </a:p>
        </p:txBody>
      </p:sp>
      <p:sp>
        <p:nvSpPr>
          <p:cNvPr id="7" name="Rectangle 6"/>
          <p:cNvSpPr/>
          <p:nvPr/>
        </p:nvSpPr>
        <p:spPr>
          <a:xfrm>
            <a:off x="4454152" y="1082695"/>
            <a:ext cx="4772965" cy="307777"/>
          </a:xfrm>
          <a:prstGeom prst="rect">
            <a:avLst/>
          </a:prstGeom>
        </p:spPr>
        <p:txBody>
          <a:bodyPr wrap="square" anchor="ctr">
            <a:spAutoFit/>
          </a:bodyPr>
          <a:lstStyle/>
          <a:p>
            <a:r>
              <a:rPr lang="en-US" sz="1400" b="1" dirty="0">
                <a:solidFill>
                  <a:schemeClr val="bg1"/>
                </a:solidFill>
              </a:rPr>
              <a:t>Paul M. Voyles, University of Wisconsin-Madison</a:t>
            </a:r>
          </a:p>
        </p:txBody>
      </p:sp>
      <p:sp>
        <p:nvSpPr>
          <p:cNvPr id="8" name="Rectangle 7"/>
          <p:cNvSpPr/>
          <p:nvPr/>
        </p:nvSpPr>
        <p:spPr>
          <a:xfrm>
            <a:off x="152400" y="331529"/>
            <a:ext cx="2759824" cy="307777"/>
          </a:xfrm>
          <a:prstGeom prst="rect">
            <a:avLst/>
          </a:prstGeom>
        </p:spPr>
        <p:txBody>
          <a:bodyPr wrap="square" anchor="ctr">
            <a:spAutoFit/>
          </a:bodyPr>
          <a:lstStyle/>
          <a:p>
            <a:r>
              <a:rPr lang="en-US" sz="1100" b="1" dirty="0">
                <a:solidFill>
                  <a:schemeClr val="bg1"/>
                </a:solidFill>
              </a:rPr>
              <a:t> </a:t>
            </a:r>
            <a:r>
              <a:rPr lang="en-US" sz="1400" b="1" dirty="0">
                <a:solidFill>
                  <a:schemeClr val="bg1"/>
                </a:solidFill>
              </a:rPr>
              <a:t>DMR 1720415</a:t>
            </a:r>
          </a:p>
        </p:txBody>
      </p:sp>
      <p:sp>
        <p:nvSpPr>
          <p:cNvPr id="9" name="Text Box 28"/>
          <p:cNvSpPr txBox="1">
            <a:spLocks noChangeArrowheads="1"/>
          </p:cNvSpPr>
          <p:nvPr/>
        </p:nvSpPr>
        <p:spPr bwMode="auto">
          <a:xfrm>
            <a:off x="390196" y="1502210"/>
            <a:ext cx="4227462"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300" dirty="0">
                <a:latin typeface="Arial" panose="020B0604020202020204" pitchFamily="34" charset="0"/>
                <a:ea typeface="Calibri" panose="020F0502020204030204" pitchFamily="34" charset="0"/>
                <a:cs typeface="Arial" panose="020B0604020202020204" pitchFamily="34" charset="0"/>
              </a:rPr>
              <a:t>The useful properties of chemical compounds are determined by the elements from which they are made and the arrangement of the atoms. However, there are often several ways atoms of the same elements can be arranged to form a solid. Wisconsin MRSEC researchers are particularly interested in a series of compounds formed from rare-earth elements and iridium. One phase, Pr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Ir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O</a:t>
            </a:r>
            <a:r>
              <a:rPr lang="en-US" sz="1300" baseline="-25000" dirty="0">
                <a:latin typeface="Arial" panose="020B0604020202020204" pitchFamily="34" charset="0"/>
                <a:ea typeface="Calibri" panose="020F0502020204030204" pitchFamily="34" charset="0"/>
                <a:cs typeface="Arial" panose="020B0604020202020204" pitchFamily="34" charset="0"/>
              </a:rPr>
              <a:t>7</a:t>
            </a:r>
            <a:r>
              <a:rPr lang="en-US" sz="1300" dirty="0">
                <a:latin typeface="Arial" panose="020B0604020202020204" pitchFamily="34" charset="0"/>
                <a:ea typeface="Calibri" panose="020F0502020204030204" pitchFamily="34" charset="0"/>
                <a:cs typeface="Arial" panose="020B0604020202020204" pitchFamily="34" charset="0"/>
              </a:rPr>
              <a:t>,</a:t>
            </a:r>
            <a:r>
              <a:rPr lang="en-US" sz="1300" baseline="-25000" dirty="0">
                <a:latin typeface="Arial" panose="020B0604020202020204" pitchFamily="34" charset="0"/>
                <a:ea typeface="Calibri" panose="020F0502020204030204" pitchFamily="34" charset="0"/>
                <a:cs typeface="Arial" panose="020B0604020202020204" pitchFamily="34" charset="0"/>
              </a:rPr>
              <a:t> </a:t>
            </a:r>
            <a:r>
              <a:rPr lang="en-US" sz="1300" dirty="0">
                <a:latin typeface="Arial" panose="020B0604020202020204" pitchFamily="34" charset="0"/>
                <a:ea typeface="Calibri" panose="020F0502020204030204" pitchFamily="34" charset="0"/>
                <a:cs typeface="Arial" panose="020B0604020202020204" pitchFamily="34" charset="0"/>
              </a:rPr>
              <a:t>is of particular interest because it exhibits novel magnetic phenomena and can open new opportunities in the field of quantum materials.</a:t>
            </a:r>
            <a:endParaRPr lang="en-US" sz="1300" baseline="-25000" dirty="0">
              <a:latin typeface="Arial" panose="020B0604020202020204" pitchFamily="34" charset="0"/>
              <a:ea typeface="Calibri" panose="020F0502020204030204" pitchFamily="34" charset="0"/>
              <a:cs typeface="Arial" panose="020B0604020202020204" pitchFamily="34" charset="0"/>
            </a:endParaRPr>
          </a:p>
          <a:p>
            <a:pPr algn="just" eaLnBrk="1" hangingPunct="1">
              <a:spcAft>
                <a:spcPts val="600"/>
              </a:spcAft>
            </a:pPr>
            <a:r>
              <a:rPr lang="en-US" sz="1300" dirty="0">
                <a:latin typeface="Arial" panose="020B0604020202020204" pitchFamily="34" charset="0"/>
                <a:ea typeface="Calibri" panose="020F0502020204030204" pitchFamily="34" charset="0"/>
                <a:cs typeface="Arial" panose="020B0604020202020204" pitchFamily="34" charset="0"/>
              </a:rPr>
              <a:t>Using computer simulations, the MRSEC researchers discovered conditions that favor the formation of the desired Pr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Ir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O</a:t>
            </a:r>
            <a:r>
              <a:rPr lang="en-US" sz="1300" baseline="-25000" dirty="0">
                <a:latin typeface="Arial" panose="020B0604020202020204" pitchFamily="34" charset="0"/>
                <a:ea typeface="Calibri" panose="020F0502020204030204" pitchFamily="34" charset="0"/>
                <a:cs typeface="Arial" panose="020B0604020202020204" pitchFamily="34" charset="0"/>
              </a:rPr>
              <a:t>7</a:t>
            </a:r>
            <a:r>
              <a:rPr lang="en-US" sz="1300" dirty="0">
                <a:latin typeface="Arial" panose="020B0604020202020204" pitchFamily="34" charset="0"/>
                <a:ea typeface="Calibri" panose="020F0502020204030204" pitchFamily="34" charset="0"/>
                <a:cs typeface="Arial" panose="020B0604020202020204" pitchFamily="34" charset="0"/>
              </a:rPr>
              <a:t> phase and make the competing phases with the same elements, such as Pr</a:t>
            </a:r>
            <a:r>
              <a:rPr lang="en-US" sz="1300" baseline="-25000" dirty="0">
                <a:latin typeface="Arial" panose="020B0604020202020204" pitchFamily="34" charset="0"/>
                <a:ea typeface="Calibri" panose="020F0502020204030204" pitchFamily="34" charset="0"/>
                <a:cs typeface="Arial" panose="020B0604020202020204" pitchFamily="34" charset="0"/>
              </a:rPr>
              <a:t>3</a:t>
            </a:r>
            <a:r>
              <a:rPr lang="en-US" sz="1300" dirty="0">
                <a:latin typeface="Arial" panose="020B0604020202020204" pitchFamily="34" charset="0"/>
                <a:ea typeface="Calibri" panose="020F0502020204030204" pitchFamily="34" charset="0"/>
                <a:cs typeface="Arial" panose="020B0604020202020204" pitchFamily="34" charset="0"/>
              </a:rPr>
              <a:t>IrO</a:t>
            </a:r>
            <a:r>
              <a:rPr lang="en-US" sz="1300" baseline="-25000" dirty="0">
                <a:latin typeface="Arial" panose="020B0604020202020204" pitchFamily="34" charset="0"/>
                <a:ea typeface="Calibri" panose="020F0502020204030204" pitchFamily="34" charset="0"/>
                <a:cs typeface="Arial" panose="020B0604020202020204" pitchFamily="34" charset="0"/>
              </a:rPr>
              <a:t>7</a:t>
            </a:r>
            <a:r>
              <a:rPr lang="en-US" sz="1300" dirty="0">
                <a:latin typeface="Arial" panose="020B0604020202020204" pitchFamily="34" charset="0"/>
                <a:ea typeface="Calibri" panose="020F0502020204030204" pitchFamily="34" charset="0"/>
                <a:cs typeface="Arial" panose="020B0604020202020204" pitchFamily="34" charset="0"/>
              </a:rPr>
              <a:t>, less favorable. The specific favorable conditions include changing the pressures of IrO</a:t>
            </a:r>
            <a:r>
              <a:rPr lang="en-US" sz="1300" baseline="-25000" dirty="0">
                <a:latin typeface="Arial" panose="020B0604020202020204" pitchFamily="34" charset="0"/>
                <a:ea typeface="Calibri" panose="020F0502020204030204" pitchFamily="34" charset="0"/>
                <a:cs typeface="Arial" panose="020B0604020202020204" pitchFamily="34" charset="0"/>
              </a:rPr>
              <a:t>3</a:t>
            </a:r>
            <a:r>
              <a:rPr lang="en-US" sz="1300" dirty="0">
                <a:latin typeface="Arial" panose="020B0604020202020204" pitchFamily="34" charset="0"/>
                <a:ea typeface="Calibri" panose="020F0502020204030204" pitchFamily="34" charset="0"/>
                <a:cs typeface="Arial" panose="020B0604020202020204" pitchFamily="34" charset="0"/>
              </a:rPr>
              <a:t> and O</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 gas during the synthesis process, P</a:t>
            </a:r>
            <a:r>
              <a:rPr lang="en-US" sz="1300" baseline="-25000" dirty="0">
                <a:latin typeface="Arial" panose="020B0604020202020204" pitchFamily="34" charset="0"/>
                <a:ea typeface="Calibri" panose="020F0502020204030204" pitchFamily="34" charset="0"/>
                <a:cs typeface="Arial" panose="020B0604020202020204" pitchFamily="34" charset="0"/>
              </a:rPr>
              <a:t>IrO3</a:t>
            </a:r>
            <a:r>
              <a:rPr lang="en-US" sz="1300" dirty="0">
                <a:latin typeface="Arial" panose="020B0604020202020204" pitchFamily="34" charset="0"/>
                <a:ea typeface="Calibri" panose="020F0502020204030204" pitchFamily="34" charset="0"/>
                <a:cs typeface="Arial" panose="020B0604020202020204" pitchFamily="34" charset="0"/>
              </a:rPr>
              <a:t> and P</a:t>
            </a:r>
            <a:r>
              <a:rPr lang="en-US" sz="1300" baseline="-25000" dirty="0">
                <a:latin typeface="Arial" panose="020B0604020202020204" pitchFamily="34" charset="0"/>
                <a:ea typeface="Calibri" panose="020F0502020204030204" pitchFamily="34" charset="0"/>
                <a:cs typeface="Arial" panose="020B0604020202020204" pitchFamily="34" charset="0"/>
              </a:rPr>
              <a:t>O2</a:t>
            </a:r>
            <a:r>
              <a:rPr lang="en-US" sz="1300" dirty="0">
                <a:latin typeface="Arial" panose="020B0604020202020204" pitchFamily="34" charset="0"/>
                <a:ea typeface="Calibri" panose="020F0502020204030204" pitchFamily="34" charset="0"/>
                <a:cs typeface="Arial" panose="020B0604020202020204" pitchFamily="34" charset="0"/>
              </a:rPr>
              <a:t>. The results allow researchers to form Pr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Ir</a:t>
            </a:r>
            <a:r>
              <a:rPr lang="en-US" sz="1300" baseline="-25000" dirty="0">
                <a:latin typeface="Arial" panose="020B0604020202020204" pitchFamily="34" charset="0"/>
                <a:ea typeface="Calibri" panose="020F0502020204030204" pitchFamily="34" charset="0"/>
                <a:cs typeface="Arial" panose="020B0604020202020204" pitchFamily="34" charset="0"/>
              </a:rPr>
              <a:t>2</a:t>
            </a:r>
            <a:r>
              <a:rPr lang="en-US" sz="1300" dirty="0">
                <a:latin typeface="Arial" panose="020B0604020202020204" pitchFamily="34" charset="0"/>
                <a:ea typeface="Calibri" panose="020F0502020204030204" pitchFamily="34" charset="0"/>
                <a:cs typeface="Arial" panose="020B0604020202020204" pitchFamily="34" charset="0"/>
              </a:rPr>
              <a:t>O</a:t>
            </a:r>
            <a:r>
              <a:rPr lang="en-US" sz="1300" baseline="-25000" dirty="0">
                <a:latin typeface="Arial" panose="020B0604020202020204" pitchFamily="34" charset="0"/>
                <a:ea typeface="Calibri" panose="020F0502020204030204" pitchFamily="34" charset="0"/>
                <a:cs typeface="Arial" panose="020B0604020202020204" pitchFamily="34" charset="0"/>
              </a:rPr>
              <a:t>7</a:t>
            </a:r>
            <a:r>
              <a:rPr lang="en-US" sz="1300" dirty="0">
                <a:latin typeface="Arial" panose="020B0604020202020204" pitchFamily="34" charset="0"/>
                <a:ea typeface="Calibri" panose="020F0502020204030204" pitchFamily="34" charset="0"/>
                <a:cs typeface="Arial" panose="020B0604020202020204" pitchFamily="34" charset="0"/>
              </a:rPr>
              <a:t> using precisely controlled crystal growth conditions and will broaden the use of this class of compounds.</a:t>
            </a:r>
          </a:p>
        </p:txBody>
      </p:sp>
      <p:sp>
        <p:nvSpPr>
          <p:cNvPr id="16" name="TextBox 15" descr="Lu Guo, Shun-Li Shang, Neil Campbell, Paul G. Evans, Mark Rzchowski, Zi-Kui Liu, and Chang-Beom Eom, “Searching for a route to synthesize in situ epitaxial Pr2Ir2O7 thin films with thermodynamic methods,” NPJ Computational Materials 7, 144 (2021).&#10;">
            <a:extLst>
              <a:ext uri="{FF2B5EF4-FFF2-40B4-BE49-F238E27FC236}">
                <a16:creationId xmlns:a16="http://schemas.microsoft.com/office/drawing/2014/main" id="{AD07FD69-44FC-794D-B8B6-CFFF60B108BC}"/>
              </a:ext>
            </a:extLst>
          </p:cNvPr>
          <p:cNvSpPr txBox="1"/>
          <p:nvPr/>
        </p:nvSpPr>
        <p:spPr>
          <a:xfrm>
            <a:off x="3346036" y="6248325"/>
            <a:ext cx="5797964" cy="553998"/>
          </a:xfrm>
          <a:prstGeom prst="rect">
            <a:avLst/>
          </a:prstGeom>
          <a:noFill/>
        </p:spPr>
        <p:txBody>
          <a:bodyPr wrap="square">
            <a:spAutoFit/>
          </a:bodyPr>
          <a:lstStyle/>
          <a:p>
            <a:r>
              <a:rPr lang="en-US" sz="1000" dirty="0">
                <a:latin typeface="Arial" panose="020B0604020202020204" pitchFamily="34" charset="0"/>
                <a:ea typeface="DengXian" panose="02010600030101010101" pitchFamily="2" charset="-122"/>
                <a:cs typeface="Arial" panose="020B0604020202020204" pitchFamily="34" charset="0"/>
              </a:rPr>
              <a:t>Lu Guo, Shun-Li Shang, Neil Campbell, Paul G. Evans, Mark Rzchowski, Zi-Kui Liu, and Chang-Beom Eom, “Searching for a route to synthesize in situ epitaxial Pr</a:t>
            </a:r>
            <a:r>
              <a:rPr lang="en-US" sz="1000" baseline="-25000" dirty="0">
                <a:latin typeface="Arial" panose="020B0604020202020204" pitchFamily="34" charset="0"/>
                <a:ea typeface="DengXian" panose="02010600030101010101" pitchFamily="2" charset="-122"/>
                <a:cs typeface="Arial" panose="020B0604020202020204" pitchFamily="34" charset="0"/>
              </a:rPr>
              <a:t>2</a:t>
            </a:r>
            <a:r>
              <a:rPr lang="en-US" sz="1000" dirty="0">
                <a:latin typeface="Arial" panose="020B0604020202020204" pitchFamily="34" charset="0"/>
                <a:ea typeface="DengXian" panose="02010600030101010101" pitchFamily="2" charset="-122"/>
                <a:cs typeface="Arial" panose="020B0604020202020204" pitchFamily="34" charset="0"/>
              </a:rPr>
              <a:t>Ir</a:t>
            </a:r>
            <a:r>
              <a:rPr lang="en-US" sz="1000" baseline="-25000" dirty="0">
                <a:latin typeface="Arial" panose="020B0604020202020204" pitchFamily="34" charset="0"/>
                <a:ea typeface="DengXian" panose="02010600030101010101" pitchFamily="2" charset="-122"/>
                <a:cs typeface="Arial" panose="020B0604020202020204" pitchFamily="34" charset="0"/>
              </a:rPr>
              <a:t>2</a:t>
            </a:r>
            <a:r>
              <a:rPr lang="en-US" sz="1000" dirty="0">
                <a:latin typeface="Arial" panose="020B0604020202020204" pitchFamily="34" charset="0"/>
                <a:ea typeface="DengXian" panose="02010600030101010101" pitchFamily="2" charset="-122"/>
                <a:cs typeface="Arial" panose="020B0604020202020204" pitchFamily="34" charset="0"/>
              </a:rPr>
              <a:t>O</a:t>
            </a:r>
            <a:r>
              <a:rPr lang="en-US" sz="1000" baseline="-25000" dirty="0">
                <a:latin typeface="Arial" panose="020B0604020202020204" pitchFamily="34" charset="0"/>
                <a:ea typeface="DengXian" panose="02010600030101010101" pitchFamily="2" charset="-122"/>
                <a:cs typeface="Arial" panose="020B0604020202020204" pitchFamily="34" charset="0"/>
              </a:rPr>
              <a:t>7 </a:t>
            </a:r>
            <a:r>
              <a:rPr lang="en-US" sz="1000" dirty="0">
                <a:latin typeface="Arial" panose="020B0604020202020204" pitchFamily="34" charset="0"/>
                <a:ea typeface="DengXian" panose="02010600030101010101" pitchFamily="2" charset="-122"/>
                <a:cs typeface="Arial" panose="020B0604020202020204" pitchFamily="34" charset="0"/>
              </a:rPr>
              <a:t>thin films with thermodynamic methods,” NPJ Computational Materials </a:t>
            </a:r>
            <a:r>
              <a:rPr lang="en-US" sz="1000" b="1" dirty="0">
                <a:latin typeface="Arial" panose="020B0604020202020204" pitchFamily="34" charset="0"/>
                <a:ea typeface="DengXian" panose="02010600030101010101" pitchFamily="2" charset="-122"/>
                <a:cs typeface="Arial" panose="020B0604020202020204" pitchFamily="34" charset="0"/>
              </a:rPr>
              <a:t>7</a:t>
            </a:r>
            <a:r>
              <a:rPr lang="en-US" sz="1000" dirty="0">
                <a:latin typeface="Arial" panose="020B0604020202020204" pitchFamily="34" charset="0"/>
                <a:ea typeface="DengXian" panose="02010600030101010101" pitchFamily="2" charset="-122"/>
                <a:cs typeface="Arial" panose="020B0604020202020204" pitchFamily="34" charset="0"/>
              </a:rPr>
              <a:t>,</a:t>
            </a:r>
            <a:r>
              <a:rPr lang="en-US" sz="1000" b="1" dirty="0">
                <a:latin typeface="Arial" panose="020B0604020202020204" pitchFamily="34" charset="0"/>
                <a:ea typeface="DengXian" panose="02010600030101010101" pitchFamily="2" charset="-122"/>
                <a:cs typeface="Arial" panose="020B0604020202020204" pitchFamily="34" charset="0"/>
              </a:rPr>
              <a:t> </a:t>
            </a:r>
            <a:r>
              <a:rPr lang="en-US" sz="1000" dirty="0">
                <a:latin typeface="Arial" panose="020B0604020202020204" pitchFamily="34" charset="0"/>
                <a:ea typeface="DengXian" panose="02010600030101010101" pitchFamily="2" charset="-122"/>
                <a:cs typeface="Arial" panose="020B0604020202020204" pitchFamily="34" charset="0"/>
              </a:rPr>
              <a:t>144 (2021).</a:t>
            </a:r>
            <a:endParaRPr lang="en-US" sz="1200" dirty="0">
              <a:latin typeface="Arial" panose="020B0604020202020204" pitchFamily="34" charset="0"/>
              <a:ea typeface="DengXian" panose="02010600030101010101" pitchFamily="2" charset="-122"/>
              <a:cs typeface="Arial" panose="020B0604020202020204" pitchFamily="34" charset="0"/>
            </a:endParaRPr>
          </a:p>
        </p:txBody>
      </p:sp>
      <p:sp>
        <p:nvSpPr>
          <p:cNvPr id="17" name="文本框 25" descr="Synthesis of Pr2Ir2O7 is complicated by the presence of competing Pr3IrO7 phases. Pr2Ir2O7 is favored through the selection of thermodynamic parameters including the O2 and IrO3 partial pressures.&#10;">
            <a:extLst>
              <a:ext uri="{FF2B5EF4-FFF2-40B4-BE49-F238E27FC236}">
                <a16:creationId xmlns:a16="http://schemas.microsoft.com/office/drawing/2014/main" id="{B56A06DB-8E18-EF41-A649-B63C465F1C71}"/>
              </a:ext>
            </a:extLst>
          </p:cNvPr>
          <p:cNvSpPr txBox="1"/>
          <p:nvPr/>
        </p:nvSpPr>
        <p:spPr>
          <a:xfrm>
            <a:off x="4617658" y="5360620"/>
            <a:ext cx="4445953" cy="830997"/>
          </a:xfrm>
          <a:prstGeom prst="rect">
            <a:avLst/>
          </a:prstGeom>
          <a:noFill/>
        </p:spPr>
        <p:txBody>
          <a:bodyPr wrap="square" rtlCol="0">
            <a:spAutoFit/>
          </a:bodyPr>
          <a:lstStyle/>
          <a:p>
            <a:pPr algn="just"/>
            <a:r>
              <a:rPr lang="en-US" sz="1200" i="1" dirty="0">
                <a:latin typeface="Arial" panose="020B0604020202020204" pitchFamily="34" charset="0"/>
                <a:cs typeface="Arial" panose="020B0604020202020204" pitchFamily="34" charset="0"/>
              </a:rPr>
              <a:t>Synthesis of Pr</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Ir</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O</a:t>
            </a:r>
            <a:r>
              <a:rPr lang="en-US" sz="1200" i="1" baseline="-25000" dirty="0">
                <a:latin typeface="Arial" panose="020B0604020202020204" pitchFamily="34" charset="0"/>
                <a:cs typeface="Arial" panose="020B0604020202020204" pitchFamily="34" charset="0"/>
              </a:rPr>
              <a:t>7</a:t>
            </a:r>
            <a:r>
              <a:rPr lang="en-US" sz="1200" i="1" dirty="0">
                <a:latin typeface="Arial" panose="020B0604020202020204" pitchFamily="34" charset="0"/>
                <a:cs typeface="Arial" panose="020B0604020202020204" pitchFamily="34" charset="0"/>
              </a:rPr>
              <a:t> is complicated by the presence of competing Pr</a:t>
            </a:r>
            <a:r>
              <a:rPr lang="en-US" sz="1200" i="1" baseline="-25000"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IrO</a:t>
            </a:r>
            <a:r>
              <a:rPr lang="en-US" sz="1200" i="1" baseline="-25000" dirty="0">
                <a:latin typeface="Arial" panose="020B0604020202020204" pitchFamily="34" charset="0"/>
                <a:cs typeface="Arial" panose="020B0604020202020204" pitchFamily="34" charset="0"/>
              </a:rPr>
              <a:t>7</a:t>
            </a:r>
            <a:r>
              <a:rPr lang="en-US" sz="1200" i="1" dirty="0">
                <a:latin typeface="Arial" panose="020B0604020202020204" pitchFamily="34" charset="0"/>
                <a:cs typeface="Arial" panose="020B0604020202020204" pitchFamily="34" charset="0"/>
              </a:rPr>
              <a:t> phases. Pr</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Ir</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O</a:t>
            </a:r>
            <a:r>
              <a:rPr lang="en-US" sz="1200" i="1" baseline="-25000" dirty="0">
                <a:latin typeface="Arial" panose="020B0604020202020204" pitchFamily="34" charset="0"/>
                <a:cs typeface="Arial" panose="020B0604020202020204" pitchFamily="34" charset="0"/>
              </a:rPr>
              <a:t>7</a:t>
            </a:r>
            <a:r>
              <a:rPr lang="en-US" sz="1200" i="1" dirty="0">
                <a:latin typeface="Arial" panose="020B0604020202020204" pitchFamily="34" charset="0"/>
                <a:cs typeface="Arial" panose="020B0604020202020204" pitchFamily="34" charset="0"/>
              </a:rPr>
              <a:t> is favored through the selection of thermodynamic parameters including the O</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 and IrO</a:t>
            </a:r>
            <a:r>
              <a:rPr lang="en-US" sz="1200" i="1" baseline="-25000" dirty="0">
                <a:latin typeface="Arial" panose="020B0604020202020204" pitchFamily="34" charset="0"/>
                <a:cs typeface="Arial" panose="020B0604020202020204" pitchFamily="34" charset="0"/>
              </a:rPr>
              <a:t>3</a:t>
            </a:r>
            <a:r>
              <a:rPr lang="en-US" sz="1200" i="1" dirty="0">
                <a:latin typeface="Arial" panose="020B0604020202020204" pitchFamily="34" charset="0"/>
                <a:cs typeface="Arial" panose="020B0604020202020204" pitchFamily="34" charset="0"/>
              </a:rPr>
              <a:t> partial pressures.</a:t>
            </a:r>
            <a:endParaRPr lang="en-US" altLang="zh-CN" sz="1200" i="1"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58CFC61-9118-3DBB-8233-C18D336F57D0}"/>
              </a:ext>
              <a:ext uri="{C183D7F6-B498-43B3-948B-1728B52AA6E4}">
                <adec:decorative xmlns:adec="http://schemas.microsoft.com/office/drawing/2017/decorative" val="1"/>
              </a:ext>
            </a:extLst>
          </p:cNvPr>
          <p:cNvSpPr/>
          <p:nvPr/>
        </p:nvSpPr>
        <p:spPr>
          <a:xfrm>
            <a:off x="4872944" y="1576586"/>
            <a:ext cx="4144696" cy="375741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descr="Diagram illustrating the conditions favoring the formation of the Pr2Ir2O7 chemical phase. Pr2Ir2O7 is favored over the competing Pr3IrO7 phase by conditions of higher O2 partial pressure and higher IrO3 partial pressure. ">
            <a:extLst>
              <a:ext uri="{FF2B5EF4-FFF2-40B4-BE49-F238E27FC236}">
                <a16:creationId xmlns:a16="http://schemas.microsoft.com/office/drawing/2014/main" id="{6110EB33-A7FC-DFEC-F1B4-D5F36578249D}"/>
              </a:ext>
            </a:extLst>
          </p:cNvPr>
          <p:cNvGrpSpPr/>
          <p:nvPr/>
        </p:nvGrpSpPr>
        <p:grpSpPr>
          <a:xfrm>
            <a:off x="5322141" y="1630526"/>
            <a:ext cx="3246302" cy="3626061"/>
            <a:chOff x="5322141" y="1630526"/>
            <a:chExt cx="3246302" cy="3626061"/>
          </a:xfrm>
        </p:grpSpPr>
        <p:pic>
          <p:nvPicPr>
            <p:cNvPr id="5" name="Picture 4">
              <a:extLst>
                <a:ext uri="{FF2B5EF4-FFF2-40B4-BE49-F238E27FC236}">
                  <a16:creationId xmlns:a16="http://schemas.microsoft.com/office/drawing/2014/main" id="{724B0A75-9D96-0AD4-24A0-B93614504A94}"/>
                </a:ext>
              </a:extLst>
            </p:cNvPr>
            <p:cNvPicPr>
              <a:picLocks noChangeAspect="1"/>
            </p:cNvPicPr>
            <p:nvPr/>
          </p:nvPicPr>
          <p:blipFill>
            <a:blip r:embed="rId3"/>
            <a:stretch>
              <a:fillRect/>
            </a:stretch>
          </p:blipFill>
          <p:spPr>
            <a:xfrm>
              <a:off x="5322141" y="1630526"/>
              <a:ext cx="3246302" cy="3596948"/>
            </a:xfrm>
            <a:prstGeom prst="rect">
              <a:avLst/>
            </a:prstGeom>
          </p:spPr>
        </p:pic>
        <p:sp>
          <p:nvSpPr>
            <p:cNvPr id="6" name="Rectangle 5">
              <a:extLst>
                <a:ext uri="{FF2B5EF4-FFF2-40B4-BE49-F238E27FC236}">
                  <a16:creationId xmlns:a16="http://schemas.microsoft.com/office/drawing/2014/main" id="{B724996A-FCD9-883C-0556-6C2CDC2596E1}"/>
                </a:ext>
              </a:extLst>
            </p:cNvPr>
            <p:cNvSpPr/>
            <p:nvPr/>
          </p:nvSpPr>
          <p:spPr>
            <a:xfrm>
              <a:off x="6025419" y="5161344"/>
              <a:ext cx="1630432" cy="83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8BFC2C4-5437-6995-A3AA-8FE17FBC9E08}"/>
                </a:ext>
              </a:extLst>
            </p:cNvPr>
            <p:cNvSpPr/>
            <p:nvPr/>
          </p:nvSpPr>
          <p:spPr>
            <a:xfrm rot="20418259">
              <a:off x="7616205" y="5131941"/>
              <a:ext cx="323041" cy="124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7D3953B-819D-615D-7E6B-6A2400FD00A2}"/>
                </a:ext>
              </a:extLst>
            </p:cNvPr>
            <p:cNvSpPr/>
            <p:nvPr/>
          </p:nvSpPr>
          <p:spPr>
            <a:xfrm>
              <a:off x="6840635" y="4969433"/>
              <a:ext cx="772050" cy="850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87914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12322</TotalTime>
  <Words>483</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Computationally designed synthesis of complex oxide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Schneider, Jamison T</cp:lastModifiedBy>
  <cp:revision>117</cp:revision>
  <cp:lastPrinted>2022-05-13T20:17:38Z</cp:lastPrinted>
  <dcterms:created xsi:type="dcterms:W3CDTF">2016-07-19T18:16:54Z</dcterms:created>
  <dcterms:modified xsi:type="dcterms:W3CDTF">2023-03-23T18:36:42Z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a3f6b24f-0064-49c7-81c9-e32a6a0ac707</vt:lpwstr>
  </property>
  <property fmtid="{D5CDD505-2E9C-101B-9397-08002B2CF9AE}" pid="3" name="ContainsCUI">
    <vt:lpwstr>No</vt:lpwstr>
  </property>
</Properties>
</file>