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7"/>
  </p:notesMasterIdLst>
  <p:sldIdLst>
    <p:sldId id="259"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6" autoAdjust="0"/>
    <p:restoredTop sz="95097" autoAdjust="0"/>
  </p:normalViewPr>
  <p:slideViewPr>
    <p:cSldViewPr snapToGrid="0" snapToObjects="1">
      <p:cViewPr varScale="1">
        <p:scale>
          <a:sx n="110" d="100"/>
          <a:sy n="110" d="100"/>
        </p:scale>
        <p:origin x="1140" y="138"/>
      </p:cViewPr>
      <p:guideLst>
        <p:guide orient="horz" pos="2160"/>
        <p:guide pos="2880"/>
      </p:guideLst>
    </p:cSldViewPr>
  </p:slideViewPr>
  <p:notesTextViewPr>
    <p:cViewPr>
      <p:scale>
        <a:sx n="114" d="100"/>
        <a:sy n="114"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CECC08B-C2F0-174F-83FC-041855F56742}" type="datetimeFigureOut">
              <a:rPr lang="en-US" smtClean="0"/>
              <a:t>3/23/2023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FED944A-FCD5-214E-9F3B-379FF27E6EAE}" type="slidenum">
              <a:rPr lang="en-US" smtClean="0"/>
              <a:t>‹#›</a:t>
            </a:fld>
            <a:endParaRPr lang="en-US" dirty="0"/>
          </a:p>
        </p:txBody>
      </p:sp>
    </p:spTree>
    <p:extLst>
      <p:ext uri="{BB962C8B-B14F-4D97-AF65-F5344CB8AC3E}">
        <p14:creationId xmlns:p14="http://schemas.microsoft.com/office/powerpoint/2010/main" val="11430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For more information, please see the following publication (NU-MRSEC</a:t>
            </a:r>
            <a:r>
              <a:rPr lang="en-US" sz="1400" kern="1200" baseline="0" dirty="0">
                <a:solidFill>
                  <a:schemeClr val="tx1"/>
                </a:solidFill>
                <a:effectLst/>
                <a:latin typeface="+mn-lt"/>
                <a:ea typeface="+mn-ea"/>
                <a:cs typeface="+mn-cs"/>
              </a:rPr>
              <a:t> IRG-1 PIs in </a:t>
            </a:r>
            <a:r>
              <a:rPr lang="en-US" sz="1400" b="1" kern="1200" baseline="0" dirty="0">
                <a:solidFill>
                  <a:schemeClr val="tx1"/>
                </a:solidFill>
                <a:effectLst/>
                <a:latin typeface="+mn-lt"/>
                <a:ea typeface="+mn-ea"/>
                <a:cs typeface="+mn-cs"/>
              </a:rPr>
              <a:t>bold</a:t>
            </a:r>
            <a:r>
              <a:rPr lang="en-US" sz="1400" kern="1200" baseline="0" dirty="0">
                <a:solidFill>
                  <a:schemeClr val="tx1"/>
                </a:solidFill>
                <a:effectLst/>
                <a:latin typeface="+mn-lt"/>
                <a:ea typeface="+mn-ea"/>
                <a:cs typeface="+mn-cs"/>
              </a:rPr>
              <a:t>)</a:t>
            </a:r>
            <a:r>
              <a:rPr lang="en-US" sz="1400" kern="1200" dirty="0">
                <a:solidFill>
                  <a:schemeClr val="tx1"/>
                </a:solidFill>
                <a:effectLst/>
                <a:latin typeface="+mn-lt"/>
                <a:ea typeface="+mn-ea"/>
                <a:cs typeface="+mn-cs"/>
              </a:rPr>
              <a:t>: </a:t>
            </a:r>
            <a:r>
              <a:rPr lang="en-US" sz="1800" dirty="0">
                <a:effectLst/>
                <a:latin typeface="Times New Roman" panose="02020603050405020304" pitchFamily="18" charset="0"/>
                <a:ea typeface="Times" panose="02020603050405020304" pitchFamily="18" charset="0"/>
              </a:rPr>
              <a:t>S. Padgaonkar, C. T. Eckdahl, J. K. Sowa, R. López-Arteaga, D. E. Westmoreland, E. F. Woods, S. Irgen-Gioro, B. Nagasing, </a:t>
            </a:r>
            <a:r>
              <a:rPr lang="en-US" sz="1800" b="1" dirty="0">
                <a:effectLst/>
                <a:latin typeface="Times New Roman" panose="02020603050405020304" pitchFamily="18" charset="0"/>
                <a:ea typeface="Times" panose="02020603050405020304" pitchFamily="18" charset="0"/>
              </a:rPr>
              <a:t>T. Seideman</a:t>
            </a:r>
            <a:r>
              <a:rPr lang="en-US" sz="1800" dirty="0">
                <a:effectLst/>
                <a:latin typeface="Times New Roman" panose="02020603050405020304" pitchFamily="18" charset="0"/>
                <a:ea typeface="Times" panose="02020603050405020304" pitchFamily="18" charset="0"/>
              </a:rPr>
              <a:t>, </a:t>
            </a:r>
            <a:r>
              <a:rPr lang="en-US" sz="1800" b="1" dirty="0">
                <a:effectLst/>
                <a:latin typeface="Times New Roman" panose="02020603050405020304" pitchFamily="18" charset="0"/>
                <a:ea typeface="Times" panose="02020603050405020304" pitchFamily="18" charset="0"/>
              </a:rPr>
              <a:t>M. C. Hersam</a:t>
            </a:r>
            <a:r>
              <a:rPr lang="en-US" sz="1800" dirty="0">
                <a:effectLst/>
                <a:latin typeface="Times New Roman" panose="02020603050405020304" pitchFamily="18" charset="0"/>
                <a:ea typeface="Times" panose="02020603050405020304" pitchFamily="18" charset="0"/>
              </a:rPr>
              <a:t>, </a:t>
            </a:r>
            <a:r>
              <a:rPr lang="en-US" sz="1800" b="1" dirty="0">
                <a:effectLst/>
                <a:latin typeface="Times New Roman" panose="02020603050405020304" pitchFamily="18" charset="0"/>
                <a:ea typeface="Times" panose="02020603050405020304" pitchFamily="18" charset="0"/>
              </a:rPr>
              <a:t>J. A. Kalow</a:t>
            </a:r>
            <a:r>
              <a:rPr lang="en-US" sz="1800" dirty="0">
                <a:effectLst/>
                <a:latin typeface="Times New Roman" panose="02020603050405020304" pitchFamily="18" charset="0"/>
                <a:ea typeface="Times" panose="02020603050405020304" pitchFamily="18" charset="0"/>
              </a:rPr>
              <a:t>, and </a:t>
            </a:r>
            <a:r>
              <a:rPr lang="en-US" sz="1800" b="1" dirty="0">
                <a:effectLst/>
                <a:latin typeface="Times New Roman" panose="02020603050405020304" pitchFamily="18" charset="0"/>
                <a:ea typeface="Times" panose="02020603050405020304" pitchFamily="18" charset="0"/>
              </a:rPr>
              <a:t>E. A. Weiss</a:t>
            </a:r>
            <a:r>
              <a:rPr lang="en-US" sz="1800" dirty="0">
                <a:effectLst/>
                <a:latin typeface="Times New Roman" panose="02020603050405020304" pitchFamily="18" charset="0"/>
                <a:ea typeface="Times" panose="02020603050405020304" pitchFamily="18" charset="0"/>
              </a:rPr>
              <a:t>, “Light-triggered switching of quantum dot photoluminescence through excited-state electron transfer to surface-bound photochromic molecules,” </a:t>
            </a:r>
            <a:r>
              <a:rPr lang="en-US" sz="1800" i="1" dirty="0">
                <a:effectLst/>
                <a:latin typeface="Times New Roman" panose="02020603050405020304" pitchFamily="18" charset="0"/>
                <a:ea typeface="Times" panose="02020603050405020304" pitchFamily="18" charset="0"/>
              </a:rPr>
              <a:t>Nano Lett.</a:t>
            </a:r>
            <a:r>
              <a:rPr lang="en-US" sz="1800" dirty="0">
                <a:effectLst/>
                <a:latin typeface="Times New Roman" panose="02020603050405020304" pitchFamily="18" charset="0"/>
                <a:ea typeface="Times" panose="02020603050405020304" pitchFamily="18" charset="0"/>
              </a:rPr>
              <a:t>, </a:t>
            </a:r>
            <a:r>
              <a:rPr lang="en-US" sz="1800" b="1" dirty="0">
                <a:effectLst/>
                <a:latin typeface="Times New Roman" panose="02020603050405020304" pitchFamily="18" charset="0"/>
                <a:ea typeface="Times" panose="02020603050405020304" pitchFamily="18" charset="0"/>
              </a:rPr>
              <a:t>21</a:t>
            </a:r>
            <a:r>
              <a:rPr lang="en-US" sz="1800" dirty="0">
                <a:effectLst/>
                <a:latin typeface="Times New Roman" panose="02020603050405020304" pitchFamily="18" charset="0"/>
                <a:ea typeface="Times" panose="02020603050405020304" pitchFamily="18" charset="0"/>
              </a:rPr>
              <a:t>, 854 (2021).</a:t>
            </a:r>
            <a:endParaRPr lang="en-US" sz="1400" u="sng" dirty="0"/>
          </a:p>
        </p:txBody>
      </p:sp>
      <p:sp>
        <p:nvSpPr>
          <p:cNvPr id="4" name="Slide Number Placeholder 3"/>
          <p:cNvSpPr>
            <a:spLocks noGrp="1"/>
          </p:cNvSpPr>
          <p:nvPr>
            <p:ph type="sldNum" sz="quarter" idx="5"/>
          </p:nvPr>
        </p:nvSpPr>
        <p:spPr/>
        <p:txBody>
          <a:bodyPr/>
          <a:lstStyle/>
          <a:p>
            <a:fld id="{3FED944A-FCD5-214E-9F3B-379FF27E6EAE}" type="slidenum">
              <a:rPr lang="en-US" smtClean="0"/>
              <a:t>1</a:t>
            </a:fld>
            <a:endParaRPr lang="en-US" dirty="0"/>
          </a:p>
        </p:txBody>
      </p:sp>
    </p:spTree>
    <p:extLst>
      <p:ext uri="{BB962C8B-B14F-4D97-AF65-F5344CB8AC3E}">
        <p14:creationId xmlns:p14="http://schemas.microsoft.com/office/powerpoint/2010/main" val="88888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Title SlideHeader">
            <a:extLst>
              <a:ext uri="{FF2B5EF4-FFF2-40B4-BE49-F238E27FC236}">
                <a16:creationId xmlns:a16="http://schemas.microsoft.com/office/drawing/2014/main" id="{C6AF90FE-6739-86F2-1693-D8D8C3BD196F}"/>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F8450512-EB96-A989-EDD6-67FFDB8629E0}"/>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Title and ContentHeader">
            <a:extLst>
              <a:ext uri="{FF2B5EF4-FFF2-40B4-BE49-F238E27FC236}">
                <a16:creationId xmlns:a16="http://schemas.microsoft.com/office/drawing/2014/main" id="{4137A8BB-E068-145D-7C3A-B293EDB6ECF4}"/>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
        <p:nvSpPr>
          <p:cNvPr id="8" name="hcSlideMaster.Two ContentHeader">
            <a:extLst>
              <a:ext uri="{FF2B5EF4-FFF2-40B4-BE49-F238E27FC236}">
                <a16:creationId xmlns:a16="http://schemas.microsoft.com/office/drawing/2014/main" id="{27005CEC-5227-6755-2E46-B3A04D470AB9}"/>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Section HeaderHeader">
            <a:extLst>
              <a:ext uri="{FF2B5EF4-FFF2-40B4-BE49-F238E27FC236}">
                <a16:creationId xmlns:a16="http://schemas.microsoft.com/office/drawing/2014/main" id="{2D95CFA0-E69C-9D2C-83C1-0FFBDA49AB71}"/>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
        <p:nvSpPr>
          <p:cNvPr id="10" name="hcSlideMaster.ComparisonHeader">
            <a:extLst>
              <a:ext uri="{FF2B5EF4-FFF2-40B4-BE49-F238E27FC236}">
                <a16:creationId xmlns:a16="http://schemas.microsoft.com/office/drawing/2014/main" id="{30DE803B-7EC5-D7BC-394E-E6A6C5544CCE}"/>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TITUS">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85237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5.jpeg"/><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3/23/2023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 id="2147483667" r:id="rId6"/>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2200" b="1" dirty="0">
                <a:solidFill>
                  <a:schemeClr val="tx1"/>
                </a:solidFill>
              </a:rPr>
              <a:t>Quantum Dot Photoluminescence Switching via Reconfigurable Molecular Adlayers</a:t>
            </a:r>
          </a:p>
        </p:txBody>
      </p:sp>
      <p:sp>
        <p:nvSpPr>
          <p:cNvPr id="13" name="Text Box 4"/>
          <p:cNvSpPr txBox="1">
            <a:spLocks noChangeArrowheads="1"/>
          </p:cNvSpPr>
          <p:nvPr/>
        </p:nvSpPr>
        <p:spPr bwMode="auto">
          <a:xfrm>
            <a:off x="177060" y="1597825"/>
            <a:ext cx="392266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Precise and dynamic control of the function of materials in applications like catalysis, memory, and electronics is achievable by making the materials responsive to environmental stimuli in prescribed ways. Light is a particularly powerful remote trigger for responsive materials because it can be delivered by a remote source with precise control of time, location, energy, phase, and intensity. In a 4 PI collaboration within NU-MRSEC IRG-1, </a:t>
            </a:r>
            <a:r>
              <a:rPr lang="en-US" sz="1400" b="0" i="0" dirty="0">
                <a:solidFill>
                  <a:srgbClr val="000000"/>
                </a:solidFill>
                <a:effectLst/>
                <a:latin typeface="Roboto" panose="02000000000000000000" pitchFamily="2" charset="0"/>
              </a:rPr>
              <a:t>reversible light-triggered photoinduced electron transfer modulation of the photoluminescence intensity of cadmium selenide quantum dots has been achieved using chemisorbed photoswitchable </a:t>
            </a:r>
            <a:r>
              <a:rPr lang="en-US" sz="1400" dirty="0"/>
              <a:t>furylfulgide </a:t>
            </a:r>
            <a:r>
              <a:rPr lang="en-US" sz="1400" b="0" i="0" dirty="0">
                <a:solidFill>
                  <a:srgbClr val="000000"/>
                </a:solidFill>
                <a:effectLst/>
                <a:latin typeface="Roboto" panose="02000000000000000000" pitchFamily="2" charset="0"/>
              </a:rPr>
              <a:t>molecules</a:t>
            </a:r>
            <a:r>
              <a:rPr lang="en-US" sz="1400" dirty="0"/>
              <a:t>. These results show that molecular adlayers can impart optically driven reconfigurability to low-dimensional materials, thus setting the stage for dynamically controllable mixed-dimensional devices. </a:t>
            </a:r>
          </a:p>
          <a:p>
            <a:pPr algn="just" eaLnBrk="1" hangingPunct="1"/>
            <a:endParaRPr lang="en-US" sz="1000" i="1" dirty="0"/>
          </a:p>
          <a:p>
            <a:pPr algn="ctr" eaLnBrk="1" hangingPunct="1"/>
            <a:r>
              <a:rPr lang="en-US" sz="1600" i="1" dirty="0"/>
              <a:t>Nano Letters</a:t>
            </a:r>
            <a:r>
              <a:rPr lang="en-US" sz="1600" dirty="0"/>
              <a:t>, </a:t>
            </a:r>
            <a:r>
              <a:rPr lang="en-US" sz="1600" b="1" dirty="0"/>
              <a:t>21</a:t>
            </a:r>
            <a:r>
              <a:rPr lang="en-US" sz="1600" dirty="0"/>
              <a:t>, 854 (2021).</a:t>
            </a:r>
          </a:p>
        </p:txBody>
      </p:sp>
      <p:sp>
        <p:nvSpPr>
          <p:cNvPr id="10" name="Rectangle 9">
            <a:extLst>
              <a:ext uri="{FF2B5EF4-FFF2-40B4-BE49-F238E27FC236}">
                <a16:creationId xmlns:a16="http://schemas.microsoft.com/office/drawing/2014/main" id="{FEAE13DB-FC05-0F43-BB93-F470DFFEC2BA}"/>
              </a:ext>
            </a:extLst>
          </p:cNvPr>
          <p:cNvSpPr/>
          <p:nvPr/>
        </p:nvSpPr>
        <p:spPr>
          <a:xfrm>
            <a:off x="152400" y="316141"/>
            <a:ext cx="2759824" cy="338554"/>
          </a:xfrm>
          <a:prstGeom prst="rect">
            <a:avLst/>
          </a:prstGeom>
        </p:spPr>
        <p:txBody>
          <a:bodyPr wrap="square" anchor="ctr">
            <a:spAutoFit/>
          </a:bodyPr>
          <a:lstStyle/>
          <a:p>
            <a:r>
              <a:rPr lang="en-US" sz="1600" b="1" dirty="0">
                <a:solidFill>
                  <a:schemeClr val="bg1"/>
                </a:solidFill>
              </a:rPr>
              <a:t>DMR 1720139</a:t>
            </a:r>
          </a:p>
        </p:txBody>
      </p:sp>
      <p:sp>
        <p:nvSpPr>
          <p:cNvPr id="16" name="Rectangle 2" descr="Photochromic furylfulgide carboxylate molecules chemisorbed to the surfaces of quantum dots undergo reversible switching between “closed” and “open” isomers following repeated cycles of ultraviolet and visible illumination, resulting in reversible switching of the quantum dot photoluminescence intensity by 80% due to different rates of photoinduced electron transfer from the quantum dots to the respective molecular isomers.&#10;">
            <a:extLst>
              <a:ext uri="{FF2B5EF4-FFF2-40B4-BE49-F238E27FC236}">
                <a16:creationId xmlns:a16="http://schemas.microsoft.com/office/drawing/2014/main" id="{2CE9059B-331C-1B4D-80E7-6944B0CD44CE}"/>
              </a:ext>
            </a:extLst>
          </p:cNvPr>
          <p:cNvSpPr>
            <a:spLocks noChangeArrowheads="1"/>
          </p:cNvSpPr>
          <p:nvPr/>
        </p:nvSpPr>
        <p:spPr bwMode="auto">
          <a:xfrm>
            <a:off x="4347148" y="4718726"/>
            <a:ext cx="45959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sz="1200" dirty="0"/>
              <a:t>Photochromic furylfulgide carboxylate molecules chemisorbed to the surfaces of quantum dots undergo reversible switching between “closed” and “open” isomers following repeated cycles of ultraviolet and visible illumination, resulting in reversible switching of the quantum dot photoluminescence intensity by 80% due to different rates of photoinduced electron transfer from the quantum dots to the respective molecular isomers.</a:t>
            </a:r>
            <a:endParaRPr lang="en-US" altLang="en-US" sz="1200" dirty="0">
              <a:ea typeface="ＭＳ Ｐゴシック" panose="020B0600070205080204" pitchFamily="34" charset="-128"/>
            </a:endParaRPr>
          </a:p>
        </p:txBody>
      </p:sp>
      <p:sp>
        <p:nvSpPr>
          <p:cNvPr id="11" name="Rectangle 10"/>
          <p:cNvSpPr/>
          <p:nvPr/>
        </p:nvSpPr>
        <p:spPr>
          <a:xfrm>
            <a:off x="4371035" y="1076216"/>
            <a:ext cx="4692577" cy="338554"/>
          </a:xfrm>
          <a:prstGeom prst="rect">
            <a:avLst/>
          </a:prstGeom>
        </p:spPr>
        <p:txBody>
          <a:bodyPr wrap="square" anchor="ctr">
            <a:spAutoFit/>
          </a:bodyPr>
          <a:lstStyle/>
          <a:p>
            <a:pPr algn="ctr"/>
            <a:r>
              <a:rPr lang="en-US" sz="1600" b="1" dirty="0">
                <a:solidFill>
                  <a:schemeClr val="bg1"/>
                </a:solidFill>
              </a:rPr>
              <a:t>Mark C. Hersam, Northwestern University</a:t>
            </a:r>
          </a:p>
        </p:txBody>
      </p:sp>
      <p:grpSp>
        <p:nvGrpSpPr>
          <p:cNvPr id="4" name="Group 3" descr="Photochromic furylfulgide carboxylate molecules chemisorbed to the surfaces of quantum dots undergo reversible switching between “closed” and “open” isomers following repeated cycles of ultraviolet and visible illumination, resulting in reversible switching of the quantum dot photoluminescence intensity by 80% due to different rates of photoinduced electron transfer from the quantum dots to the respective molecular isomers.">
            <a:extLst>
              <a:ext uri="{FF2B5EF4-FFF2-40B4-BE49-F238E27FC236}">
                <a16:creationId xmlns:a16="http://schemas.microsoft.com/office/drawing/2014/main" id="{D5351DBD-E833-46A9-9732-BB64E4B76D91}"/>
              </a:ext>
            </a:extLst>
          </p:cNvPr>
          <p:cNvGrpSpPr/>
          <p:nvPr/>
        </p:nvGrpSpPr>
        <p:grpSpPr>
          <a:xfrm>
            <a:off x="4411227" y="1718223"/>
            <a:ext cx="4451418" cy="3001475"/>
            <a:chOff x="4783015" y="1766239"/>
            <a:chExt cx="4277713" cy="2884351"/>
          </a:xfrm>
        </p:grpSpPr>
        <p:pic>
          <p:nvPicPr>
            <p:cNvPr id="1026" name="Picture 2">
              <a:extLst>
                <a:ext uri="{FF2B5EF4-FFF2-40B4-BE49-F238E27FC236}">
                  <a16:creationId xmlns:a16="http://schemas.microsoft.com/office/drawing/2014/main" id="{B403162E-A950-4F2B-BB89-5877811B18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9" r="60559"/>
            <a:stretch/>
          </p:blipFill>
          <p:spPr bwMode="auto">
            <a:xfrm>
              <a:off x="4783015" y="1786869"/>
              <a:ext cx="2170905" cy="27912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CC05BB9F-451B-462B-9FC2-5ABC43A25C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547" r="4511"/>
            <a:stretch/>
          </p:blipFill>
          <p:spPr bwMode="auto">
            <a:xfrm>
              <a:off x="7017560" y="1766239"/>
              <a:ext cx="2025957" cy="27912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88BD98-65D8-496C-8A89-4D0C81F70CEC}"/>
                </a:ext>
              </a:extLst>
            </p:cNvPr>
            <p:cNvSpPr/>
            <p:nvPr/>
          </p:nvSpPr>
          <p:spPr>
            <a:xfrm>
              <a:off x="6538359" y="2428876"/>
              <a:ext cx="415561" cy="2210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70390EC-E997-4A63-BABA-8E8BC4CD0A59}"/>
                </a:ext>
              </a:extLst>
            </p:cNvPr>
            <p:cNvSpPr/>
            <p:nvPr/>
          </p:nvSpPr>
          <p:spPr>
            <a:xfrm>
              <a:off x="8645167" y="2370261"/>
              <a:ext cx="415561" cy="2210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
              <a:extLst>
                <a:ext uri="{FF2B5EF4-FFF2-40B4-BE49-F238E27FC236}">
                  <a16:creationId xmlns:a16="http://schemas.microsoft.com/office/drawing/2014/main" id="{7E10E2DA-85FE-4811-A1BF-B3A23FB7A1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04" t="31659" r="42148" b="43400"/>
            <a:stretch/>
          </p:blipFill>
          <p:spPr bwMode="auto">
            <a:xfrm>
              <a:off x="6953920" y="3954428"/>
              <a:ext cx="947893" cy="69616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5">
            <a:extLst>
              <a:ext uri="{C183D7F6-B498-43B3-948B-1728B52AA6E4}">
                <adec:decorative xmlns:adec="http://schemas.microsoft.com/office/drawing/2017/decorative" val="1"/>
              </a:ext>
            </a:extLst>
          </p:cNvPr>
          <p:cNvSpPr>
            <a:spLocks noChangeArrowheads="1"/>
          </p:cNvSpPr>
          <p:nvPr/>
        </p:nvSpPr>
        <p:spPr bwMode="auto">
          <a:xfrm>
            <a:off x="4287300" y="1600950"/>
            <a:ext cx="4692577" cy="45209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8ab0317-dde0-4bf5-9b45-08b51094b5fc">FJVRM6JXNH7R-1776927474-74922</_dlc_DocId>
    <_dlc_DocIdUrl xmlns="b8ab0317-dde0-4bf5-9b45-08b51094b5fc">
      <Url>https://nuwildcat.sharepoint.com/sites/mrsec/_layouts/15/DocIdRedir.aspx?ID=FJVRM6JXNH7R-1776927474-74922</Url>
      <Description>FJVRM6JXNH7R-1776927474-74922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80F6118250274697044C7D6750E5CB" ma:contentTypeVersion="13" ma:contentTypeDescription="Create a new document." ma:contentTypeScope="" ma:versionID="690ed5254e45681d3e8dbe12bf3fd384">
  <xsd:schema xmlns:xsd="http://www.w3.org/2001/XMLSchema" xmlns:xs="http://www.w3.org/2001/XMLSchema" xmlns:p="http://schemas.microsoft.com/office/2006/metadata/properties" xmlns:ns2="b8ab0317-dde0-4bf5-9b45-08b51094b5fc" xmlns:ns3="fbbc69d3-f0a9-4c8a-a174-cf44a35ebc09" targetNamespace="http://schemas.microsoft.com/office/2006/metadata/properties" ma:root="true" ma:fieldsID="b8e2c621704c77e89e42f8405f395726" ns2:_="" ns3:_="">
    <xsd:import namespace="b8ab0317-dde0-4bf5-9b45-08b51094b5fc"/>
    <xsd:import namespace="fbbc69d3-f0a9-4c8a-a174-cf44a35ebc0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b0317-dde0-4bf5-9b45-08b51094b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c69d3-f0a9-4c8a-a174-cf44a35ebc09"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13876EC-57B6-4358-9A02-23F4D6F3E7DE}">
  <ds:schemaRefs>
    <ds:schemaRef ds:uri="http://schemas.microsoft.com/sharepoint/v3/contenttype/forms"/>
  </ds:schemaRefs>
</ds:datastoreItem>
</file>

<file path=customXml/itemProps2.xml><?xml version="1.0" encoding="utf-8"?>
<ds:datastoreItem xmlns:ds="http://schemas.openxmlformats.org/officeDocument/2006/customXml" ds:itemID="{CE7DD5DA-2081-481D-B28C-4E794CA72E9B}">
  <ds:schemaRefs>
    <ds:schemaRef ds:uri="http://schemas.microsoft.com/office/2006/metadata/properties"/>
    <ds:schemaRef ds:uri="http://schemas.microsoft.com/office/infopath/2007/PartnerControls"/>
    <ds:schemaRef ds:uri="b8ab0317-dde0-4bf5-9b45-08b51094b5fc"/>
  </ds:schemaRefs>
</ds:datastoreItem>
</file>

<file path=customXml/itemProps3.xml><?xml version="1.0" encoding="utf-8"?>
<ds:datastoreItem xmlns:ds="http://schemas.openxmlformats.org/officeDocument/2006/customXml" ds:itemID="{1D7366E9-8570-4517-8231-F79A9FCDD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b0317-dde0-4bf5-9b45-08b51094b5fc"/>
    <ds:schemaRef ds:uri="fbbc69d3-f0a9-4c8a-a174-cf44a35eb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5B39D5-2594-4666-9D34-82AE0D91986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Breeze.thmx</Template>
  <TotalTime>12423</TotalTime>
  <Words>318</Words>
  <Application>Microsoft Office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News Gothic MT</vt:lpstr>
      <vt:lpstr>Roboto</vt:lpstr>
      <vt:lpstr>Times New Roman</vt:lpstr>
      <vt:lpstr>Wingdings 2</vt:lpstr>
      <vt:lpstr>Breeze</vt:lpstr>
      <vt:lpstr>Quantum Dot Photoluminescence Switching via Reconfigurable Molecular Adlayers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Schneider, Jamison T</cp:lastModifiedBy>
  <cp:revision>49</cp:revision>
  <cp:lastPrinted>2016-08-01T15:14:13Z</cp:lastPrinted>
  <dcterms:created xsi:type="dcterms:W3CDTF">2016-07-19T18:16:54Z</dcterms:created>
  <dcterms:modified xsi:type="dcterms:W3CDTF">2023-03-23T18:35:56Z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0x0101008380F6118250274697044C7D6750E5CB</vt:lpwstr>
  </property>
  <property fmtid="{D5CDD505-2E9C-101B-9397-08002B2CF9AE}" pid="3" name="_dlc_DocIdItemGuid">
    <vt:lpwstr>e4290506-c07c-4655-8373-9b5cfa89c372</vt:lpwstr>
  </property>
  <property fmtid="{D5CDD505-2E9C-101B-9397-08002B2CF9AE}" pid="4" name="TitusGUID">
    <vt:lpwstr>5c82b552-35c9-4c7d-8180-34b8238b805f</vt:lpwstr>
  </property>
  <property fmtid="{D5CDD505-2E9C-101B-9397-08002B2CF9AE}" pid="5" name="ContainsCUI">
    <vt:lpwstr>No</vt:lpwstr>
  </property>
</Properties>
</file>