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0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041"/>
    <p:restoredTop sz="95097" autoAdjust="0"/>
  </p:normalViewPr>
  <p:slideViewPr>
    <p:cSldViewPr snapToObjects="1" showGuides="1">
      <p:cViewPr varScale="1">
        <p:scale>
          <a:sx n="110" d="100"/>
          <a:sy n="110" d="100"/>
        </p:scale>
        <p:origin x="148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D3DB3F-3B66-3A42-97EE-5ACD12768C4C}" type="datetimeFigureOut">
              <a:rPr lang="en-US" smtClean="0"/>
              <a:t>3/23/2023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F803DC-423C-3E4E-8989-10FA6CA8A774}" type="slidenum">
              <a:rPr lang="en-US" smtClean="0"/>
              <a:t>‹#›</a:t>
            </a:fld>
            <a:endParaRPr lang="en-US" dirty="0"/>
          </a:p>
        </p:txBody>
      </p:sp>
    </p:spTree>
    <p:extLst>
      <p:ext uri="{BB962C8B-B14F-4D97-AF65-F5344CB8AC3E}">
        <p14:creationId xmlns:p14="http://schemas.microsoft.com/office/powerpoint/2010/main" val="1543969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p:txBody>
      </p:sp>
      <p:sp>
        <p:nvSpPr>
          <p:cNvPr id="4" name="Slide Number Placeholder 3"/>
          <p:cNvSpPr>
            <a:spLocks noGrp="1"/>
          </p:cNvSpPr>
          <p:nvPr>
            <p:ph type="sldNum" sz="quarter" idx="5"/>
          </p:nvPr>
        </p:nvSpPr>
        <p:spPr/>
        <p:txBody>
          <a:bodyPr/>
          <a:lstStyle/>
          <a:p>
            <a:fld id="{E3F803DC-423C-3E4E-8989-10FA6CA8A774}" type="slidenum">
              <a:rPr lang="en-US" smtClean="0"/>
              <a:t>1</a:t>
            </a:fld>
            <a:endParaRPr lang="en-US" dirty="0"/>
          </a:p>
        </p:txBody>
      </p:sp>
    </p:spTree>
    <p:extLst>
      <p:ext uri="{BB962C8B-B14F-4D97-AF65-F5344CB8AC3E}">
        <p14:creationId xmlns:p14="http://schemas.microsoft.com/office/powerpoint/2010/main" val="3781094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B1F0FC-395B-594F-8C7C-776B93424EEA}" type="datetimeFigureOut">
              <a:rPr lang="en-US" smtClean="0"/>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7E642D-B24D-0F4A-973D-A6C503FA72F1}" type="slidenum">
              <a:rPr lang="en-US" smtClean="0"/>
              <a:t>‹#›</a:t>
            </a:fld>
            <a:endParaRPr lang="en-US" dirty="0"/>
          </a:p>
        </p:txBody>
      </p:sp>
      <p:sp>
        <p:nvSpPr>
          <p:cNvPr id="7" name="hcSlideMaster.Title SlideHeader">
            <a:extLst>
              <a:ext uri="{FF2B5EF4-FFF2-40B4-BE49-F238E27FC236}">
                <a16:creationId xmlns:a16="http://schemas.microsoft.com/office/drawing/2014/main" id="{4C33EBA5-D9A6-47CD-3A19-DC6F8E984D33}"/>
              </a:ext>
            </a:extLst>
          </p:cNvPr>
          <p:cNvSpPr txBox="1"/>
          <p:nvPr userDrawn="1"/>
        </p:nvSpPr>
        <p:spPr>
          <a:xfrm>
            <a:off x="0" y="0"/>
            <a:ext cx="9144000" cy="369332"/>
          </a:xfrm>
          <a:prstGeom prst="rect">
            <a:avLst/>
          </a:prstGeom>
          <a:noFill/>
        </p:spPr>
        <p:txBody>
          <a:bodyPr vert="horz" rtlCol="0">
            <a:spAutoFit/>
          </a:bodyPr>
          <a:lstStyle/>
          <a:p>
            <a:endParaRPr lang="en-US"/>
          </a:p>
        </p:txBody>
      </p:sp>
      <p:sp>
        <p:nvSpPr>
          <p:cNvPr id="8" name="hcTitle SlideHeader">
            <a:extLst>
              <a:ext uri="{FF2B5EF4-FFF2-40B4-BE49-F238E27FC236}">
                <a16:creationId xmlns:a16="http://schemas.microsoft.com/office/drawing/2014/main" id="{9D8E8354-DFC8-A760-10EB-7B34149A3263}"/>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921140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0B1F0FC-395B-594F-8C7C-776B93424EEA}" type="datetimeFigureOut">
              <a:rPr lang="en-US" smtClean="0"/>
              <a:t>3/23/2023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97E642D-B24D-0F4A-973D-A6C503FA72F1}" type="slidenum">
              <a:rPr lang="en-US" smtClean="0"/>
              <a:t>‹#›</a:t>
            </a:fld>
            <a:endParaRPr lang="en-US" dirty="0"/>
          </a:p>
        </p:txBody>
      </p:sp>
      <p:sp>
        <p:nvSpPr>
          <p:cNvPr id="8" name="hcSlideMaster.Picture with CaptionHeader">
            <a:extLst>
              <a:ext uri="{FF2B5EF4-FFF2-40B4-BE49-F238E27FC236}">
                <a16:creationId xmlns:a16="http://schemas.microsoft.com/office/drawing/2014/main" id="{E8C5F397-45B2-C433-56BD-C6CAC293E49F}"/>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046516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B1F0FC-395B-594F-8C7C-776B93424EEA}" type="datetimeFigureOut">
              <a:rPr lang="en-US" smtClean="0"/>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7E642D-B24D-0F4A-973D-A6C503FA72F1}" type="slidenum">
              <a:rPr lang="en-US" smtClean="0"/>
              <a:t>‹#›</a:t>
            </a:fld>
            <a:endParaRPr lang="en-US" dirty="0"/>
          </a:p>
        </p:txBody>
      </p:sp>
      <p:sp>
        <p:nvSpPr>
          <p:cNvPr id="7" name="hcSlideMaster.Title and Vertical TextHeader">
            <a:extLst>
              <a:ext uri="{FF2B5EF4-FFF2-40B4-BE49-F238E27FC236}">
                <a16:creationId xmlns:a16="http://schemas.microsoft.com/office/drawing/2014/main" id="{0E340EBD-B327-2BC3-43F0-608C5B11DB04}"/>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949755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B1F0FC-395B-594F-8C7C-776B93424EEA}" type="datetimeFigureOut">
              <a:rPr lang="en-US" smtClean="0"/>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7E642D-B24D-0F4A-973D-A6C503FA72F1}" type="slidenum">
              <a:rPr lang="en-US" smtClean="0"/>
              <a:t>‹#›</a:t>
            </a:fld>
            <a:endParaRPr lang="en-US" dirty="0"/>
          </a:p>
        </p:txBody>
      </p:sp>
      <p:sp>
        <p:nvSpPr>
          <p:cNvPr id="7" name="hcSlideMaster.Vertical Title and TextHeader">
            <a:extLst>
              <a:ext uri="{FF2B5EF4-FFF2-40B4-BE49-F238E27FC236}">
                <a16:creationId xmlns:a16="http://schemas.microsoft.com/office/drawing/2014/main" id="{A115BA61-03E1-B367-B8F3-66EDA6523CA5}"/>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149509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TITUS">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B1F0FC-395B-594F-8C7C-776B93424EEA}" type="datetimeFigureOut">
              <a:rPr lang="en-US" smtClean="0"/>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7E642D-B24D-0F4A-973D-A6C503FA72F1}" type="slidenum">
              <a:rPr lang="en-US" smtClean="0"/>
              <a:t>‹#›</a:t>
            </a:fld>
            <a:endParaRPr lang="en-US" dirty="0"/>
          </a:p>
        </p:txBody>
      </p:sp>
    </p:spTree>
    <p:extLst>
      <p:ext uri="{BB962C8B-B14F-4D97-AF65-F5344CB8AC3E}">
        <p14:creationId xmlns:p14="http://schemas.microsoft.com/office/powerpoint/2010/main" val="530179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B1F0FC-395B-594F-8C7C-776B93424EEA}" type="datetimeFigureOut">
              <a:rPr lang="en-US" smtClean="0"/>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7E642D-B24D-0F4A-973D-A6C503FA72F1}" type="slidenum">
              <a:rPr lang="en-US" smtClean="0"/>
              <a:t>‹#›</a:t>
            </a:fld>
            <a:endParaRPr lang="en-US" dirty="0"/>
          </a:p>
        </p:txBody>
      </p:sp>
      <p:sp>
        <p:nvSpPr>
          <p:cNvPr id="7" name="hcSlideMaster.Title and ContentHeader">
            <a:extLst>
              <a:ext uri="{FF2B5EF4-FFF2-40B4-BE49-F238E27FC236}">
                <a16:creationId xmlns:a16="http://schemas.microsoft.com/office/drawing/2014/main" id="{E83DDA28-A070-8407-9720-95560F1A6614}"/>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231965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0B1F0FC-395B-594F-8C7C-776B93424EEA}" type="datetimeFigureOut">
              <a:rPr lang="en-US" smtClean="0"/>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7E642D-B24D-0F4A-973D-A6C503FA72F1}" type="slidenum">
              <a:rPr lang="en-US" smtClean="0"/>
              <a:t>‹#›</a:t>
            </a:fld>
            <a:endParaRPr lang="en-US" dirty="0"/>
          </a:p>
        </p:txBody>
      </p:sp>
      <p:sp>
        <p:nvSpPr>
          <p:cNvPr id="7" name="hcSlideMaster.Section HeaderHeader">
            <a:extLst>
              <a:ext uri="{FF2B5EF4-FFF2-40B4-BE49-F238E27FC236}">
                <a16:creationId xmlns:a16="http://schemas.microsoft.com/office/drawing/2014/main" id="{537679D0-07E0-58BF-6020-964E1BC45742}"/>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012512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B1F0FC-395B-594F-8C7C-776B93424EEA}" type="datetimeFigureOut">
              <a:rPr lang="en-US" smtClean="0"/>
              <a:t>3/23/2023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97E642D-B24D-0F4A-973D-A6C503FA72F1}" type="slidenum">
              <a:rPr lang="en-US" smtClean="0"/>
              <a:t>‹#›</a:t>
            </a:fld>
            <a:endParaRPr lang="en-US" dirty="0"/>
          </a:p>
        </p:txBody>
      </p:sp>
      <p:sp>
        <p:nvSpPr>
          <p:cNvPr id="8" name="hcSlideMaster.Two ContentHeader">
            <a:extLst>
              <a:ext uri="{FF2B5EF4-FFF2-40B4-BE49-F238E27FC236}">
                <a16:creationId xmlns:a16="http://schemas.microsoft.com/office/drawing/2014/main" id="{F1A0FF4F-020E-4E72-5215-B711A900C405}"/>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957950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B1F0FC-395B-594F-8C7C-776B93424EEA}" type="datetimeFigureOut">
              <a:rPr lang="en-US" smtClean="0"/>
              <a:t>3/23/2023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97E642D-B24D-0F4A-973D-A6C503FA72F1}" type="slidenum">
              <a:rPr lang="en-US" smtClean="0"/>
              <a:t>‹#›</a:t>
            </a:fld>
            <a:endParaRPr lang="en-US" dirty="0"/>
          </a:p>
        </p:txBody>
      </p:sp>
      <p:sp>
        <p:nvSpPr>
          <p:cNvPr id="10" name="hcSlideMaster.ComparisonHeader">
            <a:extLst>
              <a:ext uri="{FF2B5EF4-FFF2-40B4-BE49-F238E27FC236}">
                <a16:creationId xmlns:a16="http://schemas.microsoft.com/office/drawing/2014/main" id="{7C281439-2D9C-3F7E-0495-ACA7505BCF5A}"/>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964296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0B1F0FC-395B-594F-8C7C-776B93424EEA}" type="datetimeFigureOut">
              <a:rPr lang="en-US" smtClean="0"/>
              <a:t>3/23/2023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97E642D-B24D-0F4A-973D-A6C503FA72F1}" type="slidenum">
              <a:rPr lang="en-US" smtClean="0"/>
              <a:t>‹#›</a:t>
            </a:fld>
            <a:endParaRPr lang="en-US" dirty="0"/>
          </a:p>
        </p:txBody>
      </p:sp>
      <p:sp>
        <p:nvSpPr>
          <p:cNvPr id="6" name="hcSlideMaster.Title OnlyHeader">
            <a:extLst>
              <a:ext uri="{FF2B5EF4-FFF2-40B4-BE49-F238E27FC236}">
                <a16:creationId xmlns:a16="http://schemas.microsoft.com/office/drawing/2014/main" id="{DF134CB5-E9F6-BD63-2C6C-D9187AD31429}"/>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631790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B1F0FC-395B-594F-8C7C-776B93424EEA}" type="datetimeFigureOut">
              <a:rPr lang="en-US" smtClean="0"/>
              <a:t>3/23/2023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97E642D-B24D-0F4A-973D-A6C503FA72F1}" type="slidenum">
              <a:rPr lang="en-US" smtClean="0"/>
              <a:t>‹#›</a:t>
            </a:fld>
            <a:endParaRPr lang="en-US" dirty="0"/>
          </a:p>
        </p:txBody>
      </p:sp>
      <p:sp>
        <p:nvSpPr>
          <p:cNvPr id="5" name="hcSlideMaster.BlankHeader">
            <a:extLst>
              <a:ext uri="{FF2B5EF4-FFF2-40B4-BE49-F238E27FC236}">
                <a16:creationId xmlns:a16="http://schemas.microsoft.com/office/drawing/2014/main" id="{CF8AF22B-AAD9-3D93-6D72-49131BF8C592}"/>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190819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0B1F0FC-395B-594F-8C7C-776B93424EEA}" type="datetimeFigureOut">
              <a:rPr lang="en-US" smtClean="0"/>
              <a:t>3/23/2023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97E642D-B24D-0F4A-973D-A6C503FA72F1}" type="slidenum">
              <a:rPr lang="en-US" smtClean="0"/>
              <a:t>‹#›</a:t>
            </a:fld>
            <a:endParaRPr lang="en-US" dirty="0"/>
          </a:p>
        </p:txBody>
      </p:sp>
      <p:sp>
        <p:nvSpPr>
          <p:cNvPr id="8" name="hcSlideMaster.Content with CaptionHeader">
            <a:extLst>
              <a:ext uri="{FF2B5EF4-FFF2-40B4-BE49-F238E27FC236}">
                <a16:creationId xmlns:a16="http://schemas.microsoft.com/office/drawing/2014/main" id="{4B7E1235-42AF-82C1-A4DD-F9E5C2B2B276}"/>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064063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B1F0FC-395B-594F-8C7C-776B93424EEA}" type="datetimeFigureOut">
              <a:rPr lang="en-US" smtClean="0"/>
              <a:t>3/23/2023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7E642D-B24D-0F4A-973D-A6C503FA72F1}" type="slidenum">
              <a:rPr lang="en-US" smtClean="0"/>
              <a:t>‹#›</a:t>
            </a:fld>
            <a:endParaRPr lang="en-US" dirty="0"/>
          </a:p>
        </p:txBody>
      </p:sp>
      <p:pic>
        <p:nvPicPr>
          <p:cNvPr id="8" name="Picture 7">
            <a:extLst>
              <a:ext uri="{FF2B5EF4-FFF2-40B4-BE49-F238E27FC236}">
                <a16:creationId xmlns:a16="http://schemas.microsoft.com/office/drawing/2014/main" id="{83CD0558-FA37-654C-8ADF-2D1BA791968A}"/>
              </a:ext>
            </a:extLst>
          </p:cNvPr>
          <p:cNvPicPr>
            <a:picLocks noChangeAspect="1"/>
          </p:cNvPicPr>
          <p:nvPr userDrawn="1"/>
        </p:nvPicPr>
        <p:blipFill>
          <a:blip r:embed="rId14" cstate="print">
            <a:extLst>
              <a:ext uri="{28A0092B-C50C-407E-A947-70E740481C1C}">
                <a14:useLocalDpi xmlns:a14="http://schemas.microsoft.com/office/drawing/2010/main"/>
              </a:ext>
            </a:extLst>
          </a:blip>
          <a:stretch>
            <a:fillRect/>
          </a:stretch>
        </p:blipFill>
        <p:spPr>
          <a:xfrm>
            <a:off x="0" y="5948136"/>
            <a:ext cx="3028950" cy="909864"/>
          </a:xfrm>
          <a:prstGeom prst="rect">
            <a:avLst/>
          </a:prstGeom>
        </p:spPr>
      </p:pic>
      <p:sp>
        <p:nvSpPr>
          <p:cNvPr id="9" name="Rectangle 8">
            <a:extLst>
              <a:ext uri="{FF2B5EF4-FFF2-40B4-BE49-F238E27FC236}">
                <a16:creationId xmlns:a16="http://schemas.microsoft.com/office/drawing/2014/main" id="{03EDECE7-8D8B-584A-BC7B-EAE39DD9361B}"/>
              </a:ext>
            </a:extLst>
          </p:cNvPr>
          <p:cNvSpPr/>
          <p:nvPr userDrawn="1"/>
        </p:nvSpPr>
        <p:spPr>
          <a:xfrm>
            <a:off x="3028950" y="6024880"/>
            <a:ext cx="6115050" cy="833120"/>
          </a:xfrm>
          <a:prstGeom prst="rect">
            <a:avLst/>
          </a:prstGeom>
          <a:gradFill>
            <a:gsLst>
              <a:gs pos="0">
                <a:srgbClr val="7030A0">
                  <a:alpha val="50000"/>
                </a:srgbClr>
              </a:gs>
              <a:gs pos="100000">
                <a:schemeClr val="accent5">
                  <a:lumMod val="20000"/>
                  <a:lumOff val="8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8F187370-FF48-7747-9D44-B57DC6262CFE}"/>
              </a:ext>
            </a:extLst>
          </p:cNvPr>
          <p:cNvSpPr/>
          <p:nvPr userDrawn="1"/>
        </p:nvSpPr>
        <p:spPr>
          <a:xfrm rot="16200000">
            <a:off x="-2666681" y="2666683"/>
            <a:ext cx="5948136" cy="61477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Arial" panose="020B0604020202020204" pitchFamily="34" charset="0"/>
                <a:cs typeface="Arial" panose="020B0604020202020204" pitchFamily="34" charset="0"/>
              </a:rPr>
              <a:t>DMR MRSEC Program</a:t>
            </a:r>
          </a:p>
        </p:txBody>
      </p:sp>
    </p:spTree>
    <p:extLst>
      <p:ext uri="{BB962C8B-B14F-4D97-AF65-F5344CB8AC3E}">
        <p14:creationId xmlns:p14="http://schemas.microsoft.com/office/powerpoint/2010/main" val="2645286262"/>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descr="Materials Research Science and &#10;Engineering Centers&#10;Frank W. Wise, Cornell University&#10;DMR 1719875">
            <a:extLst>
              <a:ext uri="{FF2B5EF4-FFF2-40B4-BE49-F238E27FC236}">
                <a16:creationId xmlns:a16="http://schemas.microsoft.com/office/drawing/2014/main" id="{0CDF90EA-EA75-BB45-B487-4257634085C7}"/>
              </a:ext>
            </a:extLst>
          </p:cNvPr>
          <p:cNvSpPr txBox="1"/>
          <p:nvPr/>
        </p:nvSpPr>
        <p:spPr>
          <a:xfrm>
            <a:off x="609601" y="0"/>
            <a:ext cx="8534399" cy="1077218"/>
          </a:xfrm>
          <a:prstGeom prst="rect">
            <a:avLst/>
          </a:prstGeom>
          <a:solidFill>
            <a:srgbClr val="009051"/>
          </a:solidFill>
        </p:spPr>
        <p:txBody>
          <a:bodyPr wrap="square" rtlCol="0">
            <a:spAutoFit/>
          </a:bodyPr>
          <a:lstStyle/>
          <a:p>
            <a:pPr algn="ctr"/>
            <a:r>
              <a:rPr lang="en-US" sz="1600" b="1" dirty="0">
                <a:solidFill>
                  <a:schemeClr val="bg1"/>
                </a:solidFill>
                <a:latin typeface="Arial" panose="020B0604020202020204" pitchFamily="34" charset="0"/>
                <a:cs typeface="Arial" panose="020B0604020202020204" pitchFamily="34" charset="0"/>
              </a:rPr>
              <a:t>Materials Research Science and </a:t>
            </a:r>
          </a:p>
          <a:p>
            <a:pPr algn="ctr"/>
            <a:r>
              <a:rPr lang="en-US" sz="1600" b="1" dirty="0">
                <a:solidFill>
                  <a:schemeClr val="bg1"/>
                </a:solidFill>
                <a:latin typeface="Arial" panose="020B0604020202020204" pitchFamily="34" charset="0"/>
                <a:cs typeface="Arial" panose="020B0604020202020204" pitchFamily="34" charset="0"/>
              </a:rPr>
              <a:t>Engineering Centers</a:t>
            </a:r>
          </a:p>
          <a:p>
            <a:pPr algn="ctr"/>
            <a:r>
              <a:rPr lang="en-US" sz="1600" b="1" dirty="0">
                <a:solidFill>
                  <a:schemeClr val="bg1"/>
                </a:solidFill>
                <a:latin typeface="Arial" panose="020B0604020202020204" pitchFamily="34" charset="0"/>
                <a:cs typeface="Arial" panose="020B0604020202020204" pitchFamily="34" charset="0"/>
              </a:rPr>
              <a:t>Frank W. Wise, Cornell University</a:t>
            </a:r>
          </a:p>
          <a:p>
            <a:pPr algn="ctr"/>
            <a:r>
              <a:rPr lang="en-US" sz="1600" b="1" dirty="0">
                <a:solidFill>
                  <a:schemeClr val="bg1"/>
                </a:solidFill>
                <a:latin typeface="Arial" panose="020B0604020202020204" pitchFamily="34" charset="0"/>
                <a:cs typeface="Arial" panose="020B0604020202020204" pitchFamily="34" charset="0"/>
              </a:rPr>
              <a:t>DMR 1719875</a:t>
            </a:r>
          </a:p>
        </p:txBody>
      </p:sp>
      <p:sp>
        <p:nvSpPr>
          <p:cNvPr id="6" name="Title 1" descr="Optimizing Tissue Reveal TechnologyTM for Surgeries&#10;">
            <a:extLst>
              <a:ext uri="{FF2B5EF4-FFF2-40B4-BE49-F238E27FC236}">
                <a16:creationId xmlns:a16="http://schemas.microsoft.com/office/drawing/2014/main" id="{B06F7121-FC4B-6A44-B96C-B9C10886E6C6}"/>
              </a:ext>
            </a:extLst>
          </p:cNvPr>
          <p:cNvSpPr txBox="1">
            <a:spLocks/>
          </p:cNvSpPr>
          <p:nvPr/>
        </p:nvSpPr>
        <p:spPr>
          <a:xfrm>
            <a:off x="3131191" y="6155785"/>
            <a:ext cx="5823530" cy="603988"/>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sz="2400" kern="1200">
                <a:solidFill>
                  <a:srgbClr val="FFFFFF"/>
                </a:solidFill>
                <a:latin typeface="+mj-lt"/>
                <a:ea typeface="+mj-ea"/>
                <a:cs typeface="+mj-cs"/>
              </a:defRPr>
            </a:lvl1pPr>
          </a:lstStyle>
          <a:p>
            <a:pPr algn="ctr" fontAlgn="base"/>
            <a:r>
              <a:rPr lang="en-US" sz="2000" b="1" dirty="0">
                <a:solidFill>
                  <a:schemeClr val="accent1">
                    <a:lumMod val="50000"/>
                  </a:schemeClr>
                </a:solidFill>
                <a:latin typeface="Arial" panose="020B0604020202020204" pitchFamily="34" charset="0"/>
                <a:cs typeface="Arial" panose="020B0604020202020204" pitchFamily="34" charset="0"/>
              </a:rPr>
              <a:t>Optimizing Tissue Reveal Technology</a:t>
            </a:r>
            <a:r>
              <a:rPr lang="en-US" sz="2000" b="1" baseline="30000" dirty="0">
                <a:solidFill>
                  <a:schemeClr val="accent1">
                    <a:lumMod val="50000"/>
                  </a:schemeClr>
                </a:solidFill>
                <a:latin typeface="Arial" panose="020B0604020202020204" pitchFamily="34" charset="0"/>
                <a:cs typeface="Arial" panose="020B0604020202020204" pitchFamily="34" charset="0"/>
              </a:rPr>
              <a:t>TM</a:t>
            </a:r>
            <a:r>
              <a:rPr lang="en-US" sz="2000" b="1" dirty="0">
                <a:solidFill>
                  <a:schemeClr val="accent1">
                    <a:lumMod val="50000"/>
                  </a:schemeClr>
                </a:solidFill>
                <a:latin typeface="Arial" panose="020B0604020202020204" pitchFamily="34" charset="0"/>
                <a:cs typeface="Arial" panose="020B0604020202020204" pitchFamily="34" charset="0"/>
              </a:rPr>
              <a:t> for Surgeries</a:t>
            </a:r>
          </a:p>
        </p:txBody>
      </p:sp>
      <p:sp>
        <p:nvSpPr>
          <p:cNvPr id="13" name="Text Box 4">
            <a:extLst>
              <a:ext uri="{FF2B5EF4-FFF2-40B4-BE49-F238E27FC236}">
                <a16:creationId xmlns:a16="http://schemas.microsoft.com/office/drawing/2014/main" id="{DAEA463C-4239-8542-85DF-6A3196D9F04E}"/>
              </a:ext>
            </a:extLst>
          </p:cNvPr>
          <p:cNvSpPr txBox="1">
            <a:spLocks noChangeArrowheads="1"/>
          </p:cNvSpPr>
          <p:nvPr/>
        </p:nvSpPr>
        <p:spPr bwMode="auto">
          <a:xfrm>
            <a:off x="640888" y="1193256"/>
            <a:ext cx="4668319"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400" dirty="0"/>
              <a:t>To visualize subsurface tissue, surgeons often inject dye molecules into the blood of the patient. When illuminated with near-infrared light that can pass through tissue, the molecules fluoresce to provide some visible indication of the deeper tissue. Existing dye molecules are toxic, so an alternative is desired. </a:t>
            </a:r>
          </a:p>
          <a:p>
            <a:r>
              <a:rPr lang="en-US" sz="1400" dirty="0"/>
              <a:t>EndoGlow (Rochester NY), is a small business that produces a medical device to enhance visibility during minimally-invasive surgical procedures. The GreenEgg</a:t>
            </a:r>
            <a:r>
              <a:rPr lang="en-US" sz="1400" baseline="30000" dirty="0"/>
              <a:t>TM</a:t>
            </a:r>
            <a:r>
              <a:rPr lang="en-US" sz="1400" dirty="0"/>
              <a:t> </a:t>
            </a:r>
          </a:p>
          <a:p>
            <a:r>
              <a:rPr lang="en-US" sz="1400" dirty="0"/>
              <a:t>is a light source that can be used to illuminate subsurface tissue. It is based on dye molecules embedded in polymers. Endoglow faced challenges in the development of their manufacturing process, so they approached the experts at CCMR for assistance. Dr. Genggeng Qi, a Cornell polymer scientist, collaborated with Endoglow to develop a process to protect the dye during high-heat injection-molding manufacturing operations that would also maintain brightness while the product is in use. The process is now in Endoglow  manufacturing of medical products for gynecological and urological surgeries.  </a:t>
            </a:r>
          </a:p>
        </p:txBody>
      </p:sp>
      <p:grpSp>
        <p:nvGrpSpPr>
          <p:cNvPr id="2" name="Group 1" descr="The top panel is a picture of a device that looks like a wand with a handle, with green light coming out fo the end of the wand. &#10;The bottom panel has two photos of the same surgery, one with visible illumination and one showing light from tissue below the exposed surface.   ">
            <a:extLst>
              <a:ext uri="{FF2B5EF4-FFF2-40B4-BE49-F238E27FC236}">
                <a16:creationId xmlns:a16="http://schemas.microsoft.com/office/drawing/2014/main" id="{ED96BEA8-69B0-8B0C-18BF-802C7F683F49}"/>
              </a:ext>
            </a:extLst>
          </p:cNvPr>
          <p:cNvGrpSpPr/>
          <p:nvPr/>
        </p:nvGrpSpPr>
        <p:grpSpPr>
          <a:xfrm>
            <a:off x="5220265" y="1150753"/>
            <a:ext cx="3942208" cy="4832092"/>
            <a:chOff x="5148943" y="987408"/>
            <a:chExt cx="3995056" cy="4896869"/>
          </a:xfrm>
        </p:grpSpPr>
        <p:pic>
          <p:nvPicPr>
            <p:cNvPr id="5" name="Picture 4" descr="Emblem ENDO GLOW&#10;Tissue Reveal Technology TM">
              <a:extLst>
                <a:ext uri="{FF2B5EF4-FFF2-40B4-BE49-F238E27FC236}">
                  <a16:creationId xmlns:a16="http://schemas.microsoft.com/office/drawing/2014/main" id="{289076C3-5F8F-4C41-BF0F-8E8F0E716D5C}"/>
                </a:ext>
              </a:extLst>
            </p:cNvPr>
            <p:cNvPicPr>
              <a:picLocks noChangeAspect="1"/>
            </p:cNvPicPr>
            <p:nvPr/>
          </p:nvPicPr>
          <p:blipFill>
            <a:blip r:embed="rId3"/>
            <a:stretch>
              <a:fillRect/>
            </a:stretch>
          </p:blipFill>
          <p:spPr>
            <a:xfrm>
              <a:off x="5148943" y="987408"/>
              <a:ext cx="3962400" cy="1028700"/>
            </a:xfrm>
            <a:prstGeom prst="rect">
              <a:avLst/>
            </a:prstGeom>
          </p:spPr>
        </p:pic>
        <p:pic>
          <p:nvPicPr>
            <p:cNvPr id="10" name="Picture 9" descr="The top panel is a picture of a device that looks like a wand with a handle, with green light coming out fo the end of the wand. ">
              <a:extLst>
                <a:ext uri="{FF2B5EF4-FFF2-40B4-BE49-F238E27FC236}">
                  <a16:creationId xmlns:a16="http://schemas.microsoft.com/office/drawing/2014/main" id="{800A9963-6F80-0B46-B69F-830952C402E6}"/>
                </a:ext>
              </a:extLst>
            </p:cNvPr>
            <p:cNvPicPr>
              <a:picLocks noChangeAspect="1"/>
            </p:cNvPicPr>
            <p:nvPr/>
          </p:nvPicPr>
          <p:blipFill>
            <a:blip r:embed="rId4"/>
            <a:stretch>
              <a:fillRect/>
            </a:stretch>
          </p:blipFill>
          <p:spPr>
            <a:xfrm>
              <a:off x="5486400" y="1873845"/>
              <a:ext cx="3124200" cy="1675508"/>
            </a:xfrm>
            <a:prstGeom prst="rect">
              <a:avLst/>
            </a:prstGeom>
          </p:spPr>
        </p:pic>
        <p:sp>
          <p:nvSpPr>
            <p:cNvPr id="11" name="TextBox 10" descr="Comparison of surgical views using visible light vs. lighting under near infrared (NIR) light with the Tissue Reveal Technology, illuminating subsurface tissue (green).&#10;">
              <a:extLst>
                <a:ext uri="{FF2B5EF4-FFF2-40B4-BE49-F238E27FC236}">
                  <a16:creationId xmlns:a16="http://schemas.microsoft.com/office/drawing/2014/main" id="{74CEC5C0-C14C-A443-BCDF-2FEF32D0FCF7}"/>
                </a:ext>
              </a:extLst>
            </p:cNvPr>
            <p:cNvSpPr txBox="1"/>
            <p:nvPr/>
          </p:nvSpPr>
          <p:spPr>
            <a:xfrm>
              <a:off x="5257800" y="5284113"/>
              <a:ext cx="3886199" cy="600164"/>
            </a:xfrm>
            <a:prstGeom prst="rect">
              <a:avLst/>
            </a:prstGeom>
            <a:solidFill>
              <a:schemeClr val="bg1"/>
            </a:solidFill>
          </p:spPr>
          <p:txBody>
            <a:bodyPr wrap="square" rtlCol="0">
              <a:spAutoFit/>
            </a:bodyPr>
            <a:lstStyle/>
            <a:p>
              <a:r>
                <a:rPr lang="en-US" sz="1100" dirty="0"/>
                <a:t>Comparison of surgical views using visible light vs. lighting under near infrared (NIR) light with the Tissue Reveal Technology, illuminating subsurface tissue (green).</a:t>
              </a:r>
            </a:p>
          </p:txBody>
        </p:sp>
        <p:grpSp>
          <p:nvGrpSpPr>
            <p:cNvPr id="14" name="Group 13">
              <a:extLst>
                <a:ext uri="{FF2B5EF4-FFF2-40B4-BE49-F238E27FC236}">
                  <a16:creationId xmlns:a16="http://schemas.microsoft.com/office/drawing/2014/main" id="{1507F9F4-8E55-4FA3-84AA-76C0C550CFA3}"/>
                </a:ext>
              </a:extLst>
            </p:cNvPr>
            <p:cNvGrpSpPr/>
            <p:nvPr/>
          </p:nvGrpSpPr>
          <p:grpSpPr>
            <a:xfrm>
              <a:off x="5333307" y="3645333"/>
              <a:ext cx="3593672" cy="1612467"/>
              <a:chOff x="1246555" y="1476374"/>
              <a:chExt cx="8173669" cy="2516786"/>
            </a:xfrm>
          </p:grpSpPr>
          <p:pic>
            <p:nvPicPr>
              <p:cNvPr id="15" name="Picture 14" descr="The bottom panel has two photos of the same surgery, one with visible illumination and one showing light from tissue below the exposed surface.   ">
                <a:extLst>
                  <a:ext uri="{FF2B5EF4-FFF2-40B4-BE49-F238E27FC236}">
                    <a16:creationId xmlns:a16="http://schemas.microsoft.com/office/drawing/2014/main" id="{9A4FF349-6D9D-47B9-99DF-DB125AB59D48}"/>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5135551" y="1476375"/>
                <a:ext cx="4284673" cy="2516785"/>
              </a:xfrm>
              <a:prstGeom prst="rect">
                <a:avLst/>
              </a:prstGeom>
            </p:spPr>
          </p:pic>
          <p:pic>
            <p:nvPicPr>
              <p:cNvPr id="16" name="Picture 15" descr="The bottom panel has two photos of the same surgery, one with visible illumination and one showing light from tissue below the exposed surface.   ">
                <a:extLst>
                  <a:ext uri="{FF2B5EF4-FFF2-40B4-BE49-F238E27FC236}">
                    <a16:creationId xmlns:a16="http://schemas.microsoft.com/office/drawing/2014/main" id="{BEF377CD-73D3-4261-A32E-5DBC44AE7EA2}"/>
                  </a:ext>
                </a:extLst>
              </p:cNvPr>
              <p:cNvPicPr/>
              <p:nvPr/>
            </p:nvPicPr>
            <p:blipFill>
              <a:blip r:embed="rId6" cstate="print">
                <a:extLst>
                  <a:ext uri="{28A0092B-C50C-407E-A947-70E740481C1C}">
                    <a14:useLocalDpi xmlns:a14="http://schemas.microsoft.com/office/drawing/2010/main"/>
                  </a:ext>
                </a:extLst>
              </a:blip>
              <a:stretch>
                <a:fillRect/>
              </a:stretch>
            </p:blipFill>
            <p:spPr>
              <a:xfrm>
                <a:off x="1246555" y="1476374"/>
                <a:ext cx="3888996" cy="2516785"/>
              </a:xfrm>
              <a:prstGeom prst="rect">
                <a:avLst/>
              </a:prstGeom>
            </p:spPr>
          </p:pic>
        </p:grpSp>
      </p:grpSp>
    </p:spTree>
    <p:extLst>
      <p:ext uri="{BB962C8B-B14F-4D97-AF65-F5344CB8AC3E}">
        <p14:creationId xmlns:p14="http://schemas.microsoft.com/office/powerpoint/2010/main" val="488138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22679</TotalTime>
  <Words>226</Words>
  <Application>Microsoft Office PowerPoint</Application>
  <PresentationFormat>On-screen Show (4:3)</PresentationFormat>
  <Paragraphs>10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 Seshadri</dc:creator>
  <cp:lastModifiedBy>Schneider, Jamison T</cp:lastModifiedBy>
  <cp:revision>108</cp:revision>
  <cp:lastPrinted>2019-03-21T19:00:06Z</cp:lastPrinted>
  <dcterms:created xsi:type="dcterms:W3CDTF">2019-02-02T19:43:08Z</dcterms:created>
  <dcterms:modified xsi:type="dcterms:W3CDTF">2023-03-23T18:35:19Z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db62ede0-f32d-407d-abce-c179098cc68c</vt:lpwstr>
  </property>
  <property fmtid="{D5CDD505-2E9C-101B-9397-08002B2CF9AE}" pid="3" name="ContainsCUI">
    <vt:lpwstr>No</vt:lpwstr>
  </property>
</Properties>
</file>