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5"/>
    <p:restoredTop sz="95097" autoAdjust="0"/>
  </p:normalViewPr>
  <p:slideViewPr>
    <p:cSldViewPr snapToGrid="0" snapToObjects="1">
      <p:cViewPr varScale="1">
        <p:scale>
          <a:sx n="105" d="100"/>
          <a:sy n="105" d="100"/>
        </p:scale>
        <p:origin x="102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BFDF4-CA74-D74B-B337-21FD4045DA7B}" type="datetimeFigureOut">
              <a:rPr lang="en-US" smtClean="0"/>
              <a:t>3/23/2023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47AF3-079B-AE4A-8EA7-889160FEC901}" type="slidenum">
              <a:rPr lang="en-US" smtClean="0"/>
              <a:t>‹#›</a:t>
            </a:fld>
            <a:endParaRPr lang="en-US" dirty="0"/>
          </a:p>
        </p:txBody>
      </p:sp>
    </p:spTree>
    <p:extLst>
      <p:ext uri="{BB962C8B-B14F-4D97-AF65-F5344CB8AC3E}">
        <p14:creationId xmlns:p14="http://schemas.microsoft.com/office/powerpoint/2010/main" val="19896909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show that upon substituting select I atoms in a CrI3 monolayer with Cl atoms, localized spin-bubble states form.  These spin states arise from the lattice distortions induced by the ionic radii mismatch between the host and the defect species. While distortions are driven by the difference in the X-Cr bond lengths, the interactions between these distortions can induced long-range directional lattice polarization that may enable coupling between spatially-separated spin-bubble states.  It was noted that, when these spin-bubble systems formed they were topologically protected. They were significantly more stable than either the cost of a spin-flip or the stabilization noted by electric-field induced skyrmions.  This work provided an important step toward manifesting skyrmions at conditions that would be useful for spintronic applications by potentially reducing the field required and increasing the operating temperature through controlled doping of CrI$_3$ monolayers.  </a:t>
            </a:r>
          </a:p>
          <a:p>
            <a:endParaRPr lang="en-US" dirty="0"/>
          </a:p>
        </p:txBody>
      </p:sp>
      <p:sp>
        <p:nvSpPr>
          <p:cNvPr id="4" name="Slide Number Placeholder 3"/>
          <p:cNvSpPr>
            <a:spLocks noGrp="1"/>
          </p:cNvSpPr>
          <p:nvPr>
            <p:ph type="sldNum" sz="quarter" idx="10"/>
          </p:nvPr>
        </p:nvSpPr>
        <p:spPr/>
        <p:txBody>
          <a:bodyPr/>
          <a:lstStyle/>
          <a:p>
            <a:fld id="{E1F47AF3-079B-AE4A-8EA7-889160FEC901}" type="slidenum">
              <a:rPr lang="en-US" smtClean="0"/>
              <a:t>1</a:t>
            </a:fld>
            <a:endParaRPr lang="en-US" dirty="0"/>
          </a:p>
        </p:txBody>
      </p:sp>
    </p:spTree>
    <p:extLst>
      <p:ext uri="{BB962C8B-B14F-4D97-AF65-F5344CB8AC3E}">
        <p14:creationId xmlns:p14="http://schemas.microsoft.com/office/powerpoint/2010/main" val="306065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D6706A-F41D-7B43-BDC3-0287D18FFF5D}"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C2E7C-4199-FA48-8B90-E7CF79896F07}" type="slidenum">
              <a:rPr lang="en-US" smtClean="0"/>
              <a:t>‹#›</a:t>
            </a:fld>
            <a:endParaRPr lang="en-US" dirty="0"/>
          </a:p>
        </p:txBody>
      </p:sp>
      <p:sp>
        <p:nvSpPr>
          <p:cNvPr id="7" name="hcSlideMaster.Title SlideHeader">
            <a:extLst>
              <a:ext uri="{FF2B5EF4-FFF2-40B4-BE49-F238E27FC236}">
                <a16:creationId xmlns:a16="http://schemas.microsoft.com/office/drawing/2014/main" id="{455B6C58-52DA-87BC-CEDD-65FE222B0A90}"/>
              </a:ext>
            </a:extLst>
          </p:cNvPr>
          <p:cNvSpPr txBox="1"/>
          <p:nvPr userDrawn="1"/>
        </p:nvSpPr>
        <p:spPr>
          <a:xfrm>
            <a:off x="0" y="0"/>
            <a:ext cx="9144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855C0699-B1A2-629C-A01A-F261BD28F093}"/>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6273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D6706A-F41D-7B43-BDC3-0287D18FFF5D}"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C2E7C-4199-FA48-8B90-E7CF79896F07}" type="slidenum">
              <a:rPr lang="en-US" smtClean="0"/>
              <a:t>‹#›</a:t>
            </a:fld>
            <a:endParaRPr lang="en-US" dirty="0"/>
          </a:p>
        </p:txBody>
      </p:sp>
      <p:sp>
        <p:nvSpPr>
          <p:cNvPr id="8" name="hcSlideMaster.Picture with CaptionHeader">
            <a:extLst>
              <a:ext uri="{FF2B5EF4-FFF2-40B4-BE49-F238E27FC236}">
                <a16:creationId xmlns:a16="http://schemas.microsoft.com/office/drawing/2014/main" id="{B8F97B2C-F4A5-52C2-E93C-ABAE0F125591}"/>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6482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D6706A-F41D-7B43-BDC3-0287D18FFF5D}"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C2E7C-4199-FA48-8B90-E7CF79896F07}" type="slidenum">
              <a:rPr lang="en-US" smtClean="0"/>
              <a:t>‹#›</a:t>
            </a:fld>
            <a:endParaRPr lang="en-US" dirty="0"/>
          </a:p>
        </p:txBody>
      </p:sp>
      <p:sp>
        <p:nvSpPr>
          <p:cNvPr id="7" name="hcSlideMaster.Title and Vertical TextHeader">
            <a:extLst>
              <a:ext uri="{FF2B5EF4-FFF2-40B4-BE49-F238E27FC236}">
                <a16:creationId xmlns:a16="http://schemas.microsoft.com/office/drawing/2014/main" id="{196C3157-9EA1-59DB-DC1C-4DBB840FC801}"/>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06846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D6706A-F41D-7B43-BDC3-0287D18FFF5D}"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C2E7C-4199-FA48-8B90-E7CF79896F07}" type="slidenum">
              <a:rPr lang="en-US" smtClean="0"/>
              <a:t>‹#›</a:t>
            </a:fld>
            <a:endParaRPr lang="en-US" dirty="0"/>
          </a:p>
        </p:txBody>
      </p:sp>
      <p:sp>
        <p:nvSpPr>
          <p:cNvPr id="7" name="hcSlideMaster.Vertical Title and TextHeader">
            <a:extLst>
              <a:ext uri="{FF2B5EF4-FFF2-40B4-BE49-F238E27FC236}">
                <a16:creationId xmlns:a16="http://schemas.microsoft.com/office/drawing/2014/main" id="{27D0720F-5A75-2963-55B0-51543263ED9B}"/>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1091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D6706A-F41D-7B43-BDC3-0287D18FFF5D}"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C2E7C-4199-FA48-8B90-E7CF79896F07}" type="slidenum">
              <a:rPr lang="en-US" smtClean="0"/>
              <a:t>‹#›</a:t>
            </a:fld>
            <a:endParaRPr lang="en-US" dirty="0"/>
          </a:p>
        </p:txBody>
      </p:sp>
    </p:spTree>
    <p:extLst>
      <p:ext uri="{BB962C8B-B14F-4D97-AF65-F5344CB8AC3E}">
        <p14:creationId xmlns:p14="http://schemas.microsoft.com/office/powerpoint/2010/main" val="72251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D6706A-F41D-7B43-BDC3-0287D18FFF5D}"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C2E7C-4199-FA48-8B90-E7CF79896F07}" type="slidenum">
              <a:rPr lang="en-US" smtClean="0"/>
              <a:t>‹#›</a:t>
            </a:fld>
            <a:endParaRPr lang="en-US" dirty="0"/>
          </a:p>
        </p:txBody>
      </p:sp>
      <p:sp>
        <p:nvSpPr>
          <p:cNvPr id="7" name="hcSlideMaster.Title and ContentHeader">
            <a:extLst>
              <a:ext uri="{FF2B5EF4-FFF2-40B4-BE49-F238E27FC236}">
                <a16:creationId xmlns:a16="http://schemas.microsoft.com/office/drawing/2014/main" id="{FCE3CA23-7A42-02CB-7377-34C42B761999}"/>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9268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D6706A-F41D-7B43-BDC3-0287D18FFF5D}"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C2E7C-4199-FA48-8B90-E7CF79896F07}" type="slidenum">
              <a:rPr lang="en-US" smtClean="0"/>
              <a:t>‹#›</a:t>
            </a:fld>
            <a:endParaRPr lang="en-US" dirty="0"/>
          </a:p>
        </p:txBody>
      </p:sp>
      <p:sp>
        <p:nvSpPr>
          <p:cNvPr id="7" name="hcSlideMaster.Section HeaderHeader">
            <a:extLst>
              <a:ext uri="{FF2B5EF4-FFF2-40B4-BE49-F238E27FC236}">
                <a16:creationId xmlns:a16="http://schemas.microsoft.com/office/drawing/2014/main" id="{55220D97-CDA6-CB2B-12CC-3A8957E4A296}"/>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3923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D6706A-F41D-7B43-BDC3-0287D18FFF5D}"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C2E7C-4199-FA48-8B90-E7CF79896F07}" type="slidenum">
              <a:rPr lang="en-US" smtClean="0"/>
              <a:t>‹#›</a:t>
            </a:fld>
            <a:endParaRPr lang="en-US" dirty="0"/>
          </a:p>
        </p:txBody>
      </p:sp>
      <p:sp>
        <p:nvSpPr>
          <p:cNvPr id="8" name="hcSlideMaster.Two ContentHeader">
            <a:extLst>
              <a:ext uri="{FF2B5EF4-FFF2-40B4-BE49-F238E27FC236}">
                <a16:creationId xmlns:a16="http://schemas.microsoft.com/office/drawing/2014/main" id="{E99A49DC-0189-BE9D-E8EB-136B01DEFCDD}"/>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5012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D6706A-F41D-7B43-BDC3-0287D18FFF5D}"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CC2E7C-4199-FA48-8B90-E7CF79896F07}" type="slidenum">
              <a:rPr lang="en-US" smtClean="0"/>
              <a:t>‹#›</a:t>
            </a:fld>
            <a:endParaRPr lang="en-US" dirty="0"/>
          </a:p>
        </p:txBody>
      </p:sp>
      <p:sp>
        <p:nvSpPr>
          <p:cNvPr id="10" name="hcSlideMaster.ComparisonHeader">
            <a:extLst>
              <a:ext uri="{FF2B5EF4-FFF2-40B4-BE49-F238E27FC236}">
                <a16:creationId xmlns:a16="http://schemas.microsoft.com/office/drawing/2014/main" id="{A99FAC35-382B-5203-E000-3E5C953B7A15}"/>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747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D6706A-F41D-7B43-BDC3-0287D18FFF5D}" type="datetimeFigureOut">
              <a:rPr lang="en-US" smtClean="0"/>
              <a:t>3/23/2023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CC2E7C-4199-FA48-8B90-E7CF79896F07}" type="slidenum">
              <a:rPr lang="en-US" smtClean="0"/>
              <a:t>‹#›</a:t>
            </a:fld>
            <a:endParaRPr lang="en-US" dirty="0"/>
          </a:p>
        </p:txBody>
      </p:sp>
      <p:sp>
        <p:nvSpPr>
          <p:cNvPr id="6" name="hcSlideMaster.Title OnlyHeader">
            <a:extLst>
              <a:ext uri="{FF2B5EF4-FFF2-40B4-BE49-F238E27FC236}">
                <a16:creationId xmlns:a16="http://schemas.microsoft.com/office/drawing/2014/main" id="{F71C5D3C-6B1F-6509-8E7B-CE128FBB8785}"/>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5598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6706A-F41D-7B43-BDC3-0287D18FFF5D}" type="datetimeFigureOut">
              <a:rPr lang="en-US" smtClean="0"/>
              <a:t>3/23/2023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CC2E7C-4199-FA48-8B90-E7CF79896F07}" type="slidenum">
              <a:rPr lang="en-US" smtClean="0"/>
              <a:t>‹#›</a:t>
            </a:fld>
            <a:endParaRPr lang="en-US" dirty="0"/>
          </a:p>
        </p:txBody>
      </p:sp>
      <p:sp>
        <p:nvSpPr>
          <p:cNvPr id="5" name="hcSlideMaster.BlankHeader">
            <a:extLst>
              <a:ext uri="{FF2B5EF4-FFF2-40B4-BE49-F238E27FC236}">
                <a16:creationId xmlns:a16="http://schemas.microsoft.com/office/drawing/2014/main" id="{30A059C4-902E-727C-ACA2-86572E15DC82}"/>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3828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D6706A-F41D-7B43-BDC3-0287D18FFF5D}"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C2E7C-4199-FA48-8B90-E7CF79896F07}" type="slidenum">
              <a:rPr lang="en-US" smtClean="0"/>
              <a:t>‹#›</a:t>
            </a:fld>
            <a:endParaRPr lang="en-US" dirty="0"/>
          </a:p>
        </p:txBody>
      </p:sp>
      <p:sp>
        <p:nvSpPr>
          <p:cNvPr id="8" name="hcSlideMaster.Content with CaptionHeader">
            <a:extLst>
              <a:ext uri="{FF2B5EF4-FFF2-40B4-BE49-F238E27FC236}">
                <a16:creationId xmlns:a16="http://schemas.microsoft.com/office/drawing/2014/main" id="{7E576497-374C-A104-0F3E-CE243E6C5F80}"/>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6509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6706A-F41D-7B43-BDC3-0287D18FFF5D}" type="datetimeFigureOut">
              <a:rPr lang="en-US" smtClean="0"/>
              <a:t>3/23/2023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C2E7C-4199-FA48-8B90-E7CF79896F07}" type="slidenum">
              <a:rPr lang="en-US" smtClean="0"/>
              <a:t>‹#›</a:t>
            </a:fld>
            <a:endParaRPr lang="en-US" dirty="0"/>
          </a:p>
        </p:txBody>
      </p:sp>
    </p:spTree>
    <p:extLst>
      <p:ext uri="{BB962C8B-B14F-4D97-AF65-F5344CB8AC3E}">
        <p14:creationId xmlns:p14="http://schemas.microsoft.com/office/powerpoint/2010/main" val="336111192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29439" cy="6858000"/>
          </a:xfrm>
          <a:prstGeom prst="rect">
            <a:avLst/>
          </a:prstGeom>
        </p:spPr>
      </p:pic>
      <p:sp>
        <p:nvSpPr>
          <p:cNvPr id="37" name="Rectangle 36"/>
          <p:cNvSpPr/>
          <p:nvPr/>
        </p:nvSpPr>
        <p:spPr>
          <a:xfrm>
            <a:off x="4548222" y="1096100"/>
            <a:ext cx="4913745" cy="307777"/>
          </a:xfrm>
          <a:prstGeom prst="rect">
            <a:avLst/>
          </a:prstGeom>
        </p:spPr>
        <p:txBody>
          <a:bodyPr wrap="square" anchor="ctr">
            <a:spAutoFit/>
          </a:bodyPr>
          <a:lstStyle/>
          <a:p>
            <a:pPr lvl="0">
              <a:defRPr/>
            </a:pPr>
            <a:r>
              <a:rPr kumimoji="0" lang="en-US" sz="1400" b="1" i="0" u="none" strike="noStrike" kern="1200" cap="none" spc="0" normalizeH="0" noProof="0" dirty="0">
                <a:ln>
                  <a:noFill/>
                </a:ln>
                <a:solidFill>
                  <a:prstClr val="white"/>
                </a:solidFill>
                <a:effectLst/>
                <a:uLnTx/>
                <a:uFillTx/>
                <a:latin typeface="News Gothic MT"/>
                <a:ea typeface="+mn-ea"/>
                <a:cs typeface="+mn-cs"/>
              </a:rPr>
              <a:t>Daniel R. Gamelin, </a:t>
            </a:r>
            <a:r>
              <a:rPr kumimoji="0" lang="en-US" sz="1400" b="1" i="0" u="none" strike="noStrike" kern="1200" cap="none" spc="0" normalizeH="0" baseline="0" noProof="0" dirty="0">
                <a:ln>
                  <a:noFill/>
                </a:ln>
                <a:solidFill>
                  <a:prstClr val="white"/>
                </a:solidFill>
                <a:effectLst/>
                <a:uLnTx/>
                <a:uFillTx/>
                <a:latin typeface="News Gothic MT"/>
                <a:ea typeface="+mn-ea"/>
                <a:cs typeface="+mn-cs"/>
              </a:rPr>
              <a:t>University of Washington</a:t>
            </a:r>
          </a:p>
        </p:txBody>
      </p:sp>
      <p:sp>
        <p:nvSpPr>
          <p:cNvPr id="38" name="Text Box 28"/>
          <p:cNvSpPr txBox="1">
            <a:spLocks noChangeArrowheads="1"/>
          </p:cNvSpPr>
          <p:nvPr/>
        </p:nvSpPr>
        <p:spPr bwMode="auto">
          <a:xfrm>
            <a:off x="212882" y="1534255"/>
            <a:ext cx="4144632"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	Chromium iodide monolayers, which have different magnetic properties in comparison to the bulk chromium iodide, have been shown to form skyrmionic states in applied electromagnetic fields or in Janus-layer devices.  We demonstrate that spin-canted solutions can be induced into monolayer chromium iodide by select substitution of iodide atoms with isovalent impurities.</a:t>
            </a:r>
          </a:p>
          <a:p>
            <a:pPr algn="just"/>
            <a:r>
              <a:rPr lang="en-US" sz="1400" dirty="0"/>
              <a:t>	Several concentrations and spatial configurations of halide substitutional defects are selected to probe the coupling between the local defect-induced geometric distortions and  orientation of chromium magnetic moments.  This work provides atomic-level insight into how atomically precise chemical doping can be used to create and control complex magnetic patterns in chromium iodide layers and lays out the foundation for investigating the field- and geometric-dependent magnetic properties  in similar two-dimensional materials.</a:t>
            </a:r>
          </a:p>
        </p:txBody>
      </p:sp>
      <p:sp>
        <p:nvSpPr>
          <p:cNvPr id="39" name="TextBox 38" descr="Figure 1. The canted spin states for each of the Cl doped systems. The four configurations considered have (a) six iodine atoms replaced around a chromium center, (b) three Cl replacing the iodine above the chromium atomic plane, (c) three Cl replacing two iodine above and one iodine below the chromium atomic plane, and (d) one Cl replacing a single iodine atom. Magnetic vectors are shown by black vectors on each Cr atom. The difference between the canted spins and the collinear spins perpendicular to the crystal plane are shown by the cones (where green cones are spins above the layer and red cones are spins beneath the layer).&#10;">
            <a:extLst>
              <a:ext uri="{FF2B5EF4-FFF2-40B4-BE49-F238E27FC236}">
                <a16:creationId xmlns:a16="http://schemas.microsoft.com/office/drawing/2014/main" id="{39C491A3-F7B4-44C6-823F-C1EEE289CFFA}"/>
              </a:ext>
            </a:extLst>
          </p:cNvPr>
          <p:cNvSpPr txBox="1"/>
          <p:nvPr/>
        </p:nvSpPr>
        <p:spPr>
          <a:xfrm>
            <a:off x="4388253" y="4787527"/>
            <a:ext cx="4467512" cy="1631216"/>
          </a:xfrm>
          <a:prstGeom prst="rect">
            <a:avLst/>
          </a:prstGeom>
          <a:noFill/>
        </p:spPr>
        <p:txBody>
          <a:bodyPr wrap="square" rtlCol="0">
            <a:spAutoFit/>
          </a:bodyPr>
          <a:lstStyle/>
          <a:p>
            <a:pPr algn="ju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Figure 1</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The canted spin states for each of the Cl doped systems. The four configurations considered have (</a:t>
            </a:r>
            <a:r>
              <a:rPr lang="en-US" sz="1000" b="1" dirty="0">
                <a:latin typeface="Arial" panose="020B0604020202020204" pitchFamily="34" charset="0"/>
                <a:cs typeface="Arial" panose="020B0604020202020204" pitchFamily="34" charset="0"/>
              </a:rPr>
              <a:t>a</a:t>
            </a:r>
            <a:r>
              <a:rPr lang="en-US" sz="1000" dirty="0">
                <a:latin typeface="Arial" panose="020B0604020202020204" pitchFamily="34" charset="0"/>
                <a:cs typeface="Arial" panose="020B0604020202020204" pitchFamily="34" charset="0"/>
              </a:rPr>
              <a:t>) six iodine atoms replaced around a chromium center, (</a:t>
            </a:r>
            <a:r>
              <a:rPr lang="en-US" sz="1000" b="1" dirty="0">
                <a:latin typeface="Arial" panose="020B0604020202020204" pitchFamily="34" charset="0"/>
                <a:cs typeface="Arial" panose="020B0604020202020204" pitchFamily="34" charset="0"/>
              </a:rPr>
              <a:t>b</a:t>
            </a:r>
            <a:r>
              <a:rPr lang="en-US" sz="1000" dirty="0">
                <a:latin typeface="Arial" panose="020B0604020202020204" pitchFamily="34" charset="0"/>
                <a:cs typeface="Arial" panose="020B0604020202020204" pitchFamily="34" charset="0"/>
              </a:rPr>
              <a:t>) three Cl replacing the iodine above the chromium atomic plane, (</a:t>
            </a:r>
            <a:r>
              <a:rPr lang="en-US" sz="1000" b="1" dirty="0">
                <a:latin typeface="Arial" panose="020B0604020202020204" pitchFamily="34" charset="0"/>
                <a:cs typeface="Arial" panose="020B0604020202020204" pitchFamily="34" charset="0"/>
              </a:rPr>
              <a:t>c</a:t>
            </a:r>
            <a:r>
              <a:rPr lang="en-US" sz="1000" dirty="0">
                <a:latin typeface="Arial" panose="020B0604020202020204" pitchFamily="34" charset="0"/>
                <a:cs typeface="Arial" panose="020B0604020202020204" pitchFamily="34" charset="0"/>
              </a:rPr>
              <a:t>) three Cl replacing two iodine above and one iodine below the chromium atomic plane, and (</a:t>
            </a:r>
            <a:r>
              <a:rPr lang="en-US" sz="1000" b="1" dirty="0">
                <a:latin typeface="Arial" panose="020B0604020202020204" pitchFamily="34" charset="0"/>
                <a:cs typeface="Arial" panose="020B0604020202020204" pitchFamily="34" charset="0"/>
              </a:rPr>
              <a:t>d</a:t>
            </a:r>
            <a:r>
              <a:rPr lang="en-US" sz="1000" dirty="0">
                <a:latin typeface="Arial" panose="020B0604020202020204" pitchFamily="34" charset="0"/>
                <a:cs typeface="Arial" panose="020B0604020202020204" pitchFamily="34" charset="0"/>
              </a:rPr>
              <a:t>) one Cl replacing a single iodine atom. Magnetic vectors are shown by black vectors on each Cr atom. The difference between the canted spins and the collinear spins perpendicular to the crystal plane are shown by the cones (where green cones are spins above the layer and red cones are spins beneath the layer).</a:t>
            </a:r>
          </a:p>
          <a:p>
            <a:pPr lvl="0" algn="ju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F19D2C3E-BC24-4952-9794-A8CCB7CB2D7A}"/>
              </a:ext>
            </a:extLst>
          </p:cNvPr>
          <p:cNvSpPr/>
          <p:nvPr/>
        </p:nvSpPr>
        <p:spPr>
          <a:xfrm>
            <a:off x="3675696" y="6385178"/>
            <a:ext cx="5498928" cy="261610"/>
          </a:xfrm>
          <a:prstGeom prst="rect">
            <a:avLst/>
          </a:prstGeom>
        </p:spPr>
        <p:txBody>
          <a:bodyPr wrap="square">
            <a:spAutoFit/>
          </a:bodyPr>
          <a:lstStyle/>
          <a:p>
            <a:pPr lvl="0">
              <a:defRPr/>
            </a:pPr>
            <a:r>
              <a:rPr lang="en-US" sz="1100" dirty="0">
                <a:latin typeface="Arial" panose="020B0604020202020204" pitchFamily="34" charset="0"/>
                <a:cs typeface="Arial" panose="020B0604020202020204" pitchFamily="34" charset="0"/>
              </a:rPr>
              <a:t>Beck, R. B.; Lu, L.; Sushko, P. V.; Xu, X.; Li, X. </a:t>
            </a:r>
            <a:r>
              <a:rPr lang="en-US" sz="1100" i="1" dirty="0">
                <a:latin typeface="Arial" panose="020B0604020202020204" pitchFamily="34" charset="0"/>
                <a:cs typeface="Arial" panose="020B0604020202020204" pitchFamily="34" charset="0"/>
              </a:rPr>
              <a:t>JACS Au, </a:t>
            </a:r>
            <a:r>
              <a:rPr lang="en-US" sz="1100" dirty="0">
                <a:latin typeface="Arial" panose="020B0604020202020204" pitchFamily="34" charset="0"/>
                <a:cs typeface="Arial" panose="020B0604020202020204" pitchFamily="34" charset="0"/>
              </a:rPr>
              <a:t>2021, </a:t>
            </a:r>
            <a:r>
              <a:rPr lang="en-US" sz="1100" i="1"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1362-1367.</a:t>
            </a:r>
            <a:endParaRPr kumimoji="0" lang="en-US" sz="11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1" name="Rectangle 40"/>
          <p:cNvSpPr/>
          <p:nvPr/>
        </p:nvSpPr>
        <p:spPr>
          <a:xfrm>
            <a:off x="79972" y="316893"/>
            <a:ext cx="2759824" cy="307777"/>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News Gothic MT"/>
                <a:ea typeface="+mn-ea"/>
                <a:cs typeface="+mn-cs"/>
              </a:rPr>
              <a:t>DMR  1719797 </a:t>
            </a:r>
          </a:p>
        </p:txBody>
      </p:sp>
      <p:sp>
        <p:nvSpPr>
          <p:cNvPr id="43" name="Title 1"/>
          <p:cNvSpPr txBox="1">
            <a:spLocks/>
          </p:cNvSpPr>
          <p:nvPr/>
        </p:nvSpPr>
        <p:spPr>
          <a:xfrm>
            <a:off x="3645073" y="0"/>
            <a:ext cx="5574735" cy="998283"/>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rgbClr val="FFFFFF"/>
                </a:solidFill>
                <a:latin typeface="+mj-lt"/>
                <a:ea typeface="+mj-ea"/>
                <a:cs typeface="+mj-cs"/>
              </a:defRPr>
            </a:lvl1pPr>
          </a:lstStyle>
          <a:p>
            <a:r>
              <a:rPr kumimoji="0" lang="en-US" sz="1800" b="1" i="0" u="none" strike="noStrike" kern="1200" cap="none" spc="0" normalizeH="0" baseline="0" noProof="0" dirty="0">
                <a:ln>
                  <a:noFill/>
                </a:ln>
                <a:solidFill>
                  <a:prstClr val="black"/>
                </a:solidFill>
                <a:effectLst/>
                <a:uLnTx/>
                <a:uFillTx/>
                <a:latin typeface="News Gothic MT"/>
                <a:ea typeface="+mj-ea"/>
                <a:cs typeface="+mj-cs"/>
              </a:rPr>
              <a:t>MEM-C </a:t>
            </a:r>
            <a:r>
              <a:rPr kumimoji="0" lang="en-US" sz="1800" b="1" i="0" u="none" strike="noStrike" kern="1200" cap="none" spc="0" normalizeH="0" baseline="0" noProof="0" dirty="0">
                <a:ln>
                  <a:noFill/>
                </a:ln>
                <a:solidFill>
                  <a:prstClr val="black"/>
                </a:solidFill>
                <a:effectLst/>
                <a:uLnTx/>
                <a:uFillTx/>
                <a:latin typeface="News Gothic MT" panose="020B0503020103020203" pitchFamily="34" charset="0"/>
              </a:rPr>
              <a:t>IRG-2: </a:t>
            </a:r>
            <a:r>
              <a:rPr lang="en-US" sz="1800" b="1" dirty="0">
                <a:solidFill>
                  <a:schemeClr val="tx1"/>
                </a:solidFill>
                <a:latin typeface="News Gothic MT" panose="020B0503020103020203" pitchFamily="34" charset="0"/>
              </a:rPr>
              <a:t>Defect-Induced Magnetic Skyrmion in Two-Dimensional </a:t>
            </a:r>
          </a:p>
          <a:p>
            <a:r>
              <a:rPr lang="en-US" sz="1800" b="1" dirty="0">
                <a:solidFill>
                  <a:schemeClr val="tx1"/>
                </a:solidFill>
                <a:latin typeface="News Gothic MT" panose="020B0503020103020203" pitchFamily="34" charset="0"/>
              </a:rPr>
              <a:t>Chromium Tri-Iodide Monolayer</a:t>
            </a:r>
          </a:p>
        </p:txBody>
      </p:sp>
      <p:pic>
        <p:nvPicPr>
          <p:cNvPr id="3" name="Picture 2" descr="Four images a monolayer of CrI3 illustrating the spins of each Cr3+ ion as an upward pointing vector, and the spin canting illustrated as cones around those vectors." title="Canted spins in Cri3">
            <a:extLst>
              <a:ext uri="{FF2B5EF4-FFF2-40B4-BE49-F238E27FC236}">
                <a16:creationId xmlns:a16="http://schemas.microsoft.com/office/drawing/2014/main" id="{6593BC08-B30F-D256-CDFE-EDCCC8B04DCE}"/>
              </a:ext>
            </a:extLst>
          </p:cNvPr>
          <p:cNvPicPr>
            <a:picLocks noChangeAspect="1"/>
          </p:cNvPicPr>
          <p:nvPr/>
        </p:nvPicPr>
        <p:blipFill>
          <a:blip r:embed="rId4"/>
          <a:stretch>
            <a:fillRect/>
          </a:stretch>
        </p:blipFill>
        <p:spPr>
          <a:xfrm>
            <a:off x="4784034" y="1534255"/>
            <a:ext cx="3918884" cy="3253272"/>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val="3715280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TotalTime>
  <Words>460</Words>
  <Application>Microsoft Office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News Gothic MT</vt:lpstr>
      <vt:lpstr>Office Theme</vt:lpstr>
      <vt:lpstr>PowerPoint Presentation</vt:lpstr>
    </vt:vector>
  </TitlesOfParts>
  <Company>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Gamelin</dc:creator>
  <cp:lastModifiedBy>Schneider, Jamison T</cp:lastModifiedBy>
  <cp:revision>43</cp:revision>
  <dcterms:created xsi:type="dcterms:W3CDTF">2021-03-24T18:24:31Z</dcterms:created>
  <dcterms:modified xsi:type="dcterms:W3CDTF">2023-03-23T18:33:53Z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99bb916a-8402-4498-97f6-d2277b95c74e</vt:lpwstr>
  </property>
  <property fmtid="{D5CDD505-2E9C-101B-9397-08002B2CF9AE}" pid="3" name="ContainsCUI">
    <vt:lpwstr>No</vt:lpwstr>
  </property>
</Properties>
</file>