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rxiv.org/search/cond-mat?searchtype=author&amp;query=Chieco%2C+A+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rxiv.org/search/cond-mat?searchtype=author&amp;query=Durian%2C+D+J" TargetMode="External"/><Relationship Id="rId4" Type="http://schemas.openxmlformats.org/officeDocument/2006/relationships/hyperlink" Target="https://arxiv.org/search/cond-mat?searchtype=author&amp;query=Sethna%2C+J+P"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dentifiers.org/pubmed/2766675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Average Evolution and Size-Topology Relations for Coarsening 2d Dry Foams</a:t>
            </a:r>
          </a:p>
          <a:p>
            <a:r>
              <a:rPr lang="en-US" sz="1200" b="0" i="0" u="none" strike="noStrike" kern="1200" dirty="0">
                <a:solidFill>
                  <a:schemeClr val="tx1"/>
                </a:solidFill>
                <a:effectLst/>
                <a:latin typeface="+mn-lt"/>
                <a:ea typeface="+mn-ea"/>
                <a:cs typeface="+mn-cs"/>
                <a:hlinkClick r:id="rId3"/>
              </a:rPr>
              <a:t>Anthony T. Chieco</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James P. Sethna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Douglas J. Durian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Accepted for publication.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My grant renewal proposes outreach on the ‘physics of food’, and mentions three exercises on the physics of beer developed in 2021. I reached out to Durian for feedback, and in the process we discovered these new relations. He and his student Chieco followed through, deriving the relations and testing them experimentally.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48262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blood coagulation model is discussed in</a:t>
            </a:r>
          </a:p>
          <a:p>
            <a:r>
              <a:rPr lang="en-US" sz="1200" b="1" i="0" u="none" strike="noStrike" kern="1200" dirty="0">
                <a:solidFill>
                  <a:schemeClr val="tx1"/>
                </a:solidFill>
                <a:effectLst/>
                <a:latin typeface="+mn-lt"/>
                <a:ea typeface="+mn-ea"/>
                <a:cs typeface="+mn-cs"/>
                <a:hlinkClick r:id="rId3" tooltip="View publication - this will open an external site"/>
              </a:rPr>
              <a:t>     A quantitative systems pharmacology model of blood coagulation network describes in vivo biomarker changes in non-bleeding subjects.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Lee D, Nayak S, Martin SW, Heatherington AC, Vicini P, Hua F</a:t>
            </a:r>
          </a:p>
          <a:p>
            <a:r>
              <a:rPr lang="en-US" sz="1200" b="0" i="1" kern="1200" dirty="0">
                <a:solidFill>
                  <a:schemeClr val="tx1"/>
                </a:solidFill>
                <a:effectLst/>
                <a:latin typeface="+mn-lt"/>
                <a:ea typeface="+mn-ea"/>
                <a:cs typeface="+mn-cs"/>
              </a:rPr>
              <a:t>Journal of thrombosis and haemostasis : JTH</a:t>
            </a:r>
            <a:r>
              <a:rPr lang="en-US" sz="1200" b="0" i="0" kern="1200" dirty="0">
                <a:solidFill>
                  <a:schemeClr val="tx1"/>
                </a:solidFill>
                <a:effectLst/>
                <a:latin typeface="+mn-lt"/>
                <a:ea typeface="+mn-ea"/>
                <a:cs typeface="+mn-cs"/>
              </a:rPr>
              <a:t> , 12/ 2016 , Volume 14 , Issue 12 , pages: 2430-2445 , PubMed ID: 27666750</a:t>
            </a:r>
          </a:p>
          <a:p>
            <a:endParaRPr lang="en-US" dirty="0"/>
          </a:p>
          <a:p>
            <a:r>
              <a:rPr lang="en-US" dirty="0"/>
              <a:t>MBAM (the Model Boundary Approximation Method) was introduced in </a:t>
            </a:r>
          </a:p>
          <a:p>
            <a:r>
              <a:rPr lang="en-US" dirty="0"/>
              <a:t>     M. K. Transtrum and P. Qiu, “Model reduction by manifold boundaries,” Phys. Rev. Lett., vol. 113, Aug 2014.</a:t>
            </a:r>
          </a:p>
          <a:p>
            <a:r>
              <a:rPr lang="en-US" dirty="0"/>
              <a:t>They follow geodesics to the boundaries of the model manifold, where they then derive a simpler model with one fewer parameter. The new model equations and rate constants can be written explicitly in terms of the old model, making the new model not a ‘black box’, but capable of making predictions from new experiments varying parameters that have been combined into ‘renormalized’ combinations.</a:t>
            </a:r>
          </a:p>
          <a:p>
            <a:endParaRPr lang="en-US" dirty="0"/>
          </a:p>
          <a:p>
            <a:r>
              <a:rPr lang="en-US" dirty="0"/>
              <a:t>MBAM is also discussed in </a:t>
            </a:r>
          </a:p>
          <a:p>
            <a:r>
              <a:rPr lang="en-US" dirty="0"/>
              <a:t>     https://physics.byu.edu/faculty/transtrum/mbam</a:t>
            </a:r>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294549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E0514D12-9682-7123-D0AF-89156FCDBB45}"/>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30C57EAA-1B75-1E87-C502-EC9E5538AF0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3DFCBC35-0CFB-0647-F472-363853D8296C}"/>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620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E1A59596-D266-2B3C-DCB9-3CADF45A7D63}"/>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6004E519-A09E-DBD9-942C-5535706AC623}"/>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Exploiting emergent scale invariance</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1719490</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66074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James P. Sethna, Cornell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21187" y="1271392"/>
            <a:ext cx="507878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500" dirty="0"/>
              <a:t>Beer foam coarsens with time – the older bubbles at the top have stolen gas to grow large. Foams, igneous rocks, pyrex… all settle into a stable morphology as they coarsen: on the right the top 2D bubble pattern looks the same as the older bubbles below, except they are smaller. Simple arguments show in this case that the length scale (rulers at lower left) grows with the square root of time, but all other details (what fraction of the bubbles have eight sides, the size distribution of the bubbles…) are universal and yet not predicted by theory.</a:t>
            </a:r>
          </a:p>
        </p:txBody>
      </p:sp>
      <p:pic>
        <p:nvPicPr>
          <p:cNvPr id="9" name="Picture 8" descr="Two snapshots of a foam -- one at an early time and one at a later time. At a later time, the bubbles have grown larger, but the pattern of sizes and geometrical patterns is the same.&#10;">
            <a:extLst>
              <a:ext uri="{FF2B5EF4-FFF2-40B4-BE49-F238E27FC236}">
                <a16:creationId xmlns:a16="http://schemas.microsoft.com/office/drawing/2014/main" id="{F16D76D3-E77D-B978-B964-B9FAD130263D}"/>
              </a:ext>
            </a:extLst>
          </p:cNvPr>
          <p:cNvPicPr>
            <a:picLocks noChangeAspect="1"/>
          </p:cNvPicPr>
          <p:nvPr/>
        </p:nvPicPr>
        <p:blipFill rotWithShape="1">
          <a:blip r:embed="rId3"/>
          <a:srcRect l="6500"/>
          <a:stretch/>
        </p:blipFill>
        <p:spPr>
          <a:xfrm>
            <a:off x="7288695" y="1334133"/>
            <a:ext cx="4691561" cy="4824697"/>
          </a:xfrm>
          <a:prstGeom prst="rect">
            <a:avLst/>
          </a:prstGeom>
        </p:spPr>
      </p:pic>
      <p:pic>
        <p:nvPicPr>
          <p:cNvPr id="11" name="Picture 10" descr="A beer with a head of foam. The older bubbles are pushed to the top by the new bubbles from the liquid; the older bubbles are larger because they coarsen.">
            <a:extLst>
              <a:ext uri="{FF2B5EF4-FFF2-40B4-BE49-F238E27FC236}">
                <a16:creationId xmlns:a16="http://schemas.microsoft.com/office/drawing/2014/main" id="{95F88A19-D943-FF90-B294-EB418B8B4BCE}"/>
              </a:ext>
            </a:extLst>
          </p:cNvPr>
          <p:cNvPicPr>
            <a:picLocks noChangeAspect="1"/>
          </p:cNvPicPr>
          <p:nvPr/>
        </p:nvPicPr>
        <p:blipFill rotWithShape="1">
          <a:blip r:embed="rId4"/>
          <a:srcRect l="20149" t="-1734" r="25199" b="1734"/>
          <a:stretch/>
        </p:blipFill>
        <p:spPr>
          <a:xfrm>
            <a:off x="5215072" y="1501712"/>
            <a:ext cx="1941103" cy="1996859"/>
          </a:xfrm>
          <a:prstGeom prst="rect">
            <a:avLst/>
          </a:prstGeom>
        </p:spPr>
      </p:pic>
      <p:sp>
        <p:nvSpPr>
          <p:cNvPr id="4" name="Text Box 28">
            <a:extLst>
              <a:ext uri="{FF2B5EF4-FFF2-40B4-BE49-F238E27FC236}">
                <a16:creationId xmlns:a16="http://schemas.microsoft.com/office/drawing/2014/main" id="{41947B50-39D4-487D-A12C-443FB86149AB}"/>
              </a:ext>
            </a:extLst>
          </p:cNvPr>
          <p:cNvSpPr txBox="1">
            <a:spLocks noChangeArrowheads="1"/>
          </p:cNvSpPr>
          <p:nvPr/>
        </p:nvSpPr>
        <p:spPr bwMode="auto">
          <a:xfrm>
            <a:off x="98953" y="3722575"/>
            <a:ext cx="699096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500" dirty="0"/>
              <a:t>With Durian at Penn, we have discovered new rules that govern bubble growth and the resulting patterns. The distribution of bubble sizes can be described by their moments – the average &lt;A</a:t>
            </a:r>
            <a:r>
              <a:rPr lang="en-US" sz="1500" baseline="30000" dirty="0"/>
              <a:t>p</a:t>
            </a:r>
            <a:r>
              <a:rPr lang="en-US" sz="1500" dirty="0"/>
              <a:t>&gt; of the p</a:t>
            </a:r>
            <a:r>
              <a:rPr lang="en-US" sz="1500" baseline="30000" dirty="0"/>
              <a:t>th </a:t>
            </a:r>
            <a:r>
              <a:rPr lang="en-US" sz="1500" dirty="0"/>
              <a:t>power of the areas. The average number of sides of a bubble &lt;n&gt; is six, by Euler’s theorem, but the weighted probability &lt;&lt;n&gt;&gt;</a:t>
            </a:r>
            <a:r>
              <a:rPr lang="en-US" sz="1500" baseline="-25000" dirty="0"/>
              <a:t>p</a:t>
            </a:r>
            <a:r>
              <a:rPr lang="en-US" sz="1500" dirty="0"/>
              <a:t> = &lt;n A</a:t>
            </a:r>
            <a:r>
              <a:rPr lang="en-US" sz="1500" baseline="30000" dirty="0"/>
              <a:t>p</a:t>
            </a:r>
            <a:r>
              <a:rPr lang="en-US" sz="1500" dirty="0"/>
              <a:t>&gt; measures the degree to which smaller bubbles have fewer sides. Using a bubble growth law derived by von Neumann in 1952, we derived an infinite series of relations for the evolution and stationary values of &lt;A</a:t>
            </a:r>
            <a:r>
              <a:rPr lang="en-US" sz="1500" baseline="30000" dirty="0"/>
              <a:t>p</a:t>
            </a:r>
            <a:r>
              <a:rPr lang="en-US" sz="1500" dirty="0"/>
              <a:t>&gt;  in terms of the area-weighted side moments &lt;&lt;n&gt;&gt;</a:t>
            </a:r>
            <a:r>
              <a:rPr lang="en-US" sz="1500" baseline="-25000" dirty="0"/>
              <a:t>p</a:t>
            </a:r>
            <a:r>
              <a:rPr lang="en-US" sz="1500" dirty="0"/>
              <a:t>. This could be the first step, at least for 2D foams, toward a complete theoretical prediction of the universal patterns exhibited by systems that coarsen in time. </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315377" y="1140797"/>
            <a:ext cx="438484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500" dirty="0"/>
              <a:t>Our information geometry work on ‘sloppiness’ in multiparameter models was inspired by a systems biology model (right-hand panel). Our work has had broad applications in biology, engineering, industry, and now public policy. </a:t>
            </a:r>
          </a:p>
          <a:p>
            <a:pPr algn="just" eaLnBrk="1" hangingPunct="1"/>
            <a:r>
              <a:rPr lang="en-US" sz="1500" dirty="0"/>
              <a:t>Jane Bai (regulatory review scientist at the FDA) approached me in fall 2021 about whether our work could be applied to  quantitative systems pharmacology – allowing the FDA (and the drug manufacturers) to distill how the drugs work from the bewildering signal transduction networks submitted in the drug approval process. This was an ideal application of MBAM, invented by former group member Transtrum. At left is Transtrum’s use of information geometry to systematically and automatically simplify our original model into a comprehensible form with equivalent fits to the available data. He presented to FDA and industry representatives a similar model reduction for a blood coagulation model of interest to the FDA.</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Using our sloppy model theories to improve drug safety</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366074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James P. Sethna, Cornell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1719490</a:t>
            </a:r>
          </a:p>
        </p:txBody>
      </p:sp>
      <p:pic>
        <p:nvPicPr>
          <p:cNvPr id="2" name="Picture 1" descr="Complicated signal transduction network, communicating signals from outside the cell to the nucleus, with 15 protein nodes connected by 29 reactions.">
            <a:extLst>
              <a:ext uri="{FF2B5EF4-FFF2-40B4-BE49-F238E27FC236}">
                <a16:creationId xmlns:a16="http://schemas.microsoft.com/office/drawing/2014/main" id="{9A4F6439-1F4A-3855-FCEE-2AFEE049A6A4}"/>
              </a:ext>
            </a:extLst>
          </p:cNvPr>
          <p:cNvPicPr>
            <a:picLocks noChangeAspect="1"/>
          </p:cNvPicPr>
          <p:nvPr/>
        </p:nvPicPr>
        <p:blipFill>
          <a:blip r:embed="rId3"/>
          <a:stretch>
            <a:fillRect/>
          </a:stretch>
        </p:blipFill>
        <p:spPr>
          <a:xfrm>
            <a:off x="4818600" y="1486016"/>
            <a:ext cx="3669538" cy="4525763"/>
          </a:xfrm>
          <a:prstGeom prst="rect">
            <a:avLst/>
          </a:prstGeom>
        </p:spPr>
      </p:pic>
      <p:pic>
        <p:nvPicPr>
          <p:cNvPr id="3" name="Picture 2" descr="Transtrum's simplified model, with seven interacting nodes, and six reactions. The simplified model shows that the network has a positive feedback loop and a negative feedback loop, explaining the behavior of the full network.">
            <a:extLst>
              <a:ext uri="{FF2B5EF4-FFF2-40B4-BE49-F238E27FC236}">
                <a16:creationId xmlns:a16="http://schemas.microsoft.com/office/drawing/2014/main" id="{38FCC710-18FB-310C-33F9-87F87174853F}"/>
              </a:ext>
            </a:extLst>
          </p:cNvPr>
          <p:cNvPicPr>
            <a:picLocks noChangeAspect="1"/>
          </p:cNvPicPr>
          <p:nvPr/>
        </p:nvPicPr>
        <p:blipFill>
          <a:blip r:embed="rId4"/>
          <a:stretch>
            <a:fillRect/>
          </a:stretch>
        </p:blipFill>
        <p:spPr>
          <a:xfrm>
            <a:off x="8427482" y="1486016"/>
            <a:ext cx="3669537" cy="4525762"/>
          </a:xfrm>
          <a:prstGeom prst="rect">
            <a:avLst/>
          </a:prstGeom>
        </p:spPr>
      </p:pic>
      <p:sp>
        <p:nvSpPr>
          <p:cNvPr id="20" name="Curved Left Arrow 19">
            <a:extLst>
              <a:ext uri="{FF2B5EF4-FFF2-40B4-BE49-F238E27FC236}">
                <a16:creationId xmlns:a16="http://schemas.microsoft.com/office/drawing/2014/main" id="{FAA38EBA-F0F7-0FAE-D713-79BF77D129B8}"/>
              </a:ext>
              <a:ext uri="{C183D7F6-B498-43B3-948B-1728B52AA6E4}">
                <adec:decorative xmlns:adec="http://schemas.microsoft.com/office/drawing/2017/decorative" val="1"/>
              </a:ext>
            </a:extLst>
          </p:cNvPr>
          <p:cNvSpPr/>
          <p:nvPr/>
        </p:nvSpPr>
        <p:spPr>
          <a:xfrm flipH="1" flipV="1">
            <a:off x="9042967" y="3001384"/>
            <a:ext cx="937126" cy="2216074"/>
          </a:xfrm>
          <a:prstGeom prst="curvedLeftArrow">
            <a:avLst>
              <a:gd name="adj1" fmla="val 13504"/>
              <a:gd name="adj2" fmla="val 50000"/>
              <a:gd name="adj3" fmla="val 1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ent Arrow 21">
            <a:extLst>
              <a:ext uri="{FF2B5EF4-FFF2-40B4-BE49-F238E27FC236}">
                <a16:creationId xmlns:a16="http://schemas.microsoft.com/office/drawing/2014/main" id="{5EA34B9D-9752-CC22-8321-D9BE63673E71}"/>
              </a:ext>
              <a:ext uri="{C183D7F6-B498-43B3-948B-1728B52AA6E4}">
                <adec:decorative xmlns:adec="http://schemas.microsoft.com/office/drawing/2017/decorative" val="1"/>
              </a:ext>
            </a:extLst>
          </p:cNvPr>
          <p:cNvSpPr/>
          <p:nvPr/>
        </p:nvSpPr>
        <p:spPr>
          <a:xfrm flipH="1" flipV="1">
            <a:off x="10581068" y="3076686"/>
            <a:ext cx="1238949" cy="2295297"/>
          </a:xfrm>
          <a:prstGeom prst="bentArrow">
            <a:avLst>
              <a:gd name="adj1" fmla="val 10019"/>
              <a:gd name="adj2" fmla="val 18930"/>
              <a:gd name="adj3" fmla="val 15470"/>
              <a:gd name="adj4" fmla="val 25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376F097F-BE73-C652-350B-9104D6C644FA}"/>
              </a:ext>
            </a:extLst>
          </p:cNvPr>
          <p:cNvSpPr txBox="1"/>
          <p:nvPr/>
        </p:nvSpPr>
        <p:spPr>
          <a:xfrm rot="16200000">
            <a:off x="8653577" y="4035356"/>
            <a:ext cx="1335622" cy="276999"/>
          </a:xfrm>
          <a:prstGeom prst="rect">
            <a:avLst/>
          </a:prstGeom>
          <a:noFill/>
        </p:spPr>
        <p:txBody>
          <a:bodyPr wrap="none" rtlCol="0">
            <a:spAutoFit/>
          </a:bodyPr>
          <a:lstStyle/>
          <a:p>
            <a:pPr algn="ctr"/>
            <a:r>
              <a:rPr lang="en-US" sz="1200" dirty="0">
                <a:solidFill>
                  <a:schemeClr val="accent1"/>
                </a:solidFill>
              </a:rPr>
              <a:t>Negative feedback</a:t>
            </a:r>
          </a:p>
        </p:txBody>
      </p:sp>
      <p:sp>
        <p:nvSpPr>
          <p:cNvPr id="4" name="TextBox 3">
            <a:extLst>
              <a:ext uri="{FF2B5EF4-FFF2-40B4-BE49-F238E27FC236}">
                <a16:creationId xmlns:a16="http://schemas.microsoft.com/office/drawing/2014/main" id="{21C3F1B1-3E70-DF35-E225-2D8B5F7B2B5E}"/>
              </a:ext>
            </a:extLst>
          </p:cNvPr>
          <p:cNvSpPr txBox="1"/>
          <p:nvPr/>
        </p:nvSpPr>
        <p:spPr>
          <a:xfrm rot="5400000">
            <a:off x="11458350" y="4035356"/>
            <a:ext cx="1000338" cy="276999"/>
          </a:xfrm>
          <a:prstGeom prst="rect">
            <a:avLst/>
          </a:prstGeom>
          <a:noFill/>
        </p:spPr>
        <p:txBody>
          <a:bodyPr wrap="none" rtlCol="0">
            <a:spAutoFit/>
          </a:bodyPr>
          <a:lstStyle/>
          <a:p>
            <a:pPr algn="ctr"/>
            <a:r>
              <a:rPr lang="en-US" sz="1200" dirty="0">
                <a:solidFill>
                  <a:schemeClr val="accent1"/>
                </a:solidFill>
              </a:rPr>
              <a:t>Upregulation</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4758</TotalTime>
  <Words>759</Words>
  <Application>Microsoft Office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Exploiting emergent scale invariance</vt:lpstr>
      <vt:lpstr>Using our sloppy model theories to improve drug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287</cp:revision>
  <cp:lastPrinted>2022-08-15T20:22:04Z</cp:lastPrinted>
  <dcterms:created xsi:type="dcterms:W3CDTF">2017-10-05T17:34:54Z</dcterms:created>
  <dcterms:modified xsi:type="dcterms:W3CDTF">2023-03-22T17:27:14Z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28965687-f861-47dc-81d5-377ccd45274a</vt:lpwstr>
  </property>
  <property fmtid="{D5CDD505-2E9C-101B-9397-08002B2CF9AE}" pid="3" name="ContainsCUI">
    <vt:lpwstr>No</vt:lpwstr>
  </property>
</Properties>
</file>