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4"/>
  </p:notesMasterIdLst>
  <p:handoutMasterIdLst>
    <p:handoutMasterId r:id="rId5"/>
  </p:handoutMasterIdLst>
  <p:sldIdLst>
    <p:sldId id="387" r:id="rId2"/>
    <p:sldId id="388" r:id="rId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a:srgbClr val="CFAE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73" autoAdjust="0"/>
    <p:restoredTop sz="86388" autoAdjust="0"/>
  </p:normalViewPr>
  <p:slideViewPr>
    <p:cSldViewPr snapToGrid="0" snapToObjects="1">
      <p:cViewPr varScale="1">
        <p:scale>
          <a:sx n="48" d="100"/>
          <a:sy n="48" d="100"/>
        </p:scale>
        <p:origin x="44" y="24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70" d="100"/>
        <a:sy n="70" d="100"/>
      </p:scale>
      <p:origin x="0" y="-40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0CAD82-A0C8-4D0A-ABD4-C7506DA867C4}"/>
              </a:ext>
            </a:extLst>
          </p:cNvPr>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30B8966-CA86-4F8B-A1DC-E4B27EA05F1C}"/>
              </a:ext>
            </a:extLst>
          </p:cNvPr>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0C772AFE-C766-4234-802D-4743A0E558C8}" type="datetimeFigureOut">
              <a:rPr lang="en-US" smtClean="0"/>
              <a:t>3/22/2023</a:t>
            </a:fld>
            <a:endParaRPr lang="en-US" dirty="0"/>
          </a:p>
        </p:txBody>
      </p:sp>
      <p:sp>
        <p:nvSpPr>
          <p:cNvPr id="4" name="Footer Placeholder 3">
            <a:extLst>
              <a:ext uri="{FF2B5EF4-FFF2-40B4-BE49-F238E27FC236}">
                <a16:creationId xmlns:a16="http://schemas.microsoft.com/office/drawing/2014/main" id="{2CF46503-97A3-4D9E-9B73-906CF497EAD5}"/>
              </a:ext>
            </a:extLst>
          </p:cNvPr>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6424FD7-5E8B-4800-B492-5643BF03B6C9}"/>
              </a:ext>
            </a:extLst>
          </p:cNvPr>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C91CB36C-FB73-4403-8335-B2E006F35C81}" type="slidenum">
              <a:rPr lang="en-US" smtClean="0"/>
              <a:t>‹#›</a:t>
            </a:fld>
            <a:endParaRPr lang="en-US" dirty="0"/>
          </a:p>
        </p:txBody>
      </p:sp>
    </p:spTree>
    <p:extLst>
      <p:ext uri="{BB962C8B-B14F-4D97-AF65-F5344CB8AC3E}">
        <p14:creationId xmlns:p14="http://schemas.microsoft.com/office/powerpoint/2010/main" val="2958927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18FB3966-F140-43F2-BB90-69495BF7B5CD}" type="datetimeFigureOut">
              <a:rPr lang="en-US" smtClean="0"/>
              <a:t>3/22/2023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17D0DCA-A90A-4D9A-9651-03AC7085FB63}" type="slidenum">
              <a:rPr lang="en-US" smtClean="0"/>
              <a:t>‹#›</a:t>
            </a:fld>
            <a:endParaRPr lang="en-US" dirty="0"/>
          </a:p>
        </p:txBody>
      </p:sp>
    </p:spTree>
    <p:extLst>
      <p:ext uri="{BB962C8B-B14F-4D97-AF65-F5344CB8AC3E}">
        <p14:creationId xmlns:p14="http://schemas.microsoft.com/office/powerpoint/2010/main" val="405482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adapted from an image in the Nature Physics article from this year. It shows ultrathin (~100 nm) polymer films that are ~1 cm in width, which we form on curved substrates and then transfer to a flat bath of water. When the curved metric of the sheet is forced to live near the planar metric of the water bath, complex wrinkle patterns emerge. We now understand how the layout (the partitioning of the pattern into domains and directions of wrinkles within the domains) is selected.</a:t>
            </a:r>
          </a:p>
        </p:txBody>
      </p:sp>
      <p:sp>
        <p:nvSpPr>
          <p:cNvPr id="4" name="Slide Number Placeholder 3"/>
          <p:cNvSpPr>
            <a:spLocks noGrp="1"/>
          </p:cNvSpPr>
          <p:nvPr>
            <p:ph type="sldNum" sz="quarter" idx="5"/>
          </p:nvPr>
        </p:nvSpPr>
        <p:spPr/>
        <p:txBody>
          <a:bodyPr/>
          <a:lstStyle/>
          <a:p>
            <a:fld id="{B17D0DCA-A90A-4D9A-9651-03AC7085FB63}" type="slidenum">
              <a:rPr lang="en-US" smtClean="0"/>
              <a:t>1</a:t>
            </a:fld>
            <a:endParaRPr lang="en-US" dirty="0"/>
          </a:p>
        </p:txBody>
      </p:sp>
    </p:spTree>
    <p:extLst>
      <p:ext uri="{BB962C8B-B14F-4D97-AF65-F5344CB8AC3E}">
        <p14:creationId xmlns:p14="http://schemas.microsoft.com/office/powerpoint/2010/main" val="2571688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work on confinement-induced wrinkling was featured on the cover of Nature Physics (Cover Design: Amie Fernandez).</a:t>
            </a:r>
          </a:p>
        </p:txBody>
      </p:sp>
      <p:sp>
        <p:nvSpPr>
          <p:cNvPr id="4" name="Slide Number Placeholder 3"/>
          <p:cNvSpPr>
            <a:spLocks noGrp="1"/>
          </p:cNvSpPr>
          <p:nvPr>
            <p:ph type="sldNum" sz="quarter" idx="5"/>
          </p:nvPr>
        </p:nvSpPr>
        <p:spPr/>
        <p:txBody>
          <a:bodyPr/>
          <a:lstStyle/>
          <a:p>
            <a:fld id="{B17D0DCA-A90A-4D9A-9651-03AC7085FB63}" type="slidenum">
              <a:rPr lang="en-US" smtClean="0"/>
              <a:t>2</a:t>
            </a:fld>
            <a:endParaRPr lang="en-US" dirty="0"/>
          </a:p>
        </p:txBody>
      </p:sp>
    </p:spTree>
    <p:extLst>
      <p:ext uri="{BB962C8B-B14F-4D97-AF65-F5344CB8AC3E}">
        <p14:creationId xmlns:p14="http://schemas.microsoft.com/office/powerpoint/2010/main" val="2394469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sz="2000"/>
            </a:lvl1pPr>
          </a:lstStyle>
          <a:p>
            <a:fld id="{A3C91C77-9858-7D47-A426-16DA4062646D}" type="slidenum">
              <a:rPr lang="en-US" smtClean="0"/>
              <a:pPr/>
              <a:t>‹#›</a:t>
            </a:fld>
            <a:endParaRPr lang="en-US" dirty="0"/>
          </a:p>
        </p:txBody>
      </p:sp>
      <p:sp>
        <p:nvSpPr>
          <p:cNvPr id="7" name="hcSlideMaster.Title SlideHeader">
            <a:extLst>
              <a:ext uri="{FF2B5EF4-FFF2-40B4-BE49-F238E27FC236}">
                <a16:creationId xmlns:a16="http://schemas.microsoft.com/office/drawing/2014/main" id="{75DCA482-14F5-C195-E5C7-509F9CA9E7F0}"/>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8" name="hcTitle SlideHeader">
            <a:extLst>
              <a:ext uri="{FF2B5EF4-FFF2-40B4-BE49-F238E27FC236}">
                <a16:creationId xmlns:a16="http://schemas.microsoft.com/office/drawing/2014/main" id="{5A73ECCA-36D6-B8A2-F884-A70DD21DE4C9}"/>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044680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hcSlideMaster.Title and ContentHeader">
            <a:extLst>
              <a:ext uri="{FF2B5EF4-FFF2-40B4-BE49-F238E27FC236}">
                <a16:creationId xmlns:a16="http://schemas.microsoft.com/office/drawing/2014/main" id="{CD800D87-4268-2158-BEC9-540359D3D4B4}"/>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07707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TITUS">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347143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4515" y="152008"/>
            <a:ext cx="10962967" cy="566719"/>
          </a:xfrm>
        </p:spPr>
        <p:txBody>
          <a:bodyPr>
            <a:normAutofit/>
          </a:bodyPr>
          <a:lstStyle>
            <a:lvl1pPr algn="ctr">
              <a:defRPr sz="2800" b="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14514" y="1211301"/>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163799"/>
            <a:ext cx="12192000" cy="733878"/>
            <a:chOff x="0" y="6163799"/>
            <a:chExt cx="12192000" cy="733878"/>
          </a:xfrm>
        </p:grpSpPr>
        <p:sp>
          <p:nvSpPr>
            <p:cNvPr id="9" name="Rectangle 8">
              <a:extLst>
                <a:ext uri="{FF2B5EF4-FFF2-40B4-BE49-F238E27FC236}">
                  <a16:creationId xmlns:a16="http://schemas.microsoft.com/office/drawing/2014/main" id="{CB81B90C-32BC-4424-9FC3-8820F4F831FD}"/>
                </a:ext>
              </a:extLst>
            </p:cNvPr>
            <p:cNvSpPr/>
            <p:nvPr/>
          </p:nvSpPr>
          <p:spPr>
            <a:xfrm>
              <a:off x="0" y="6163799"/>
              <a:ext cx="12192000" cy="733878"/>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694" y="6201502"/>
              <a:ext cx="2445810" cy="608531"/>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921219" y="6374350"/>
              <a:ext cx="4693357" cy="369332"/>
            </a:xfrm>
            <a:prstGeom prst="rect">
              <a:avLst/>
            </a:prstGeom>
            <a:noFill/>
          </p:spPr>
          <p:txBody>
            <a:bodyPr wrap="square" lIns="91440" tIns="45720" rIns="91440" bIns="45720">
              <a:spAutoFit/>
            </a:bodyPr>
            <a:lstStyle/>
            <a:p>
              <a:pPr algn="ctr"/>
              <a:r>
                <a:rPr lang="en-US"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Where Materials Begin &amp;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50381" y="6201502"/>
              <a:ext cx="647112" cy="65072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52E7C3-15CD-4B7F-B5C0-8618139B0E1C}" type="slidenum">
              <a:rPr lang="en-US" sz="2000" smtClean="0">
                <a:solidFill>
                  <a:schemeClr val="tx1"/>
                </a:solidFill>
              </a:rPr>
              <a:t>‹#›</a:t>
            </a:fld>
            <a:endParaRPr lang="en-US" sz="2000" dirty="0">
              <a:solidFill>
                <a:schemeClr val="tx1"/>
              </a:solidFill>
            </a:endParaRPr>
          </a:p>
        </p:txBody>
      </p:sp>
      <p:sp>
        <p:nvSpPr>
          <p:cNvPr id="15" name="TextBox 14">
            <a:extLst>
              <a:ext uri="{FF2B5EF4-FFF2-40B4-BE49-F238E27FC236}">
                <a16:creationId xmlns:a16="http://schemas.microsoft.com/office/drawing/2014/main" id="{DC6F2311-A370-47F6-8671-AADFADC6F053}"/>
              </a:ext>
            </a:extLst>
          </p:cNvPr>
          <p:cNvSpPr txBox="1"/>
          <p:nvPr userDrawn="1"/>
        </p:nvSpPr>
        <p:spPr>
          <a:xfrm>
            <a:off x="25052" y="-3562"/>
            <a:ext cx="12192000" cy="131031"/>
          </a:xfrm>
          <a:prstGeom prst="rect">
            <a:avLst/>
          </a:prstGeom>
          <a:gradFill>
            <a:gsLst>
              <a:gs pos="0">
                <a:schemeClr val="accent6"/>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00" dirty="0"/>
          </a:p>
        </p:txBody>
      </p:sp>
      <p:sp>
        <p:nvSpPr>
          <p:cNvPr id="7" name="hcSlideMaster.1_Title and ContentHeader">
            <a:extLst>
              <a:ext uri="{FF2B5EF4-FFF2-40B4-BE49-F238E27FC236}">
                <a16:creationId xmlns:a16="http://schemas.microsoft.com/office/drawing/2014/main" id="{CFECDE3A-30F5-3FD7-40CA-8206EF588A47}"/>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430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3C91C77-9858-7D47-A426-16DA4062646D}" type="slidenum">
              <a:rPr lang="en-US" smtClean="0"/>
              <a:t>‹#›</a:t>
            </a:fld>
            <a:endParaRPr lang="en-US" dirty="0"/>
          </a:p>
        </p:txBody>
      </p:sp>
      <p:sp>
        <p:nvSpPr>
          <p:cNvPr id="5" name="hcSlideMaster.BlankHeader">
            <a:extLst>
              <a:ext uri="{FF2B5EF4-FFF2-40B4-BE49-F238E27FC236}">
                <a16:creationId xmlns:a16="http://schemas.microsoft.com/office/drawing/2014/main" id="{7C5302AF-8A24-7D0F-5AC2-1B57AA6BDB95}"/>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3180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FBA00-CEC0-FF45-A57B-8470651015F1}" type="datetimeFigureOut">
              <a:rPr lang="en-US" smtClean="0"/>
              <a:t>3/22/2023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91C77-9858-7D47-A426-16DA4062646D}" type="slidenum">
              <a:rPr lang="en-US" smtClean="0"/>
              <a:t>‹#›</a:t>
            </a:fld>
            <a:endParaRPr lang="en-US" dirty="0"/>
          </a:p>
        </p:txBody>
      </p:sp>
    </p:spTree>
    <p:extLst>
      <p:ext uri="{BB962C8B-B14F-4D97-AF65-F5344CB8AC3E}">
        <p14:creationId xmlns:p14="http://schemas.microsoft.com/office/powerpoint/2010/main" val="15846327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5" r:id="rId3"/>
    <p:sldLayoutId id="2147483684" r:id="rId4"/>
    <p:sldLayoutId id="214748367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hyperlink" Target="https://www.quantamagazine.org/the-new-math-of-wrinkling-patterns-20220922/" TargetMode="External"/><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doi.org/10.1063/PT.3.5117" TargetMode="External"/><Relationship Id="rId4" Type="http://schemas.openxmlformats.org/officeDocument/2006/relationships/hyperlink" Target="https://www.newscientist.com/article/2335299-researchers-have-worked-out-the-rules-for-how-some-things-wrinkl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B5F67-D43C-4406-A78E-D20527F1F17F}"/>
              </a:ext>
            </a:extLst>
          </p:cNvPr>
          <p:cNvSpPr>
            <a:spLocks noGrp="1"/>
          </p:cNvSpPr>
          <p:nvPr>
            <p:ph type="title" idx="4294967295"/>
          </p:nvPr>
        </p:nvSpPr>
        <p:spPr>
          <a:xfrm>
            <a:off x="4432300" y="150813"/>
            <a:ext cx="7759700" cy="566737"/>
          </a:xfrm>
        </p:spPr>
        <p:txBody>
          <a:bodyPr>
            <a:normAutofit/>
          </a:bodyPr>
          <a:lstStyle/>
          <a:p>
            <a:r>
              <a:rPr lang="en-US" sz="2000" b="1" dirty="0">
                <a:solidFill>
                  <a:srgbClr val="C00000"/>
                </a:solidFill>
                <a:latin typeface="Arial" panose="020B0604020202020204" pitchFamily="34" charset="0"/>
                <a:cs typeface="Arial" panose="020B0604020202020204" pitchFamily="34" charset="0"/>
              </a:rPr>
              <a:t>Predicting wrinkle patterns in thin materials</a:t>
            </a:r>
          </a:p>
        </p:txBody>
      </p:sp>
      <p:sp>
        <p:nvSpPr>
          <p:cNvPr id="5" name="TextBox 4">
            <a:extLst>
              <a:ext uri="{FF2B5EF4-FFF2-40B4-BE49-F238E27FC236}">
                <a16:creationId xmlns:a16="http://schemas.microsoft.com/office/drawing/2014/main" id="{9ED36953-0DFC-4F49-9298-E739FD3F2CFC}"/>
              </a:ext>
            </a:extLst>
          </p:cNvPr>
          <p:cNvSpPr txBox="1"/>
          <p:nvPr/>
        </p:nvSpPr>
        <p:spPr>
          <a:xfrm>
            <a:off x="100483" y="300183"/>
            <a:ext cx="1505540"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DMR 1654102</a:t>
            </a:r>
          </a:p>
        </p:txBody>
      </p:sp>
      <p:sp>
        <p:nvSpPr>
          <p:cNvPr id="7" name="Rectangle 6">
            <a:extLst>
              <a:ext uri="{FF2B5EF4-FFF2-40B4-BE49-F238E27FC236}">
                <a16:creationId xmlns:a16="http://schemas.microsoft.com/office/drawing/2014/main" id="{386F1C4C-66FF-4C4C-A15E-FBB5BE953C6F}"/>
              </a:ext>
            </a:extLst>
          </p:cNvPr>
          <p:cNvSpPr/>
          <p:nvPr/>
        </p:nvSpPr>
        <p:spPr>
          <a:xfrm>
            <a:off x="100483" y="-27263"/>
            <a:ext cx="3003806" cy="338554"/>
          </a:xfrm>
          <a:prstGeom prst="rect">
            <a:avLst/>
          </a:prstGeom>
        </p:spPr>
        <p:txBody>
          <a:bodyPr wrap="square" anchor="ctr">
            <a:spAutoFit/>
          </a:bodyPr>
          <a:lstStyle/>
          <a:p>
            <a:r>
              <a:rPr lang="en-US" sz="1600" b="1" dirty="0">
                <a:solidFill>
                  <a:schemeClr val="accent2">
                    <a:lumMod val="20000"/>
                    <a:lumOff val="80000"/>
                  </a:schemeClr>
                </a:solidFill>
                <a:latin typeface="Arial" panose="020B0604020202020204" pitchFamily="34" charset="0"/>
                <a:cs typeface="Arial" panose="020B0604020202020204" pitchFamily="34" charset="0"/>
              </a:rPr>
              <a:t>2022  Intellectual Merit</a:t>
            </a:r>
          </a:p>
        </p:txBody>
      </p:sp>
      <p:sp>
        <p:nvSpPr>
          <p:cNvPr id="21" name="TextBox 20">
            <a:extLst>
              <a:ext uri="{FF2B5EF4-FFF2-40B4-BE49-F238E27FC236}">
                <a16:creationId xmlns:a16="http://schemas.microsoft.com/office/drawing/2014/main" id="{426A9296-2844-4E28-A508-770A45A2E9C0}"/>
              </a:ext>
            </a:extLst>
          </p:cNvPr>
          <p:cNvSpPr txBox="1"/>
          <p:nvPr/>
        </p:nvSpPr>
        <p:spPr>
          <a:xfrm>
            <a:off x="5622122" y="845156"/>
            <a:ext cx="4083169"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Joseph D. Paulsen, Syracuse University</a:t>
            </a:r>
          </a:p>
        </p:txBody>
      </p:sp>
      <p:sp>
        <p:nvSpPr>
          <p:cNvPr id="3" name="Text Box 28">
            <a:extLst>
              <a:ext uri="{FF2B5EF4-FFF2-40B4-BE49-F238E27FC236}">
                <a16:creationId xmlns:a16="http://schemas.microsoft.com/office/drawing/2014/main" id="{1ECF6B61-63FD-47EF-B775-0F2DBA9AD6D4}"/>
              </a:ext>
            </a:extLst>
          </p:cNvPr>
          <p:cNvSpPr txBox="1">
            <a:spLocks noChangeArrowheads="1"/>
          </p:cNvSpPr>
          <p:nvPr/>
        </p:nvSpPr>
        <p:spPr bwMode="auto">
          <a:xfrm>
            <a:off x="672813" y="1610075"/>
            <a:ext cx="4550827"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dirty="0"/>
              <a:t>We are all familiar with the wrinkled texture of a raisin or a candy wrapper. Studying the arrangement of wrinkles in polymer films can lend insight into these and other materials that wrinkle, </a:t>
            </a:r>
            <a:r>
              <a:rPr lang="en-US" sz="1400" b="1" dirty="0"/>
              <a:t>from textiles to biological tissues to synthetic skins</a:t>
            </a:r>
            <a:r>
              <a:rPr lang="en-US" sz="1400" dirty="0"/>
              <a:t>.</a:t>
            </a:r>
          </a:p>
          <a:p>
            <a:pPr algn="just" eaLnBrk="1" hangingPunct="1"/>
            <a:endParaRPr lang="en-US" sz="1400" b="1" dirty="0"/>
          </a:p>
          <a:p>
            <a:pPr algn="just" eaLnBrk="1" hangingPunct="1"/>
            <a:r>
              <a:rPr lang="en-US" sz="1400" dirty="0"/>
              <a:t>We studied the formation of </a:t>
            </a:r>
            <a:r>
              <a:rPr lang="en-US" sz="1400" b="1" dirty="0"/>
              <a:t>complex wrinkle patterns </a:t>
            </a:r>
            <a:r>
              <a:rPr lang="en-US" sz="1400" dirty="0"/>
              <a:t>when a curved sheet is pressed flat. Working closely with mathematician Tobasco and theoretical physicists Katifori &amp; Todorova, we showed that all the patterns can be predicted using just </a:t>
            </a:r>
            <a:r>
              <a:rPr lang="en-US" sz="1400" b="1" dirty="0"/>
              <a:t>two simple rules.</a:t>
            </a:r>
            <a:endParaRPr lang="en-US" sz="1400" dirty="0"/>
          </a:p>
          <a:p>
            <a:pPr algn="just" eaLnBrk="1" hangingPunct="1"/>
            <a:endParaRPr lang="en-US" sz="1400" b="1" dirty="0"/>
          </a:p>
          <a:p>
            <a:pPr algn="just" eaLnBrk="1" hangingPunct="1"/>
            <a:r>
              <a:rPr lang="en-US" sz="1400" dirty="0"/>
              <a:t>These rules could be used to design detailed wrinkle patterns for smart surfaces.</a:t>
            </a:r>
          </a:p>
          <a:p>
            <a:pPr algn="just" eaLnBrk="1" hangingPunct="1"/>
            <a:endParaRPr lang="en-US" sz="1400" b="1" dirty="0"/>
          </a:p>
          <a:p>
            <a:pPr algn="just" eaLnBrk="1" hangingPunct="1"/>
            <a:endParaRPr lang="en-US" sz="1400" dirty="0">
              <a:solidFill>
                <a:schemeClr val="accent1">
                  <a:lumMod val="75000"/>
                </a:schemeClr>
              </a:solidFill>
            </a:endParaRPr>
          </a:p>
          <a:p>
            <a:pPr algn="just" eaLnBrk="1" hangingPunct="1"/>
            <a:r>
              <a:rPr lang="en-US" sz="1400" dirty="0">
                <a:solidFill>
                  <a:schemeClr val="accent1">
                    <a:lumMod val="75000"/>
                  </a:schemeClr>
                </a:solidFill>
              </a:rPr>
              <a:t>Tobasco, Timounay, Todorova, Leggat*, Paulsen, &amp; Katifori, Nature Physics </a:t>
            </a:r>
            <a:r>
              <a:rPr lang="en-US" sz="1400" b="1" dirty="0">
                <a:solidFill>
                  <a:schemeClr val="accent1">
                    <a:lumMod val="75000"/>
                  </a:schemeClr>
                </a:solidFill>
              </a:rPr>
              <a:t>18</a:t>
            </a:r>
            <a:r>
              <a:rPr lang="en-US" sz="1400" dirty="0">
                <a:solidFill>
                  <a:schemeClr val="accent1">
                    <a:lumMod val="75000"/>
                  </a:schemeClr>
                </a:solidFill>
              </a:rPr>
              <a:t>, 1099 (2022).</a:t>
            </a:r>
          </a:p>
          <a:p>
            <a:pPr algn="just" eaLnBrk="1" hangingPunct="1"/>
            <a:r>
              <a:rPr lang="en-US" sz="1400" dirty="0">
                <a:solidFill>
                  <a:schemeClr val="accent1">
                    <a:lumMod val="75000"/>
                  </a:schemeClr>
                </a:solidFill>
              </a:rPr>
              <a:t>	*</a:t>
            </a:r>
            <a:r>
              <a:rPr lang="en-US" sz="1400" i="1" dirty="0">
                <a:solidFill>
                  <a:schemeClr val="accent1">
                    <a:lumMod val="75000"/>
                  </a:schemeClr>
                </a:solidFill>
              </a:rPr>
              <a:t>undergraduate researcher</a:t>
            </a:r>
          </a:p>
        </p:txBody>
      </p:sp>
      <p:sp>
        <p:nvSpPr>
          <p:cNvPr id="17" name="TextBox 16" descr="We discovered two simple rules for predicting the wrinkle patterns in curved sheets that are pressed flat. Rule 1 (for saddle-shaped sheets, left column): Wrinkles follow paths of quickest exit to the nearest boundary point. Rule 2 (for sphere-shaped sheets, right column): For special points in the sheet that have two or more closest exit points (blue lines) wrinkles connect these exit points (green lines).&#10;">
            <a:extLst>
              <a:ext uri="{FF2B5EF4-FFF2-40B4-BE49-F238E27FC236}">
                <a16:creationId xmlns:a16="http://schemas.microsoft.com/office/drawing/2014/main" id="{AB78795E-186A-3F14-CFD0-C386FD81CBE8}"/>
              </a:ext>
            </a:extLst>
          </p:cNvPr>
          <p:cNvSpPr txBox="1"/>
          <p:nvPr/>
        </p:nvSpPr>
        <p:spPr>
          <a:xfrm>
            <a:off x="6009064" y="5079504"/>
            <a:ext cx="5796305" cy="1015663"/>
          </a:xfrm>
          <a:prstGeom prst="rect">
            <a:avLst/>
          </a:prstGeom>
          <a:noFill/>
        </p:spPr>
        <p:txBody>
          <a:bodyPr wrap="square">
            <a:spAutoFit/>
          </a:bodyPr>
          <a:lstStyle/>
          <a:p>
            <a:pPr algn="just" eaLnBrk="1" hangingPunct="1"/>
            <a:r>
              <a:rPr lang="en-US" sz="1200" i="1" dirty="0">
                <a:latin typeface="Arial" panose="020B0604020202020204" pitchFamily="34" charset="0"/>
                <a:cs typeface="Arial" panose="020B0604020202020204" pitchFamily="34" charset="0"/>
              </a:rPr>
              <a:t>We discovered two simple rules for predicting the wrinkle patterns in curved sheets that are pressed flat. </a:t>
            </a:r>
            <a:r>
              <a:rPr lang="en-US" sz="1200" b="1" dirty="0">
                <a:latin typeface="Arial" panose="020B0604020202020204" pitchFamily="34" charset="0"/>
                <a:cs typeface="Arial" panose="020B0604020202020204" pitchFamily="34" charset="0"/>
              </a:rPr>
              <a:t>Rule 1</a:t>
            </a:r>
            <a:r>
              <a:rPr lang="en-US" sz="1200" b="1" i="1" dirty="0">
                <a:latin typeface="Arial" panose="020B0604020202020204" pitchFamily="34" charset="0"/>
                <a:cs typeface="Arial" panose="020B0604020202020204" pitchFamily="34" charset="0"/>
              </a:rPr>
              <a:t> (for saddle-shaped sheets, left column): </a:t>
            </a:r>
            <a:r>
              <a:rPr lang="en-US" sz="1200" i="1" dirty="0">
                <a:latin typeface="Arial" panose="020B0604020202020204" pitchFamily="34" charset="0"/>
                <a:cs typeface="Arial" panose="020B0604020202020204" pitchFamily="34" charset="0"/>
              </a:rPr>
              <a:t>Wrinkles follow paths of quickest exit to the nearest boundary point. </a:t>
            </a:r>
            <a:r>
              <a:rPr lang="en-US" sz="1200" b="1" dirty="0">
                <a:latin typeface="Arial" panose="020B0604020202020204" pitchFamily="34" charset="0"/>
                <a:cs typeface="Arial" panose="020B0604020202020204" pitchFamily="34" charset="0"/>
              </a:rPr>
              <a:t>Rule 2</a:t>
            </a:r>
            <a:r>
              <a:rPr lang="en-US" sz="1200" b="1" i="1" dirty="0">
                <a:latin typeface="Arial" panose="020B0604020202020204" pitchFamily="34" charset="0"/>
                <a:cs typeface="Arial" panose="020B0604020202020204" pitchFamily="34" charset="0"/>
              </a:rPr>
              <a:t> (for sphere-shaped sheets, right column): </a:t>
            </a:r>
            <a:r>
              <a:rPr lang="en-US" sz="1200" i="1" dirty="0">
                <a:latin typeface="Arial" panose="020B0604020202020204" pitchFamily="34" charset="0"/>
                <a:cs typeface="Arial" panose="020B0604020202020204" pitchFamily="34" charset="0"/>
              </a:rPr>
              <a:t>For special points in the sheet that have two or more closest exit points (blue lines) wrinkles connect these exit points (green lines).</a:t>
            </a:r>
          </a:p>
        </p:txBody>
      </p:sp>
      <p:pic>
        <p:nvPicPr>
          <p:cNvPr id="22" name="Picture 21" descr="Images of wrinkled sheets with lines showing the direction of the wrinkles">
            <a:extLst>
              <a:ext uri="{FF2B5EF4-FFF2-40B4-BE49-F238E27FC236}">
                <a16:creationId xmlns:a16="http://schemas.microsoft.com/office/drawing/2014/main" id="{51E748D2-8B41-DAE8-8E44-D3CC345BD591}"/>
              </a:ext>
            </a:extLst>
          </p:cNvPr>
          <p:cNvPicPr>
            <a:picLocks noChangeAspect="1"/>
          </p:cNvPicPr>
          <p:nvPr/>
        </p:nvPicPr>
        <p:blipFill rotWithShape="1">
          <a:blip r:embed="rId3"/>
          <a:srcRect t="9609"/>
          <a:stretch/>
        </p:blipFill>
        <p:spPr>
          <a:xfrm>
            <a:off x="6384435" y="1430597"/>
            <a:ext cx="5045564" cy="3598934"/>
          </a:xfrm>
          <a:prstGeom prst="rect">
            <a:avLst/>
          </a:prstGeom>
        </p:spPr>
      </p:pic>
      <p:sp>
        <p:nvSpPr>
          <p:cNvPr id="24" name="Rectangle 23">
            <a:extLst>
              <a:ext uri="{FF2B5EF4-FFF2-40B4-BE49-F238E27FC236}">
                <a16:creationId xmlns:a16="http://schemas.microsoft.com/office/drawing/2014/main" id="{113BB5BB-3E0F-ABCC-D6E3-0A5720B2993A}"/>
              </a:ext>
              <a:ext uri="{C183D7F6-B498-43B3-948B-1728B52AA6E4}">
                <adec:decorative xmlns:adec="http://schemas.microsoft.com/office/drawing/2017/decorative" val="1"/>
              </a:ext>
            </a:extLst>
          </p:cNvPr>
          <p:cNvSpPr/>
          <p:nvPr/>
        </p:nvSpPr>
        <p:spPr>
          <a:xfrm>
            <a:off x="6342395" y="1442167"/>
            <a:ext cx="278974" cy="28377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5C9D344-8693-0C05-F316-05F71367CF4D}"/>
              </a:ext>
              <a:ext uri="{C183D7F6-B498-43B3-948B-1728B52AA6E4}">
                <adec:decorative xmlns:adec="http://schemas.microsoft.com/office/drawing/2017/decorative" val="1"/>
              </a:ext>
            </a:extLst>
          </p:cNvPr>
          <p:cNvSpPr/>
          <p:nvPr/>
        </p:nvSpPr>
        <p:spPr>
          <a:xfrm>
            <a:off x="6342395" y="4728040"/>
            <a:ext cx="278974" cy="28377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80565C4B-5398-8624-ADBA-453B4D43C5B6}"/>
              </a:ext>
              <a:ext uri="{C183D7F6-B498-43B3-948B-1728B52AA6E4}">
                <adec:decorative xmlns:adec="http://schemas.microsoft.com/office/drawing/2017/decorative" val="1"/>
              </a:ext>
            </a:extLst>
          </p:cNvPr>
          <p:cNvSpPr/>
          <p:nvPr/>
        </p:nvSpPr>
        <p:spPr>
          <a:xfrm>
            <a:off x="9378971" y="1430597"/>
            <a:ext cx="278974" cy="28377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BF420F3A-CCF5-2230-8317-D8F24F1A429D}"/>
              </a:ext>
              <a:ext uri="{C183D7F6-B498-43B3-948B-1728B52AA6E4}">
                <adec:decorative xmlns:adec="http://schemas.microsoft.com/office/drawing/2017/decorative" val="1"/>
              </a:ext>
            </a:extLst>
          </p:cNvPr>
          <p:cNvSpPr/>
          <p:nvPr/>
        </p:nvSpPr>
        <p:spPr>
          <a:xfrm>
            <a:off x="9378971" y="4728039"/>
            <a:ext cx="278974" cy="28377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2499E38F-74C6-4267-60D1-2B5512BCC44A}"/>
              </a:ext>
              <a:ext uri="{C183D7F6-B498-43B3-948B-1728B52AA6E4}">
                <adec:decorative xmlns:adec="http://schemas.microsoft.com/office/drawing/2017/decorative" val="1"/>
              </a:ext>
            </a:extLst>
          </p:cNvPr>
          <p:cNvSpPr/>
          <p:nvPr/>
        </p:nvSpPr>
        <p:spPr>
          <a:xfrm>
            <a:off x="11193065" y="1430596"/>
            <a:ext cx="278974" cy="28377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24771056-1BEE-6C2A-DCAD-3FBBB648A8EE}"/>
              </a:ext>
              <a:ext uri="{C183D7F6-B498-43B3-948B-1728B52AA6E4}">
                <adec:decorative xmlns:adec="http://schemas.microsoft.com/office/drawing/2017/decorative" val="1"/>
              </a:ext>
            </a:extLst>
          </p:cNvPr>
          <p:cNvSpPr/>
          <p:nvPr/>
        </p:nvSpPr>
        <p:spPr>
          <a:xfrm>
            <a:off x="11193065" y="4668399"/>
            <a:ext cx="278974" cy="28377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866026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4">
            <a:extLst>
              <a:ext uri="{FF2B5EF4-FFF2-40B4-BE49-F238E27FC236}">
                <a16:creationId xmlns:a16="http://schemas.microsoft.com/office/drawing/2014/main" id="{E9C3AA5F-05F2-4342-92D6-6EC116A33943}"/>
              </a:ext>
            </a:extLst>
          </p:cNvPr>
          <p:cNvSpPr txBox="1">
            <a:spLocks noChangeArrowheads="1"/>
          </p:cNvSpPr>
          <p:nvPr/>
        </p:nvSpPr>
        <p:spPr bwMode="auto">
          <a:xfrm>
            <a:off x="736637" y="1802006"/>
            <a:ext cx="4213596"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b="1" dirty="0"/>
              <a:t>High school physics teacher Anne Huntress </a:t>
            </a:r>
            <a:r>
              <a:rPr lang="en-US" sz="1400" dirty="0"/>
              <a:t>spent six weeks in the Paulsen Lab creating and characterizing topological defects in wrinkle patterns (lower right). She is sharing her experiences with her public high school students in central New York.</a:t>
            </a:r>
          </a:p>
          <a:p>
            <a:pPr algn="just" eaLnBrk="1" hangingPunct="1"/>
            <a:endParaRPr lang="en-US" sz="1400" dirty="0"/>
          </a:p>
          <a:p>
            <a:pPr algn="just" eaLnBrk="1" hangingPunct="1"/>
            <a:r>
              <a:rPr lang="en-US" sz="1400" b="1" dirty="0"/>
              <a:t>Two undergraduates </a:t>
            </a:r>
            <a:r>
              <a:rPr lang="en-US" sz="1400" dirty="0"/>
              <a:t>and a </a:t>
            </a:r>
            <a:r>
              <a:rPr lang="en-US" sz="1400" b="1" dirty="0"/>
              <a:t>high school student </a:t>
            </a:r>
            <a:r>
              <a:rPr lang="en-US" sz="1400" dirty="0"/>
              <a:t>conducted summer internships, researching the interplay of geometry and mechanics in thin materials.</a:t>
            </a:r>
          </a:p>
          <a:p>
            <a:pPr algn="just" eaLnBrk="1" hangingPunct="1"/>
            <a:endParaRPr lang="en-US" sz="1400" dirty="0"/>
          </a:p>
          <a:p>
            <a:pPr algn="just" eaLnBrk="1" hangingPunct="1"/>
            <a:r>
              <a:rPr lang="en-US" sz="1400" dirty="0"/>
              <a:t>Our work on confinement-induced wrinkling was conveyed to a broad audience by articles in </a:t>
            </a:r>
            <a:r>
              <a:rPr lang="en-US" sz="1400" b="1" dirty="0">
                <a:hlinkClick r:id="rId3"/>
              </a:rPr>
              <a:t>Quanta Magazine</a:t>
            </a:r>
            <a:r>
              <a:rPr lang="en-US" sz="1400" dirty="0"/>
              <a:t>, </a:t>
            </a:r>
            <a:r>
              <a:rPr lang="en-US" sz="1400" b="1" dirty="0">
                <a:hlinkClick r:id="rId4"/>
              </a:rPr>
              <a:t>New Scientist</a:t>
            </a:r>
            <a:r>
              <a:rPr lang="en-US" sz="1400" dirty="0"/>
              <a:t>, and </a:t>
            </a:r>
            <a:r>
              <a:rPr lang="en-US" sz="1400" b="1" dirty="0">
                <a:hlinkClick r:id="rId5"/>
              </a:rPr>
              <a:t>Physics Today</a:t>
            </a:r>
            <a:r>
              <a:rPr lang="en-US" sz="1400" dirty="0"/>
              <a:t>.</a:t>
            </a:r>
          </a:p>
          <a:p>
            <a:pPr algn="just" eaLnBrk="1" hangingPunct="1"/>
            <a:endParaRPr lang="en-US" sz="1400" dirty="0"/>
          </a:p>
        </p:txBody>
      </p:sp>
      <p:sp>
        <p:nvSpPr>
          <p:cNvPr id="30" name="Rectangle 29">
            <a:extLst>
              <a:ext uri="{FF2B5EF4-FFF2-40B4-BE49-F238E27FC236}">
                <a16:creationId xmlns:a16="http://schemas.microsoft.com/office/drawing/2014/main" id="{214F4D8C-0507-44C8-9197-44F32C14CB59}"/>
              </a:ext>
            </a:extLst>
          </p:cNvPr>
          <p:cNvSpPr/>
          <p:nvPr/>
        </p:nvSpPr>
        <p:spPr>
          <a:xfrm>
            <a:off x="100483" y="-27263"/>
            <a:ext cx="3003806" cy="338554"/>
          </a:xfrm>
          <a:prstGeom prst="rect">
            <a:avLst/>
          </a:prstGeom>
        </p:spPr>
        <p:txBody>
          <a:bodyPr wrap="square" anchor="ctr">
            <a:spAutoFit/>
          </a:bodyPr>
          <a:lstStyle/>
          <a:p>
            <a:r>
              <a:rPr lang="en-US" sz="1600" b="1" dirty="0">
                <a:solidFill>
                  <a:schemeClr val="accent2">
                    <a:lumMod val="20000"/>
                    <a:lumOff val="80000"/>
                  </a:schemeClr>
                </a:solidFill>
                <a:latin typeface="Arial" panose="020B0604020202020204" pitchFamily="34" charset="0"/>
                <a:cs typeface="Arial" panose="020B0604020202020204" pitchFamily="34" charset="0"/>
              </a:rPr>
              <a:t>2022  Broader Impacts</a:t>
            </a:r>
          </a:p>
        </p:txBody>
      </p:sp>
      <p:sp>
        <p:nvSpPr>
          <p:cNvPr id="13" name="TextBox 12">
            <a:extLst>
              <a:ext uri="{FF2B5EF4-FFF2-40B4-BE49-F238E27FC236}">
                <a16:creationId xmlns:a16="http://schemas.microsoft.com/office/drawing/2014/main" id="{24293888-9B9A-4F52-848A-B96B0D67B3E9}"/>
              </a:ext>
            </a:extLst>
          </p:cNvPr>
          <p:cNvSpPr txBox="1"/>
          <p:nvPr/>
        </p:nvSpPr>
        <p:spPr>
          <a:xfrm>
            <a:off x="5622122" y="845156"/>
            <a:ext cx="4083169"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Joseph D. Paulsen, Syracuse University</a:t>
            </a:r>
          </a:p>
        </p:txBody>
      </p:sp>
      <p:sp>
        <p:nvSpPr>
          <p:cNvPr id="15" name="TextBox 14">
            <a:extLst>
              <a:ext uri="{FF2B5EF4-FFF2-40B4-BE49-F238E27FC236}">
                <a16:creationId xmlns:a16="http://schemas.microsoft.com/office/drawing/2014/main" id="{8D476AB0-938C-47AA-2DC7-D04816836B35}"/>
              </a:ext>
            </a:extLst>
          </p:cNvPr>
          <p:cNvSpPr txBox="1"/>
          <p:nvPr/>
        </p:nvSpPr>
        <p:spPr>
          <a:xfrm>
            <a:off x="100483" y="300183"/>
            <a:ext cx="1505540"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DMR 1654102</a:t>
            </a:r>
          </a:p>
        </p:txBody>
      </p:sp>
      <p:pic>
        <p:nvPicPr>
          <p:cNvPr id="3" name="Picture 2" descr="Three-dimensional rendering of a wrinkle pattern">
            <a:extLst>
              <a:ext uri="{FF2B5EF4-FFF2-40B4-BE49-F238E27FC236}">
                <a16:creationId xmlns:a16="http://schemas.microsoft.com/office/drawing/2014/main" id="{1D859750-616A-E37F-ABA8-AA176EC05510}"/>
              </a:ext>
            </a:extLst>
          </p:cNvPr>
          <p:cNvPicPr>
            <a:picLocks noChangeAspect="1"/>
          </p:cNvPicPr>
          <p:nvPr/>
        </p:nvPicPr>
        <p:blipFill rotWithShape="1">
          <a:blip r:embed="rId6"/>
          <a:srcRect b="1373"/>
          <a:stretch/>
        </p:blipFill>
        <p:spPr>
          <a:xfrm>
            <a:off x="10244019" y="3576577"/>
            <a:ext cx="1275302" cy="1243970"/>
          </a:xfrm>
          <a:prstGeom prst="rect">
            <a:avLst/>
          </a:prstGeom>
        </p:spPr>
      </p:pic>
      <p:pic>
        <p:nvPicPr>
          <p:cNvPr id="5" name="Picture 4" descr="Cover of Nature Physics Magazine with images of wrinkled sheets">
            <a:extLst>
              <a:ext uri="{FF2B5EF4-FFF2-40B4-BE49-F238E27FC236}">
                <a16:creationId xmlns:a16="http://schemas.microsoft.com/office/drawing/2014/main" id="{C5F1D0A8-3029-8882-0945-D1021936703A}"/>
              </a:ext>
            </a:extLst>
          </p:cNvPr>
          <p:cNvPicPr>
            <a:picLocks noChangeAspect="1"/>
          </p:cNvPicPr>
          <p:nvPr/>
        </p:nvPicPr>
        <p:blipFill>
          <a:blip r:embed="rId7"/>
          <a:stretch>
            <a:fillRect/>
          </a:stretch>
        </p:blipFill>
        <p:spPr>
          <a:xfrm>
            <a:off x="10244019" y="1807749"/>
            <a:ext cx="1275302" cy="1692673"/>
          </a:xfrm>
          <a:prstGeom prst="rect">
            <a:avLst/>
          </a:prstGeom>
        </p:spPr>
      </p:pic>
      <p:pic>
        <p:nvPicPr>
          <p:cNvPr id="7" name="Picture 6" descr="Eight members of the Paulsen Lab posing for a photo">
            <a:extLst>
              <a:ext uri="{FF2B5EF4-FFF2-40B4-BE49-F238E27FC236}">
                <a16:creationId xmlns:a16="http://schemas.microsoft.com/office/drawing/2014/main" id="{A1702AFE-0BC7-F04C-D66B-2770F94BBA1E}"/>
              </a:ext>
            </a:extLst>
          </p:cNvPr>
          <p:cNvPicPr>
            <a:picLocks noChangeAspect="1"/>
          </p:cNvPicPr>
          <p:nvPr/>
        </p:nvPicPr>
        <p:blipFill>
          <a:blip r:embed="rId8"/>
          <a:stretch>
            <a:fillRect/>
          </a:stretch>
        </p:blipFill>
        <p:spPr>
          <a:xfrm>
            <a:off x="5654550" y="1802006"/>
            <a:ext cx="4508845" cy="3018541"/>
          </a:xfrm>
          <a:prstGeom prst="rect">
            <a:avLst/>
          </a:prstGeom>
        </p:spPr>
      </p:pic>
      <p:sp>
        <p:nvSpPr>
          <p:cNvPr id="16" name="TextBox 15" descr="Left: Paulsen Group in Summer 2022 at a summer REU poster presentation. Upper right: Journal cover for a paper we published this year. Lower right: Results by high-school teacher Anne Huntress from Summer 2022, showing the topography of a wrinkle pattern containing topological defects (“dislocations”).&#10;">
            <a:extLst>
              <a:ext uri="{FF2B5EF4-FFF2-40B4-BE49-F238E27FC236}">
                <a16:creationId xmlns:a16="http://schemas.microsoft.com/office/drawing/2014/main" id="{B895345D-064D-5A78-519B-2C2670A0B9D2}"/>
              </a:ext>
            </a:extLst>
          </p:cNvPr>
          <p:cNvSpPr txBox="1"/>
          <p:nvPr/>
        </p:nvSpPr>
        <p:spPr>
          <a:xfrm>
            <a:off x="5653652" y="4952955"/>
            <a:ext cx="5833241" cy="830997"/>
          </a:xfrm>
          <a:prstGeom prst="rect">
            <a:avLst/>
          </a:prstGeom>
          <a:noFill/>
        </p:spPr>
        <p:txBody>
          <a:bodyPr wrap="square">
            <a:spAutoFit/>
          </a:bodyPr>
          <a:lstStyle/>
          <a:p>
            <a:pPr algn="just" eaLnBrk="1" hangingPunct="1"/>
            <a:r>
              <a:rPr lang="en-US" sz="1200" b="1" i="1" dirty="0">
                <a:latin typeface="Arial" panose="020B0604020202020204" pitchFamily="34" charset="0"/>
                <a:cs typeface="Arial" panose="020B0604020202020204" pitchFamily="34" charset="0"/>
              </a:rPr>
              <a:t>Left: </a:t>
            </a:r>
            <a:r>
              <a:rPr lang="en-US" sz="1200" i="1" dirty="0">
                <a:latin typeface="Arial" panose="020B0604020202020204" pitchFamily="34" charset="0"/>
                <a:cs typeface="Arial" panose="020B0604020202020204" pitchFamily="34" charset="0"/>
              </a:rPr>
              <a:t>Paulsen Group in Summer 2022 at a summer REU poster presentation. </a:t>
            </a:r>
            <a:r>
              <a:rPr lang="en-US" sz="1200" b="1" i="1" dirty="0">
                <a:latin typeface="Arial" panose="020B0604020202020204" pitchFamily="34" charset="0"/>
                <a:cs typeface="Arial" panose="020B0604020202020204" pitchFamily="34" charset="0"/>
              </a:rPr>
              <a:t>Upper right: </a:t>
            </a:r>
            <a:r>
              <a:rPr lang="en-US" sz="1200" i="1" dirty="0">
                <a:latin typeface="Arial" panose="020B0604020202020204" pitchFamily="34" charset="0"/>
                <a:cs typeface="Arial" panose="020B0604020202020204" pitchFamily="34" charset="0"/>
              </a:rPr>
              <a:t>Journal cover for a paper we published this year. </a:t>
            </a:r>
            <a:r>
              <a:rPr lang="en-US" sz="1200" b="1" i="1" dirty="0">
                <a:latin typeface="Arial" panose="020B0604020202020204" pitchFamily="34" charset="0"/>
                <a:cs typeface="Arial" panose="020B0604020202020204" pitchFamily="34" charset="0"/>
              </a:rPr>
              <a:t>Lower right: </a:t>
            </a:r>
            <a:r>
              <a:rPr lang="en-US" sz="1200" i="1" dirty="0">
                <a:latin typeface="Arial" panose="020B0604020202020204" pitchFamily="34" charset="0"/>
                <a:cs typeface="Arial" panose="020B0604020202020204" pitchFamily="34" charset="0"/>
              </a:rPr>
              <a:t>Results by high-school teacher Anne Huntress from Summer 2022, showing the topography of a wrinkle pattern containing topological defects (“dislocations”).</a:t>
            </a:r>
          </a:p>
        </p:txBody>
      </p:sp>
      <p:sp>
        <p:nvSpPr>
          <p:cNvPr id="2" name="Title 1">
            <a:extLst>
              <a:ext uri="{FF2B5EF4-FFF2-40B4-BE49-F238E27FC236}">
                <a16:creationId xmlns:a16="http://schemas.microsoft.com/office/drawing/2014/main" id="{58FA2164-6F98-7407-D12F-7E7EE98D6915}"/>
              </a:ext>
            </a:extLst>
          </p:cNvPr>
          <p:cNvSpPr txBox="1">
            <a:spLocks noGrp="1"/>
          </p:cNvSpPr>
          <p:nvPr>
            <p:ph type="title" idx="4294967295"/>
          </p:nvPr>
        </p:nvSpPr>
        <p:spPr>
          <a:xfrm>
            <a:off x="3818375" y="151087"/>
            <a:ext cx="7759108" cy="56671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a:ln>
                  <a:noFill/>
                </a:ln>
                <a:solidFill>
                  <a:srgbClr val="C00000"/>
                </a:solidFill>
                <a:effectLst/>
                <a:uLnTx/>
                <a:uFillTx/>
                <a:latin typeface="Arial" panose="020B0604020202020204" pitchFamily="34" charset="0"/>
                <a:ea typeface="+mj-ea"/>
                <a:cs typeface="Arial" panose="020B0604020202020204" pitchFamily="34" charset="0"/>
              </a:rPr>
              <a:t>Predicting wrinkle patterns in thin materials</a:t>
            </a:r>
            <a:endParaRPr kumimoji="0" lang="en-US" sz="20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83097747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3114</TotalTime>
  <Words>500</Words>
  <Application>Microsoft Office PowerPoint</Application>
  <PresentationFormat>Widescreen</PresentationFormat>
  <Paragraphs>28</Paragraphs>
  <Slides>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Calibri</vt:lpstr>
      <vt:lpstr>Calibri Light</vt:lpstr>
      <vt:lpstr>Sitka Subheading</vt:lpstr>
      <vt:lpstr>Times New Roman</vt:lpstr>
      <vt:lpstr>Wingdings</vt:lpstr>
      <vt:lpstr>Office Theme</vt:lpstr>
      <vt:lpstr>Predicting wrinkle patterns in thin materials</vt:lpstr>
      <vt:lpstr>Predicting wrinkle patterns in thin materials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TD</dc:creator>
  <cp:lastModifiedBy>Schneider, Jamison T</cp:lastModifiedBy>
  <cp:revision>309</cp:revision>
  <cp:lastPrinted>2018-03-20T12:31:18Z</cp:lastPrinted>
  <dcterms:created xsi:type="dcterms:W3CDTF">2017-10-05T17:34:54Z</dcterms:created>
  <dcterms:modified xsi:type="dcterms:W3CDTF">2023-03-22T17:58:06Z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8fade06a-a58c-4611-ada1-607a838c9470</vt:lpwstr>
  </property>
  <property fmtid="{D5CDD505-2E9C-101B-9397-08002B2CF9AE}" pid="3" name="ContainsCUI">
    <vt:lpwstr>No</vt:lpwstr>
  </property>
</Properties>
</file>