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snapToObjects="1">
      <p:cViewPr varScale="1">
        <p:scale>
          <a:sx n="62" d="100"/>
          <a:sy n="62" d="100"/>
        </p:scale>
        <p:origin x="86" y="2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3205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7F432592-B7B7-985D-69B9-5477D501D2B6}"/>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67CE07AB-35AF-0B36-EA2B-D457323E8BC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B743D79A-6160-7161-4561-B8466164398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1643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D9F1DB2-DF95-5099-4C10-935C24D276C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1B39CAF8-9FF6-6D50-26F4-F2649477E6E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omparison of the ionic signal detected for a nanoparticle undergoing translocation for experiments (black point) and simulations (orange point).">
            <a:extLst>
              <a:ext uri="{FF2B5EF4-FFF2-40B4-BE49-F238E27FC236}">
                <a16:creationId xmlns:a16="http://schemas.microsoft.com/office/drawing/2014/main" id="{E5FB5B2B-D650-914B-9891-9629D03B8111}"/>
              </a:ext>
            </a:extLst>
          </p:cNvPr>
          <p:cNvPicPr>
            <a:picLocks noChangeAspect="1"/>
          </p:cNvPicPr>
          <p:nvPr/>
        </p:nvPicPr>
        <p:blipFill>
          <a:blip r:embed="rId3"/>
          <a:stretch>
            <a:fillRect/>
          </a:stretch>
        </p:blipFill>
        <p:spPr>
          <a:xfrm>
            <a:off x="9193105" y="3546737"/>
            <a:ext cx="2084495" cy="1839097"/>
          </a:xfrm>
          <a:prstGeom prst="rect">
            <a:avLst/>
          </a:prstGeom>
        </p:spPr>
      </p:pic>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Polymer-Grafted Nanoparticles: Relaxation Times &amp; Translocation</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1651002</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552253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Michael-Jon A. Hore, Case Western Reserve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51417" y="1311061"/>
            <a:ext cx="4969706"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The area of </a:t>
            </a:r>
            <a:r>
              <a:rPr lang="en-US" sz="1400" b="1" u="sng" dirty="0"/>
              <a:t>polymer dynamics</a:t>
            </a:r>
            <a:r>
              <a:rPr lang="en-US" sz="1400" dirty="0"/>
              <a:t> focuses on the time-dependent behavior of polymer chains and is relevant to the transport and mechanical properties of polymeric materials. We previously measured with neutron spin echo spectroscopy that portions of grafted polymers close to the nanoparticle surface relax about 2–3 times longer than portions that are farther away. We sought to explain this behavior using computer simulations since it affects nanoparticle diffusion/translocation and energy dissipation. Our key findings include:</a:t>
            </a:r>
          </a:p>
          <a:p>
            <a:pPr algn="just" eaLnBrk="1" hangingPunct="1"/>
            <a:endParaRPr lang="en-US" sz="1200" dirty="0"/>
          </a:p>
          <a:p>
            <a:pPr marL="1028700" lvl="1" algn="just" eaLnBrk="1" hangingPunct="1">
              <a:buFont typeface="Arial" panose="020B0604020202020204" pitchFamily="34" charset="0"/>
              <a:buChar char="•"/>
            </a:pPr>
            <a:r>
              <a:rPr lang="en-US" sz="1200" dirty="0"/>
              <a:t>A single polymer brush exhibits both solution-like (Zimm) relaxations as well as melt-like (Rouse) relaxations depending on how confined the chains are.</a:t>
            </a:r>
          </a:p>
          <a:p>
            <a:pPr marL="1028700" lvl="1" algn="just" eaLnBrk="1" hangingPunct="1">
              <a:buFont typeface="Arial" panose="020B0604020202020204" pitchFamily="34" charset="0"/>
              <a:buChar char="•"/>
            </a:pPr>
            <a:endParaRPr lang="en-US" sz="1200" dirty="0"/>
          </a:p>
          <a:p>
            <a:pPr marL="1028700" lvl="1" algn="just" eaLnBrk="1" hangingPunct="1">
              <a:buFont typeface="Arial" panose="020B0604020202020204" pitchFamily="34" charset="0"/>
              <a:buChar char="•"/>
            </a:pPr>
            <a:r>
              <a:rPr lang="en-US" sz="1200" dirty="0"/>
              <a:t>The longest relaxation times of grafted polymers scale inversely with the confinement strength – explaining the factor of 2–3 difference between the inner and outer regions of the brush.</a:t>
            </a:r>
          </a:p>
          <a:p>
            <a:pPr lvl="1" indent="0" algn="just" eaLnBrk="1" hangingPunct="1"/>
            <a:endParaRPr lang="en-US" sz="1200" dirty="0"/>
          </a:p>
          <a:p>
            <a:pPr marL="1028700" lvl="1" algn="just" eaLnBrk="1" hangingPunct="1">
              <a:buFont typeface="Arial" panose="020B0604020202020204" pitchFamily="34" charset="0"/>
              <a:buChar char="•"/>
            </a:pPr>
            <a:r>
              <a:rPr lang="en-US" sz="1200" dirty="0"/>
              <a:t>Dynamic Monte Carlo, when combined with Machine Learning techniques, is appropriate for accurately and </a:t>
            </a:r>
            <a:r>
              <a:rPr lang="en-US" sz="1200" i="1" dirty="0"/>
              <a:t>quantitatively</a:t>
            </a:r>
            <a:r>
              <a:rPr lang="en-US" sz="1200" dirty="0"/>
              <a:t> describing the translocation behavior of nanoparticles through confining nanochannels.</a:t>
            </a:r>
          </a:p>
          <a:p>
            <a:pPr marL="1028700" lvl="1" algn="just" eaLnBrk="1" hangingPunct="1">
              <a:buFont typeface="Arial" panose="020B0604020202020204" pitchFamily="34" charset="0"/>
              <a:buChar char="•"/>
            </a:pPr>
            <a:endParaRPr lang="en-US" sz="1400" dirty="0"/>
          </a:p>
          <a:p>
            <a:pPr algn="just" eaLnBrk="1" hangingPunct="1"/>
            <a:endParaRPr lang="en-US" sz="1400" dirty="0"/>
          </a:p>
          <a:p>
            <a:pPr algn="just" eaLnBrk="1" hangingPunct="1"/>
            <a:endParaRPr lang="en-US" sz="1400" dirty="0"/>
          </a:p>
          <a:p>
            <a:pPr algn="just" eaLnBrk="1" hangingPunct="1"/>
            <a:endParaRPr lang="en-US" sz="1400" dirty="0"/>
          </a:p>
          <a:p>
            <a:pPr algn="just" eaLnBrk="1" hangingPunct="1"/>
            <a:endParaRPr lang="en-US" sz="1400" dirty="0"/>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5229432" y="1311061"/>
            <a:ext cx="6657768" cy="48426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10" name="Group 9" descr="(A) Simulation snapshots showing the appearance of polymer-grafted nanoparticles as a function of chain length and confinement strength">
            <a:extLst>
              <a:ext uri="{FF2B5EF4-FFF2-40B4-BE49-F238E27FC236}">
                <a16:creationId xmlns:a16="http://schemas.microsoft.com/office/drawing/2014/main" id="{8A566FC8-DCCC-EC45-B6A5-2D820E310742}"/>
              </a:ext>
            </a:extLst>
          </p:cNvPr>
          <p:cNvGrpSpPr/>
          <p:nvPr/>
        </p:nvGrpSpPr>
        <p:grpSpPr>
          <a:xfrm>
            <a:off x="5549089" y="1390415"/>
            <a:ext cx="3100781" cy="2219461"/>
            <a:chOff x="2514377" y="959111"/>
            <a:chExt cx="5555566" cy="3554832"/>
          </a:xfrm>
        </p:grpSpPr>
        <p:grpSp>
          <p:nvGrpSpPr>
            <p:cNvPr id="11" name="Group 10">
              <a:extLst>
                <a:ext uri="{FF2B5EF4-FFF2-40B4-BE49-F238E27FC236}">
                  <a16:creationId xmlns:a16="http://schemas.microsoft.com/office/drawing/2014/main" id="{35F5C147-4A70-414E-A16E-60049EE5CDD7}"/>
                </a:ext>
              </a:extLst>
            </p:cNvPr>
            <p:cNvGrpSpPr/>
            <p:nvPr/>
          </p:nvGrpSpPr>
          <p:grpSpPr>
            <a:xfrm>
              <a:off x="2647950" y="1301750"/>
              <a:ext cx="5421993" cy="3212193"/>
              <a:chOff x="2647950" y="1301750"/>
              <a:chExt cx="6896100" cy="4254500"/>
            </a:xfrm>
          </p:grpSpPr>
          <p:pic>
            <p:nvPicPr>
              <p:cNvPr id="16" name="Picture 15" descr="Photos from computer simulations showing the appearance of polymer-grafted nanoparticles as a function of confinement strength and polymer chain length.">
                <a:extLst>
                  <a:ext uri="{FF2B5EF4-FFF2-40B4-BE49-F238E27FC236}">
                    <a16:creationId xmlns:a16="http://schemas.microsoft.com/office/drawing/2014/main" id="{AA88E03E-C827-CD40-B1D9-35785DF1D831}"/>
                  </a:ext>
                </a:extLst>
              </p:cNvPr>
              <p:cNvPicPr>
                <a:picLocks noChangeAspect="1"/>
              </p:cNvPicPr>
              <p:nvPr/>
            </p:nvPicPr>
            <p:blipFill>
              <a:blip r:embed="rId4"/>
              <a:stretch>
                <a:fillRect/>
              </a:stretch>
            </p:blipFill>
            <p:spPr>
              <a:xfrm>
                <a:off x="2647950" y="1301750"/>
                <a:ext cx="6896100" cy="4254500"/>
              </a:xfrm>
              <a:prstGeom prst="rect">
                <a:avLst/>
              </a:prstGeom>
            </p:spPr>
          </p:pic>
          <p:sp>
            <p:nvSpPr>
              <p:cNvPr id="17" name="Rectangle 16">
                <a:extLst>
                  <a:ext uri="{FF2B5EF4-FFF2-40B4-BE49-F238E27FC236}">
                    <a16:creationId xmlns:a16="http://schemas.microsoft.com/office/drawing/2014/main" id="{FE0B1FEE-8E60-4C48-8BD8-578F5AE4F1CD}"/>
                  </a:ext>
                </a:extLst>
              </p:cNvPr>
              <p:cNvSpPr/>
              <p:nvPr/>
            </p:nvSpPr>
            <p:spPr>
              <a:xfrm>
                <a:off x="3294743" y="1301750"/>
                <a:ext cx="5181600" cy="51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C9821F-27ED-254C-AD20-3ACA0AFA4CBD}"/>
                  </a:ext>
                </a:extLst>
              </p:cNvPr>
              <p:cNvSpPr/>
              <p:nvPr/>
            </p:nvSpPr>
            <p:spPr>
              <a:xfrm>
                <a:off x="2647950" y="2034721"/>
                <a:ext cx="973364" cy="2159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ight Arrow 11">
              <a:extLst>
                <a:ext uri="{FF2B5EF4-FFF2-40B4-BE49-F238E27FC236}">
                  <a16:creationId xmlns:a16="http://schemas.microsoft.com/office/drawing/2014/main" id="{FCC0AC75-1E34-A744-9EC0-4C714AF57892}"/>
                </a:ext>
              </a:extLst>
            </p:cNvPr>
            <p:cNvSpPr/>
            <p:nvPr/>
          </p:nvSpPr>
          <p:spPr>
            <a:xfrm>
              <a:off x="3385003" y="1166205"/>
              <a:ext cx="3947886" cy="5225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BC593A74-78E7-6F45-83CD-5AC95B830F78}"/>
                </a:ext>
              </a:extLst>
            </p:cNvPr>
            <p:cNvSpPr/>
            <p:nvPr/>
          </p:nvSpPr>
          <p:spPr>
            <a:xfrm rot="5400000">
              <a:off x="2290659" y="2529748"/>
              <a:ext cx="1722663" cy="52251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9C57CD1-7E37-CD44-BAAB-8785679D6A4C}"/>
                </a:ext>
              </a:extLst>
            </p:cNvPr>
            <p:cNvSpPr txBox="1"/>
            <p:nvPr/>
          </p:nvSpPr>
          <p:spPr>
            <a:xfrm>
              <a:off x="4134816" y="959111"/>
              <a:ext cx="2303433" cy="372019"/>
            </a:xfrm>
            <a:prstGeom prst="rect">
              <a:avLst/>
            </a:prstGeom>
            <a:noFill/>
          </p:spPr>
          <p:txBody>
            <a:bodyPr wrap="none" rtlCol="0">
              <a:spAutoFit/>
            </a:bodyPr>
            <a:lstStyle/>
            <a:p>
              <a:r>
                <a:rPr lang="en-US" sz="1200" b="1" dirty="0">
                  <a:latin typeface="Helvetica" pitchFamily="2" charset="0"/>
                </a:rPr>
                <a:t>More Confinement</a:t>
              </a:r>
            </a:p>
          </p:txBody>
        </p:sp>
        <p:sp>
          <p:nvSpPr>
            <p:cNvPr id="15" name="TextBox 14">
              <a:extLst>
                <a:ext uri="{FF2B5EF4-FFF2-40B4-BE49-F238E27FC236}">
                  <a16:creationId xmlns:a16="http://schemas.microsoft.com/office/drawing/2014/main" id="{EA490558-B0E6-D14D-84E9-A220E6E67760}"/>
                </a:ext>
              </a:extLst>
            </p:cNvPr>
            <p:cNvSpPr txBox="1"/>
            <p:nvPr/>
          </p:nvSpPr>
          <p:spPr>
            <a:xfrm rot="16200000">
              <a:off x="1754138" y="2774196"/>
              <a:ext cx="1935876" cy="415398"/>
            </a:xfrm>
            <a:prstGeom prst="rect">
              <a:avLst/>
            </a:prstGeom>
            <a:noFill/>
          </p:spPr>
          <p:txBody>
            <a:bodyPr wrap="none" rtlCol="0">
              <a:spAutoFit/>
            </a:bodyPr>
            <a:lstStyle/>
            <a:p>
              <a:r>
                <a:rPr lang="en-US" sz="1200" b="1" dirty="0">
                  <a:latin typeface="Helvetica" pitchFamily="2" charset="0"/>
                </a:rPr>
                <a:t>Longer Polymers</a:t>
              </a:r>
            </a:p>
          </p:txBody>
        </p:sp>
      </p:grpSp>
      <p:grpSp>
        <p:nvGrpSpPr>
          <p:cNvPr id="22" name="Group 21" descr="(B) Summary of polymer dynamics showing a transition between solution- and melt-like behavior as confinement strength increases. ">
            <a:extLst>
              <a:ext uri="{FF2B5EF4-FFF2-40B4-BE49-F238E27FC236}">
                <a16:creationId xmlns:a16="http://schemas.microsoft.com/office/drawing/2014/main" id="{2B2F99E8-497D-2F44-AA39-B0F34CE144CF}"/>
              </a:ext>
            </a:extLst>
          </p:cNvPr>
          <p:cNvGrpSpPr/>
          <p:nvPr/>
        </p:nvGrpSpPr>
        <p:grpSpPr>
          <a:xfrm>
            <a:off x="8933703" y="1366889"/>
            <a:ext cx="2506518" cy="2242987"/>
            <a:chOff x="9096757" y="1711589"/>
            <a:chExt cx="2639401" cy="2496331"/>
          </a:xfrm>
        </p:grpSpPr>
        <p:pic>
          <p:nvPicPr>
            <p:cNvPr id="6" name="Picture 5" descr="Summary plot of the polymer dynamics observed for polymer-grafted nanoparticles showing a transition from solution-like to melt-like dynamics as the confinement strength increases (i.e., as the parameter xi decreases)">
              <a:extLst>
                <a:ext uri="{FF2B5EF4-FFF2-40B4-BE49-F238E27FC236}">
                  <a16:creationId xmlns:a16="http://schemas.microsoft.com/office/drawing/2014/main" id="{1014000C-F335-244D-8B53-B2971491D99B}"/>
                </a:ext>
              </a:extLst>
            </p:cNvPr>
            <p:cNvPicPr>
              <a:picLocks noChangeAspect="1"/>
            </p:cNvPicPr>
            <p:nvPr/>
          </p:nvPicPr>
          <p:blipFill>
            <a:blip r:embed="rId5"/>
            <a:stretch>
              <a:fillRect/>
            </a:stretch>
          </p:blipFill>
          <p:spPr>
            <a:xfrm>
              <a:off x="9096757" y="1711589"/>
              <a:ext cx="2639401" cy="2496331"/>
            </a:xfrm>
            <a:prstGeom prst="rect">
              <a:avLst/>
            </a:prstGeom>
          </p:spPr>
        </p:pic>
        <p:sp>
          <p:nvSpPr>
            <p:cNvPr id="19" name="TextBox 18">
              <a:extLst>
                <a:ext uri="{FF2B5EF4-FFF2-40B4-BE49-F238E27FC236}">
                  <a16:creationId xmlns:a16="http://schemas.microsoft.com/office/drawing/2014/main" id="{5CBF39E1-674B-4B41-B98E-131F0B2C4483}"/>
                </a:ext>
              </a:extLst>
            </p:cNvPr>
            <p:cNvSpPr txBox="1"/>
            <p:nvPr/>
          </p:nvSpPr>
          <p:spPr>
            <a:xfrm>
              <a:off x="10050093" y="2037378"/>
              <a:ext cx="1500732" cy="253916"/>
            </a:xfrm>
            <a:prstGeom prst="rect">
              <a:avLst/>
            </a:prstGeom>
            <a:noFill/>
          </p:spPr>
          <p:txBody>
            <a:bodyPr wrap="none" rtlCol="0">
              <a:spAutoFit/>
            </a:bodyPr>
            <a:lstStyle/>
            <a:p>
              <a:r>
                <a:rPr lang="en-US" sz="1050" b="1" dirty="0">
                  <a:solidFill>
                    <a:srgbClr val="0432FF"/>
                  </a:solidFill>
                  <a:latin typeface="Helvetica" pitchFamily="2" charset="0"/>
                </a:rPr>
                <a:t>Behaves as Solution</a:t>
              </a:r>
            </a:p>
          </p:txBody>
        </p:sp>
        <p:sp>
          <p:nvSpPr>
            <p:cNvPr id="20" name="Oval 19">
              <a:extLst>
                <a:ext uri="{FF2B5EF4-FFF2-40B4-BE49-F238E27FC236}">
                  <a16:creationId xmlns:a16="http://schemas.microsoft.com/office/drawing/2014/main" id="{983042B2-6231-AE43-8693-7B26A66F463C}"/>
                </a:ext>
              </a:extLst>
            </p:cNvPr>
            <p:cNvSpPr/>
            <p:nvPr/>
          </p:nvSpPr>
          <p:spPr>
            <a:xfrm>
              <a:off x="10317892" y="2264117"/>
              <a:ext cx="1259591" cy="473864"/>
            </a:xfrm>
            <a:prstGeom prst="ellipse">
              <a:avLst/>
            </a:prstGeom>
            <a:solidFill>
              <a:schemeClr val="accent1">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8D666C1-2CBF-5C46-8C44-16D568ACB5B9}"/>
                </a:ext>
              </a:extLst>
            </p:cNvPr>
            <p:cNvSpPr/>
            <p:nvPr/>
          </p:nvSpPr>
          <p:spPr>
            <a:xfrm>
              <a:off x="9402297" y="2921194"/>
              <a:ext cx="1057885" cy="473864"/>
            </a:xfrm>
            <a:prstGeom prst="ellipse">
              <a:avLst/>
            </a:prstGeom>
            <a:solidFill>
              <a:schemeClr val="accent2">
                <a:lumMod val="75000"/>
                <a:alpha val="5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B277BC4-9121-4846-A636-A0487DF33C03}"/>
                </a:ext>
              </a:extLst>
            </p:cNvPr>
            <p:cNvSpPr txBox="1"/>
            <p:nvPr/>
          </p:nvSpPr>
          <p:spPr>
            <a:xfrm>
              <a:off x="9447769" y="2512845"/>
              <a:ext cx="966940" cy="415498"/>
            </a:xfrm>
            <a:prstGeom prst="rect">
              <a:avLst/>
            </a:prstGeom>
            <a:noFill/>
          </p:spPr>
          <p:txBody>
            <a:bodyPr wrap="square" rtlCol="0">
              <a:spAutoFit/>
            </a:bodyPr>
            <a:lstStyle/>
            <a:p>
              <a:pPr algn="ctr"/>
              <a:r>
                <a:rPr lang="en-US" sz="1050" b="1" dirty="0">
                  <a:solidFill>
                    <a:schemeClr val="accent2">
                      <a:lumMod val="75000"/>
                    </a:schemeClr>
                  </a:solidFill>
                  <a:latin typeface="Helvetica" pitchFamily="2" charset="0"/>
                </a:rPr>
                <a:t>Behaves as Melt</a:t>
              </a:r>
            </a:p>
          </p:txBody>
        </p:sp>
      </p:grpSp>
      <p:pic>
        <p:nvPicPr>
          <p:cNvPr id="25" name="Picture 24" descr="Representative trajectories of nanoparticles undergoing translocation through a nanochannel.">
            <a:extLst>
              <a:ext uri="{FF2B5EF4-FFF2-40B4-BE49-F238E27FC236}">
                <a16:creationId xmlns:a16="http://schemas.microsoft.com/office/drawing/2014/main" id="{EA1212E4-BB5A-CF46-A1BE-9DBADB089892}"/>
              </a:ext>
            </a:extLst>
          </p:cNvPr>
          <p:cNvPicPr>
            <a:picLocks noChangeAspect="1"/>
          </p:cNvPicPr>
          <p:nvPr/>
        </p:nvPicPr>
        <p:blipFill>
          <a:blip r:embed="rId6"/>
          <a:stretch>
            <a:fillRect/>
          </a:stretch>
        </p:blipFill>
        <p:spPr>
          <a:xfrm>
            <a:off x="6179131" y="3609876"/>
            <a:ext cx="2280227" cy="1671522"/>
          </a:xfrm>
          <a:prstGeom prst="rect">
            <a:avLst/>
          </a:prstGeom>
        </p:spPr>
      </p:pic>
      <p:sp>
        <p:nvSpPr>
          <p:cNvPr id="28" name="TextBox 27" descr="(A) Simulation snapshots showing the appearance of polymer-grafted nanoparticles as a function of chain length and confinement strength. (B) Summary of polymer dynamics showing a transition between solution- and melt-like behavior as confinement strength increases. (C) Nanoparticle translocation trajectories from Dynamic Monte Carlo simulations. (D) Comparison between blockade signals from experiments, and DMC showing excellent agreement.&#10;">
            <a:extLst>
              <a:ext uri="{FF2B5EF4-FFF2-40B4-BE49-F238E27FC236}">
                <a16:creationId xmlns:a16="http://schemas.microsoft.com/office/drawing/2014/main" id="{BC22C7C1-E92F-1649-B908-6880D55CCC88}"/>
              </a:ext>
            </a:extLst>
          </p:cNvPr>
          <p:cNvSpPr txBox="1"/>
          <p:nvPr/>
        </p:nvSpPr>
        <p:spPr>
          <a:xfrm>
            <a:off x="5273677" y="5308920"/>
            <a:ext cx="6569278" cy="861774"/>
          </a:xfrm>
          <a:prstGeom prst="rect">
            <a:avLst/>
          </a:prstGeom>
          <a:noFill/>
        </p:spPr>
        <p:txBody>
          <a:bodyPr wrap="square" rtlCol="0">
            <a:spAutoFit/>
          </a:bodyPr>
          <a:lstStyle/>
          <a:p>
            <a:pPr algn="just"/>
            <a:r>
              <a:rPr lang="en-US" sz="1000" b="1" dirty="0">
                <a:latin typeface="Helvetica" pitchFamily="2" charset="0"/>
              </a:rPr>
              <a:t>(A) </a:t>
            </a:r>
            <a:r>
              <a:rPr lang="en-US" sz="1000" dirty="0">
                <a:latin typeface="Helvetica" pitchFamily="2" charset="0"/>
              </a:rPr>
              <a:t>Simulation snapshots showing the appearance of polymer-grafted nanoparticles as a function of chain length and confinement strength. </a:t>
            </a:r>
            <a:r>
              <a:rPr lang="en-US" sz="1000" b="1" dirty="0">
                <a:latin typeface="Helvetica" pitchFamily="2" charset="0"/>
              </a:rPr>
              <a:t>(B) </a:t>
            </a:r>
            <a:r>
              <a:rPr lang="en-US" sz="1000" dirty="0">
                <a:latin typeface="Helvetica" pitchFamily="2" charset="0"/>
              </a:rPr>
              <a:t>Summary of polymer dynamics showing a transition between solution- and melt-like behavior as confinement strength increases. </a:t>
            </a:r>
            <a:r>
              <a:rPr lang="en-US" sz="1000" b="1" dirty="0">
                <a:latin typeface="Helvetica" pitchFamily="2" charset="0"/>
              </a:rPr>
              <a:t>(C) </a:t>
            </a:r>
            <a:r>
              <a:rPr lang="en-US" sz="1000" dirty="0">
                <a:latin typeface="Helvetica" pitchFamily="2" charset="0"/>
              </a:rPr>
              <a:t>Nanoparticle translocation trajectories from Dynamic Monte Carlo simulations. </a:t>
            </a:r>
            <a:r>
              <a:rPr lang="en-US" sz="1000" b="1" dirty="0">
                <a:latin typeface="Helvetica" pitchFamily="2" charset="0"/>
              </a:rPr>
              <a:t>(D)</a:t>
            </a:r>
            <a:r>
              <a:rPr lang="en-US" sz="1000" dirty="0">
                <a:latin typeface="Helvetica" pitchFamily="2" charset="0"/>
              </a:rPr>
              <a:t> Comparison between blockade signals from experiments, and DMC showing excellent agreement.</a:t>
            </a:r>
            <a:endParaRPr lang="en-US" sz="1000" b="1" dirty="0">
              <a:latin typeface="Helvetica" pitchFamily="2" charset="0"/>
            </a:endParaRPr>
          </a:p>
        </p:txBody>
      </p:sp>
      <p:sp>
        <p:nvSpPr>
          <p:cNvPr id="29" name="TextBox 28">
            <a:extLst>
              <a:ext uri="{FF2B5EF4-FFF2-40B4-BE49-F238E27FC236}">
                <a16:creationId xmlns:a16="http://schemas.microsoft.com/office/drawing/2014/main" id="{B81B53F6-28AE-5744-A0A4-5823FFFB14DC}"/>
              </a:ext>
            </a:extLst>
          </p:cNvPr>
          <p:cNvSpPr txBox="1"/>
          <p:nvPr/>
        </p:nvSpPr>
        <p:spPr>
          <a:xfrm>
            <a:off x="5426247" y="1476614"/>
            <a:ext cx="351378" cy="369332"/>
          </a:xfrm>
          <a:prstGeom prst="rect">
            <a:avLst/>
          </a:prstGeom>
          <a:noFill/>
        </p:spPr>
        <p:txBody>
          <a:bodyPr wrap="none" rtlCol="0">
            <a:spAutoFit/>
          </a:bodyPr>
          <a:lstStyle/>
          <a:p>
            <a:r>
              <a:rPr lang="en-US" b="1" dirty="0">
                <a:latin typeface="Helvetica" pitchFamily="2" charset="0"/>
              </a:rPr>
              <a:t>A</a:t>
            </a:r>
          </a:p>
        </p:txBody>
      </p:sp>
      <p:sp>
        <p:nvSpPr>
          <p:cNvPr id="30" name="TextBox 29">
            <a:extLst>
              <a:ext uri="{FF2B5EF4-FFF2-40B4-BE49-F238E27FC236}">
                <a16:creationId xmlns:a16="http://schemas.microsoft.com/office/drawing/2014/main" id="{FFFA4B8E-0102-E84D-AF1E-F878955D2C84}"/>
              </a:ext>
            </a:extLst>
          </p:cNvPr>
          <p:cNvSpPr txBox="1"/>
          <p:nvPr/>
        </p:nvSpPr>
        <p:spPr>
          <a:xfrm>
            <a:off x="8656991" y="1482774"/>
            <a:ext cx="351378" cy="369332"/>
          </a:xfrm>
          <a:prstGeom prst="rect">
            <a:avLst/>
          </a:prstGeom>
          <a:noFill/>
        </p:spPr>
        <p:txBody>
          <a:bodyPr wrap="none" rtlCol="0">
            <a:spAutoFit/>
          </a:bodyPr>
          <a:lstStyle/>
          <a:p>
            <a:r>
              <a:rPr lang="en-US" b="1" dirty="0">
                <a:latin typeface="Helvetica" pitchFamily="2" charset="0"/>
              </a:rPr>
              <a:t>B</a:t>
            </a:r>
          </a:p>
        </p:txBody>
      </p:sp>
      <p:sp>
        <p:nvSpPr>
          <p:cNvPr id="31" name="flSlide132Footer">
            <a:extLst>
              <a:ext uri="{FF2B5EF4-FFF2-40B4-BE49-F238E27FC236}">
                <a16:creationId xmlns:a16="http://schemas.microsoft.com/office/drawing/2014/main" id="{EC73FA4A-6ADB-3379-9243-925F1A1A80FF}"/>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100483" y="873166"/>
            <a:ext cx="4340388"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a:t>The Microsoft HoloLens is a Mixed Reality headset that superimposes holographic images on a user’s view of a physical space. The visualizations can be shared between headsets so that people in the same space can view and interact with the same holograms. This award has supported the PI’s development of a Mixed Reality application (</a:t>
            </a:r>
            <a:r>
              <a:rPr lang="en-US" sz="1300" i="1" dirty="0"/>
              <a:t>Holo</a:t>
            </a:r>
            <a:r>
              <a:rPr lang="en-US" sz="1300" dirty="0"/>
              <a:t>Polymer) that simulates a polymer chain using Langevin dynamics. The application was completed during the 2021-2022 academic year. Major highlights include:</a:t>
            </a:r>
          </a:p>
          <a:p>
            <a:pPr algn="just" eaLnBrk="1" hangingPunct="1"/>
            <a:endParaRPr lang="en-US" sz="600" b="1" dirty="0">
              <a:solidFill>
                <a:srgbClr val="C00000"/>
              </a:solidFill>
            </a:endParaRPr>
          </a:p>
          <a:p>
            <a:pPr marL="1028700" lvl="1" algn="just" eaLnBrk="1" hangingPunct="1">
              <a:buFont typeface="Arial" panose="020B0604020202020204" pitchFamily="34" charset="0"/>
              <a:buChar char="•"/>
            </a:pPr>
            <a:r>
              <a:rPr lang="en-US" sz="1200" dirty="0"/>
              <a:t>The PI demonstrated the </a:t>
            </a:r>
            <a:r>
              <a:rPr lang="en-US" sz="1200" i="1" dirty="0"/>
              <a:t>Holo</a:t>
            </a:r>
            <a:r>
              <a:rPr lang="en-US" sz="1200" dirty="0"/>
              <a:t>Polymer application to over 300 attendees of the Mixed Reality ShowCASE at CWRU, where visitors were able to see and interact with a freely-jointed polymer chain. Attendees included undergraduate students, faculty, and members of the local community.</a:t>
            </a:r>
          </a:p>
          <a:p>
            <a:pPr marL="1028700" lvl="1" algn="just" eaLnBrk="1" hangingPunct="1">
              <a:buFont typeface="Arial" panose="020B0604020202020204" pitchFamily="34" charset="0"/>
              <a:buChar char="•"/>
            </a:pPr>
            <a:endParaRPr lang="en-US" sz="1000" dirty="0"/>
          </a:p>
          <a:p>
            <a:pPr marL="1028700" lvl="1" algn="just" eaLnBrk="1" hangingPunct="1">
              <a:buFont typeface="Arial" panose="020B0604020202020204" pitchFamily="34" charset="0"/>
              <a:buChar char="•"/>
            </a:pPr>
            <a:r>
              <a:rPr lang="en-US" sz="1200" dirty="0"/>
              <a:t>Local K-12 science teachers attended a day geared towards assisting them in incorporating concepts from science and engineering into their classroom. As part of this workshop, they visited the </a:t>
            </a:r>
            <a:r>
              <a:rPr lang="en-US" sz="1200" i="1" dirty="0"/>
              <a:t>Interactive Commons </a:t>
            </a:r>
            <a:r>
              <a:rPr lang="en-US" sz="1200" dirty="0"/>
              <a:t>at CWRU and observed the behavior of polymers in Mixed Reality with </a:t>
            </a:r>
            <a:r>
              <a:rPr lang="en-US" sz="1200" i="1" dirty="0"/>
              <a:t>Holo</a:t>
            </a:r>
            <a:r>
              <a:rPr lang="en-US" sz="1200" dirty="0"/>
              <a:t>Polymer and learned about polymer shapes and sizes.</a:t>
            </a:r>
          </a:p>
          <a:p>
            <a:pPr eaLnBrk="1" hangingPunct="1"/>
            <a:endParaRPr lang="en-US" sz="1600" b="1" dirty="0"/>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4542769" y="1544481"/>
            <a:ext cx="7611624" cy="45550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Holo</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Polymer</a:t>
            </a: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 Polymer Physics in Mixed Reality</a:t>
            </a:r>
            <a:endParaRPr kumimoji="0" lang="en-US" sz="2000" b="1" i="1"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410714" y="873166"/>
            <a:ext cx="5522537"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Michael-Jon A. Hore, Case Western Reserve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1651002</a:t>
            </a:r>
          </a:p>
        </p:txBody>
      </p:sp>
      <p:pic>
        <p:nvPicPr>
          <p:cNvPr id="3" name="Picture 2" descr="Photographs of the PI and Cleveland-area K-12 science teachers studying fundamental concepts of polymer conformation using pasta as analogs, and mixed reality visualizations.">
            <a:extLst>
              <a:ext uri="{FF2B5EF4-FFF2-40B4-BE49-F238E27FC236}">
                <a16:creationId xmlns:a16="http://schemas.microsoft.com/office/drawing/2014/main" id="{D053A7BC-00E2-2940-85CE-D015F4C812CC}"/>
              </a:ext>
            </a:extLst>
          </p:cNvPr>
          <p:cNvPicPr>
            <a:picLocks noChangeAspect="1"/>
          </p:cNvPicPr>
          <p:nvPr/>
        </p:nvPicPr>
        <p:blipFill>
          <a:blip r:embed="rId2"/>
          <a:stretch>
            <a:fillRect/>
          </a:stretch>
        </p:blipFill>
        <p:spPr>
          <a:xfrm>
            <a:off x="8550233" y="1692507"/>
            <a:ext cx="3502262" cy="3502262"/>
          </a:xfrm>
          <a:prstGeom prst="rect">
            <a:avLst/>
          </a:prstGeom>
        </p:spPr>
      </p:pic>
      <p:pic>
        <p:nvPicPr>
          <p:cNvPr id="5" name="Picture 4" descr="Photographs of the PI and attendees of the Mixed Reality ShowCASE at CWRU interacting with a polymer chain in mixed reality with the Microsoft HoloLens headset.">
            <a:extLst>
              <a:ext uri="{FF2B5EF4-FFF2-40B4-BE49-F238E27FC236}">
                <a16:creationId xmlns:a16="http://schemas.microsoft.com/office/drawing/2014/main" id="{6D2812E3-3B60-FD4A-92F3-8F81E20681CF}"/>
              </a:ext>
            </a:extLst>
          </p:cNvPr>
          <p:cNvPicPr>
            <a:picLocks noChangeAspect="1"/>
          </p:cNvPicPr>
          <p:nvPr/>
        </p:nvPicPr>
        <p:blipFill>
          <a:blip r:embed="rId3"/>
          <a:stretch>
            <a:fillRect/>
          </a:stretch>
        </p:blipFill>
        <p:spPr>
          <a:xfrm>
            <a:off x="4669721" y="1692508"/>
            <a:ext cx="3502262" cy="3502262"/>
          </a:xfrm>
          <a:prstGeom prst="rect">
            <a:avLst/>
          </a:prstGeom>
        </p:spPr>
      </p:pic>
      <p:sp>
        <p:nvSpPr>
          <p:cNvPr id="6" name="TextBox 5" descr="Above: (Left) The PI participates in CWRU’s first annual Mixed Reality ShowCASE. Photos are taken from the Microsoft HoloLens headset and show the PI talking with attendees about polymer conformation with the interactive, Mixed Reality representation shown in the foreground. (Right) The PI participates in the Introduction to Innovation program at CWRU, teaching local K-12 science teachers key concepts relating to polymer conformation.  &#10;">
            <a:extLst>
              <a:ext uri="{FF2B5EF4-FFF2-40B4-BE49-F238E27FC236}">
                <a16:creationId xmlns:a16="http://schemas.microsoft.com/office/drawing/2014/main" id="{23BBEDEC-BAAA-394F-B51E-A0AEB27F2651}"/>
              </a:ext>
            </a:extLst>
          </p:cNvPr>
          <p:cNvSpPr txBox="1"/>
          <p:nvPr/>
        </p:nvSpPr>
        <p:spPr>
          <a:xfrm>
            <a:off x="4669721" y="5251441"/>
            <a:ext cx="7382774" cy="769441"/>
          </a:xfrm>
          <a:prstGeom prst="rect">
            <a:avLst/>
          </a:prstGeom>
          <a:noFill/>
        </p:spPr>
        <p:txBody>
          <a:bodyPr wrap="square" rtlCol="0">
            <a:spAutoFit/>
          </a:bodyPr>
          <a:lstStyle/>
          <a:p>
            <a:pPr algn="just"/>
            <a:r>
              <a:rPr lang="en-US" sz="1100" b="1" dirty="0">
                <a:latin typeface="Helvetica" pitchFamily="2" charset="0"/>
              </a:rPr>
              <a:t>Above: </a:t>
            </a:r>
            <a:r>
              <a:rPr lang="en-US" sz="1100" dirty="0">
                <a:latin typeface="Helvetica" pitchFamily="2" charset="0"/>
              </a:rPr>
              <a:t>(Left) The PI participates in CWRU’s first annual Mixed Reality ShowCASE. Photos are taken from the Microsoft HoloLens headset and show the PI talking with attendees about polymer conformation with the interactive, Mixed Reality representation shown in the foreground. (Right) The PI participates in the </a:t>
            </a:r>
            <a:r>
              <a:rPr lang="en-US" sz="1100" i="1" dirty="0">
                <a:latin typeface="Helvetica" pitchFamily="2" charset="0"/>
              </a:rPr>
              <a:t>Introduction to Innovation </a:t>
            </a:r>
            <a:r>
              <a:rPr lang="en-US" sz="1100" dirty="0">
                <a:latin typeface="Helvetica" pitchFamily="2" charset="0"/>
              </a:rPr>
              <a:t>program at CWRU, teaching local K-12 science teachers key concepts relating to polymer conformation.  </a:t>
            </a:r>
            <a:endParaRPr lang="en-US" sz="1100" b="1" dirty="0">
              <a:latin typeface="Helvetica" pitchFamily="2" charset="0"/>
            </a:endParaRP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3236</TotalTime>
  <Words>545</Words>
  <Application>Microsoft Office PowerPoint</Application>
  <PresentationFormat>Widescreen</PresentationFormat>
  <Paragraphs>33</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Helvetica</vt:lpstr>
      <vt:lpstr>Microsoft Sans Serif</vt:lpstr>
      <vt:lpstr>Sitka Subheading</vt:lpstr>
      <vt:lpstr>Times New Roman</vt:lpstr>
      <vt:lpstr>Wingdings</vt:lpstr>
      <vt:lpstr>Office Theme</vt:lpstr>
      <vt:lpstr>Polymer-Grafted Nanoparticles: Relaxation Times &amp; Translocation</vt:lpstr>
      <vt:lpstr>HoloPolymer: Polymer Physics in Mixed Reality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297</cp:revision>
  <cp:lastPrinted>2018-03-20T12:31:18Z</cp:lastPrinted>
  <dcterms:created xsi:type="dcterms:W3CDTF">2017-10-05T17:34:54Z</dcterms:created>
  <dcterms:modified xsi:type="dcterms:W3CDTF">2023-03-22T11:11:49Z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f40f0e99-2432-40ea-94e3-6986645c573f</vt:lpwstr>
  </property>
  <property fmtid="{D5CDD505-2E9C-101B-9397-08002B2CF9AE}" pid="3" name="ContainsCUI">
    <vt:lpwstr>No</vt:lpwstr>
  </property>
</Properties>
</file>