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1" r:id="rId2"/>
    <p:sldId id="260" r:id="rId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0033CC"/>
    <a:srgbClr val="008080"/>
    <a:srgbClr val="006600"/>
    <a:srgbClr val="000066"/>
    <a:srgbClr val="FFFF00"/>
    <a:srgbClr val="0066FF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06" autoAdjust="0"/>
    <p:restoredTop sz="89419" autoAdjust="0"/>
  </p:normalViewPr>
  <p:slideViewPr>
    <p:cSldViewPr snapToGrid="0">
      <p:cViewPr varScale="1">
        <p:scale>
          <a:sx n="75" d="100"/>
          <a:sy n="75" d="100"/>
        </p:scale>
        <p:origin x="1930" y="29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73" d="100"/>
          <a:sy n="73" d="100"/>
        </p:scale>
        <p:origin x="-1986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22FB8F7-A4EF-491B-8766-3F9B2991C9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6314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B9D219D-06B3-467B-AA93-169E235498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668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AC04BA-D5B1-4AEE-92A8-018E0611CCA8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41327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AC04BA-D5B1-4AEE-92A8-018E0611CCA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5137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AA275-2248-4703-A6BD-2B2C7E4662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hcSlideMaster.Title SlideHeader">
            <a:extLst>
              <a:ext uri="{FF2B5EF4-FFF2-40B4-BE49-F238E27FC236}">
                <a16:creationId xmlns:a16="http://schemas.microsoft.com/office/drawing/2014/main" id="{153F810F-67F5-95AD-9806-3621A0D79FB7}"/>
              </a:ext>
            </a:extLst>
          </p:cNvPr>
          <p:cNvSpPr txBox="1"/>
          <p:nvPr userDrawn="1"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 dirty="0"/>
          </a:p>
        </p:txBody>
      </p:sp>
      <p:sp>
        <p:nvSpPr>
          <p:cNvPr id="8" name="hcTitle SlideHeader">
            <a:extLst>
              <a:ext uri="{FF2B5EF4-FFF2-40B4-BE49-F238E27FC236}">
                <a16:creationId xmlns:a16="http://schemas.microsoft.com/office/drawing/2014/main" id="{435C4D9F-B3CB-D8E7-ACDC-9839638C8A5C}"/>
              </a:ext>
            </a:extLst>
          </p:cNvPr>
          <p:cNvSpPr txBox="1"/>
          <p:nvPr userDrawn="1"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1E606A-5DAB-4153-87A7-04FF916154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hcSlideMaster.Picture with CaptionHeader">
            <a:extLst>
              <a:ext uri="{FF2B5EF4-FFF2-40B4-BE49-F238E27FC236}">
                <a16:creationId xmlns:a16="http://schemas.microsoft.com/office/drawing/2014/main" id="{D5F88266-A60B-1AF3-0E02-E51C8C4F0724}"/>
              </a:ext>
            </a:extLst>
          </p:cNvPr>
          <p:cNvSpPr txBox="1"/>
          <p:nvPr userDrawn="1"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CB457-3824-4C81-AF28-F5618F2A63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hcSlideMaster.Title and Vertical TextHeader">
            <a:extLst>
              <a:ext uri="{FF2B5EF4-FFF2-40B4-BE49-F238E27FC236}">
                <a16:creationId xmlns:a16="http://schemas.microsoft.com/office/drawing/2014/main" id="{D7121E65-78C4-34C1-B75F-A512BF2CF10B}"/>
              </a:ext>
            </a:extLst>
          </p:cNvPr>
          <p:cNvSpPr txBox="1"/>
          <p:nvPr userDrawn="1"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92C00-8830-40B8-83C7-509852F492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hcSlideMaster.Vertical Title and TextHeader">
            <a:extLst>
              <a:ext uri="{FF2B5EF4-FFF2-40B4-BE49-F238E27FC236}">
                <a16:creationId xmlns:a16="http://schemas.microsoft.com/office/drawing/2014/main" id="{00BE92C9-7EDB-215F-4F8C-D2B9EE0EB97A}"/>
              </a:ext>
            </a:extLst>
          </p:cNvPr>
          <p:cNvSpPr txBox="1"/>
          <p:nvPr userDrawn="1"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46750-D5FA-4671-B5BA-E95E7F6774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hcSlideMaster.Title and ContentHeader">
            <a:extLst>
              <a:ext uri="{FF2B5EF4-FFF2-40B4-BE49-F238E27FC236}">
                <a16:creationId xmlns:a16="http://schemas.microsoft.com/office/drawing/2014/main" id="{F0B63419-8BF8-A1A5-BACB-EEF9A018F610}"/>
              </a:ext>
            </a:extLst>
          </p:cNvPr>
          <p:cNvSpPr txBox="1"/>
          <p:nvPr userDrawn="1"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@@TI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46750-D5FA-4671-B5BA-E95E7F6774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24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2780E7-AE4B-4A74-913C-69559A8F9A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hcSlideMaster.Section HeaderHeader">
            <a:extLst>
              <a:ext uri="{FF2B5EF4-FFF2-40B4-BE49-F238E27FC236}">
                <a16:creationId xmlns:a16="http://schemas.microsoft.com/office/drawing/2014/main" id="{034794A6-9269-2938-BC37-5B1055DE31C9}"/>
              </a:ext>
            </a:extLst>
          </p:cNvPr>
          <p:cNvSpPr txBox="1"/>
          <p:nvPr userDrawn="1"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93F4C-B641-44D5-88A7-D685C8539F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hcSlideMaster.Two ContentHeader">
            <a:extLst>
              <a:ext uri="{FF2B5EF4-FFF2-40B4-BE49-F238E27FC236}">
                <a16:creationId xmlns:a16="http://schemas.microsoft.com/office/drawing/2014/main" id="{08C3EB2E-FBB5-4EFD-F6DD-0776935E20A8}"/>
              </a:ext>
            </a:extLst>
          </p:cNvPr>
          <p:cNvSpPr txBox="1"/>
          <p:nvPr userDrawn="1"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37C37-A518-4341-96B5-795628DF95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hcSlideMaster.ComparisonHeader">
            <a:extLst>
              <a:ext uri="{FF2B5EF4-FFF2-40B4-BE49-F238E27FC236}">
                <a16:creationId xmlns:a16="http://schemas.microsoft.com/office/drawing/2014/main" id="{3EBE258E-070A-1F67-4BD3-17D3FBCD9132}"/>
              </a:ext>
            </a:extLst>
          </p:cNvPr>
          <p:cNvSpPr txBox="1"/>
          <p:nvPr userDrawn="1"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34430-B1CB-4CC6-9592-621DF5AC23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hcSlideMaster.Title OnlyHeader">
            <a:extLst>
              <a:ext uri="{FF2B5EF4-FFF2-40B4-BE49-F238E27FC236}">
                <a16:creationId xmlns:a16="http://schemas.microsoft.com/office/drawing/2014/main" id="{8F96108A-4681-AAA6-AF5D-A626AF548E1D}"/>
              </a:ext>
            </a:extLst>
          </p:cNvPr>
          <p:cNvSpPr txBox="1"/>
          <p:nvPr userDrawn="1"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DFAB3-0539-4C14-B23B-7AC1C4980D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hcSlideMaster.BlankHeader">
            <a:extLst>
              <a:ext uri="{FF2B5EF4-FFF2-40B4-BE49-F238E27FC236}">
                <a16:creationId xmlns:a16="http://schemas.microsoft.com/office/drawing/2014/main" id="{915D0C03-ADC7-7F1F-73AB-6ECB8469D969}"/>
              </a:ext>
            </a:extLst>
          </p:cNvPr>
          <p:cNvSpPr txBox="1"/>
          <p:nvPr userDrawn="1"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B7CBC-4F8F-4D89-AE90-5DB130C8D8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hcSlideMaster.Content with CaptionHeader">
            <a:extLst>
              <a:ext uri="{FF2B5EF4-FFF2-40B4-BE49-F238E27FC236}">
                <a16:creationId xmlns:a16="http://schemas.microsoft.com/office/drawing/2014/main" id="{CF5F98CF-D39D-9686-EF27-C7587397056E}"/>
              </a:ext>
            </a:extLst>
          </p:cNvPr>
          <p:cNvSpPr txBox="1"/>
          <p:nvPr userDrawn="1"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728583B-E7C8-46C8-B594-1E9554A88C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4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hyperlink" Target="https://doi.org/10.1073/pnas.2109235119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hyperlink" Target="https://doi.org/10.1073/pnas.2109235119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 descr="Top: The protein tryptophan synthase showing the active site (red) with hydrogen atoms.&#10;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67" t="21022" r="28167" b="29942"/>
          <a:stretch/>
        </p:blipFill>
        <p:spPr>
          <a:xfrm>
            <a:off x="5367394" y="1162538"/>
            <a:ext cx="3487045" cy="2106226"/>
          </a:xfrm>
          <a:prstGeom prst="rect">
            <a:avLst/>
          </a:prstGeom>
        </p:spPr>
      </p:pic>
      <p:sp>
        <p:nvSpPr>
          <p:cNvPr id="1028" name="Text Box 28"/>
          <p:cNvSpPr txBox="1">
            <a:spLocks noChangeArrowheads="1"/>
          </p:cNvSpPr>
          <p:nvPr/>
        </p:nvSpPr>
        <p:spPr bwMode="auto">
          <a:xfrm>
            <a:off x="60702" y="1385255"/>
            <a:ext cx="505206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1200" i="1" u="sng" dirty="0"/>
              <a:t>The determination of active site protonation states is critical for a full mechanistic understanding of enzymatic transformations; however, hydrogen atom positions are challenging to extract using the standard tools of structural biology</a:t>
            </a:r>
            <a:r>
              <a:rPr lang="en-US" sz="1200" dirty="0"/>
              <a:t>.  </a:t>
            </a:r>
          </a:p>
          <a:p>
            <a:pPr algn="just"/>
            <a:endParaRPr lang="en-US" sz="800" dirty="0"/>
          </a:p>
          <a:p>
            <a:pPr algn="just"/>
            <a:r>
              <a:rPr lang="en-US" sz="1200" dirty="0"/>
              <a:t>Here we make use of an integrated approach using high-magnetic-field solid-state NMR, X-ray crystallography, and first-principles computation that enables the investigation of enzyme catalysis at a fine level of chemical detail. The X-ray crystal structure provides a coarse framework upon which models of the active site are built using first-principles computational chemistry and various active site chemistries are explored. </a:t>
            </a:r>
            <a:r>
              <a:rPr lang="en-US" sz="1200" i="1" u="sng" dirty="0"/>
              <a:t>These competing computed models are differentiated based on their agreement with experimental chemical shift restraints measured at multiple magnetic fields of 9.4T, 14.1T, 21.1T, and  35.2T – the latter being uniquely available at the MagLab</a:t>
            </a:r>
            <a:r>
              <a:rPr lang="en-US" sz="1200" dirty="0"/>
              <a:t>.</a:t>
            </a:r>
          </a:p>
          <a:p>
            <a:pPr algn="just"/>
            <a:endParaRPr lang="en-US" sz="800" dirty="0"/>
          </a:p>
          <a:p>
            <a:pPr algn="just"/>
            <a:r>
              <a:rPr lang="en-US" sz="1200" i="1" u="sng" dirty="0"/>
              <a:t>A detailed three-dimensional picture of structure and reactivity emerges, highlighting the fate of the substrate L-serine hydroxyl leaving group and the reaction pathway back to the preceding transition state</a:t>
            </a:r>
            <a:r>
              <a:rPr lang="en-US" sz="1200" dirty="0"/>
              <a:t>. Subsequent characterization of the complex with the inhibitor benzimidazole shows it bound in the active site and poised for, but unable to initiate, the subsequent bond formation step. The chemically-rich structure from this NMR-assisted crystallography is key to understanding why this inhibitor does not react, while the natural substrate indole does.</a:t>
            </a:r>
          </a:p>
        </p:txBody>
      </p:sp>
      <p:sp>
        <p:nvSpPr>
          <p:cNvPr id="1029" name="Line 4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" y="1308735"/>
            <a:ext cx="9029700" cy="0"/>
          </a:xfrm>
          <a:prstGeom prst="line">
            <a:avLst/>
          </a:prstGeom>
          <a:noFill/>
          <a:ln w="82550" cmpd="thickThin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034" name="Rectangle 4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8260" y="1386523"/>
            <a:ext cx="3939541" cy="4285502"/>
          </a:xfrm>
          <a:prstGeom prst="rect">
            <a:avLst/>
          </a:prstGeom>
          <a:noFill/>
          <a:ln w="1905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" name="Text Box 28"/>
          <p:cNvSpPr txBox="1">
            <a:spLocks noChangeArrowheads="1"/>
          </p:cNvSpPr>
          <p:nvPr/>
        </p:nvSpPr>
        <p:spPr bwMode="auto">
          <a:xfrm>
            <a:off x="63156" y="5765994"/>
            <a:ext cx="9033214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100" b="1" dirty="0">
                <a:solidFill>
                  <a:srgbClr val="333399"/>
                </a:solidFill>
              </a:rPr>
              <a:t>Facilities and instrumentation used:</a:t>
            </a:r>
            <a:r>
              <a:rPr lang="en-US" sz="1100" dirty="0">
                <a:solidFill>
                  <a:srgbClr val="333399"/>
                </a:solidFill>
              </a:rPr>
              <a:t> NMR Facility: 14.1T/600MHz (DNP) and 21.1T/900MHz; DC Facility: 36T Series Connected Hybrid</a:t>
            </a:r>
          </a:p>
          <a:p>
            <a:pPr lvl="0" algn="just"/>
            <a:r>
              <a:rPr lang="en-US" sz="1100" b="1" dirty="0">
                <a:solidFill>
                  <a:srgbClr val="333399"/>
                </a:solidFill>
              </a:rPr>
              <a:t>Citation: </a:t>
            </a:r>
            <a:r>
              <a:rPr lang="en-US" sz="1100" dirty="0">
                <a:solidFill>
                  <a:srgbClr val="333399"/>
                </a:solidFill>
              </a:rPr>
              <a:t>Holmes, J.; Liu, V.; Caulkins, B.; Hilario, E.; Ghosh, R.; Drago, V.; Young, R.; Romero, J.A.; Gill, A.; Bogie, P.; Paulino, J.; Wang, X.; Riviere, G.; Bosken, Y.; Struppe, J.; Hassan, A.; Guidoulianov, J.; Perrone, B.; Mentink-Vigier, F.; Chang, C.; Long, J.R.; Hooley, R.; Mueser, T.; Dunn, M.; Mueller, L., </a:t>
            </a:r>
            <a:r>
              <a:rPr lang="en-US" sz="1100" i="1" dirty="0">
                <a:solidFill>
                  <a:srgbClr val="333399"/>
                </a:solidFill>
              </a:rPr>
              <a:t>Imaging active site chemistry and protonation states: NMR crystallography of the tryptophan synthase </a:t>
            </a:r>
            <a:r>
              <a:rPr lang="el-GR" sz="1100" i="1" dirty="0">
                <a:solidFill>
                  <a:srgbClr val="333399"/>
                </a:solidFill>
              </a:rPr>
              <a:t>α-</a:t>
            </a:r>
            <a:r>
              <a:rPr lang="en-US" sz="1100" i="1" dirty="0">
                <a:solidFill>
                  <a:srgbClr val="333399"/>
                </a:solidFill>
              </a:rPr>
              <a:t>aminoacrylate intermediate,</a:t>
            </a:r>
            <a:r>
              <a:rPr lang="en-US" sz="1100" dirty="0">
                <a:solidFill>
                  <a:srgbClr val="333399"/>
                </a:solidFill>
              </a:rPr>
              <a:t> </a:t>
            </a:r>
            <a:r>
              <a:rPr lang="en-US" sz="1100" b="1" dirty="0">
                <a:solidFill>
                  <a:srgbClr val="333399"/>
                </a:solidFill>
              </a:rPr>
              <a:t>Proceedings of the National Academy of Sciences of the USA (PNAS)</a:t>
            </a:r>
            <a:r>
              <a:rPr lang="en-US" sz="1100" dirty="0">
                <a:solidFill>
                  <a:srgbClr val="333399"/>
                </a:solidFill>
              </a:rPr>
              <a:t>, </a:t>
            </a:r>
            <a:r>
              <a:rPr lang="en-US" sz="1100" b="1" dirty="0">
                <a:solidFill>
                  <a:srgbClr val="333399"/>
                </a:solidFill>
              </a:rPr>
              <a:t>119</a:t>
            </a:r>
            <a:r>
              <a:rPr lang="en-US" sz="1100" dirty="0">
                <a:solidFill>
                  <a:srgbClr val="333399"/>
                </a:solidFill>
              </a:rPr>
              <a:t> (2), e2109235119 (2022) </a:t>
            </a:r>
            <a:r>
              <a:rPr lang="en-US" sz="1100" dirty="0">
                <a:solidFill>
                  <a:srgbClr val="333399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doi.org/10.1073/pnas.2109235119</a:t>
            </a:r>
            <a:endParaRPr lang="en-US" sz="1100" dirty="0">
              <a:solidFill>
                <a:srgbClr val="333399"/>
              </a:solidFill>
            </a:endParaRPr>
          </a:p>
        </p:txBody>
      </p:sp>
      <p:pic>
        <p:nvPicPr>
          <p:cNvPr id="12" name="Picture 11" descr="NSF logo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073113" y="45116"/>
            <a:ext cx="1017188" cy="1023315"/>
          </a:xfrm>
          <a:prstGeom prst="rect">
            <a:avLst/>
          </a:prstGeom>
        </p:spPr>
      </p:pic>
      <p:sp>
        <p:nvSpPr>
          <p:cNvPr id="13" name="Text Box 62"/>
          <p:cNvSpPr txBox="1">
            <a:spLocks noChangeArrowheads="1"/>
          </p:cNvSpPr>
          <p:nvPr/>
        </p:nvSpPr>
        <p:spPr bwMode="auto">
          <a:xfrm>
            <a:off x="835880" y="40618"/>
            <a:ext cx="7302280" cy="108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600" b="1" dirty="0"/>
              <a:t>Imaging enzyme active site chemistry using multiple fields up to 35.2T: </a:t>
            </a:r>
            <a:br>
              <a:rPr lang="en-US" sz="1600" b="1" dirty="0"/>
            </a:br>
            <a:r>
              <a:rPr lang="en-US" sz="1600" b="1" dirty="0"/>
              <a:t>NMR crystallography of tryptophan synthase </a:t>
            </a:r>
          </a:p>
          <a:p>
            <a:pPr algn="ctr">
              <a:spcBef>
                <a:spcPts val="0"/>
              </a:spcBef>
            </a:pPr>
            <a:r>
              <a:rPr lang="en-US" sz="1100" dirty="0"/>
              <a:t>Jacob B. Holmes,</a:t>
            </a:r>
            <a:r>
              <a:rPr lang="en-US" sz="1100" baseline="30000" dirty="0"/>
              <a:t>1</a:t>
            </a:r>
            <a:r>
              <a:rPr lang="en-US" sz="1100" dirty="0"/>
              <a:t> Viktoriia Liu,</a:t>
            </a:r>
            <a:r>
              <a:rPr lang="en-US" sz="1100" baseline="30000" dirty="0"/>
              <a:t>1</a:t>
            </a:r>
            <a:r>
              <a:rPr lang="en-US" sz="1100" dirty="0"/>
              <a:t> Bethany G. Caulkins,</a:t>
            </a:r>
            <a:r>
              <a:rPr lang="en-US" sz="1100" baseline="30000" dirty="0"/>
              <a:t>1</a:t>
            </a:r>
            <a:r>
              <a:rPr lang="en-US" sz="1100" dirty="0"/>
              <a:t> Eduardo Hilario,</a:t>
            </a:r>
            <a:r>
              <a:rPr lang="en-US" sz="1100" baseline="30000" dirty="0"/>
              <a:t>1</a:t>
            </a:r>
            <a:r>
              <a:rPr lang="en-US" sz="1100" dirty="0"/>
              <a:t> Rittik K. Ghosh,</a:t>
            </a:r>
            <a:r>
              <a:rPr lang="en-US" sz="1100" baseline="30000" dirty="0"/>
              <a:t>1</a:t>
            </a:r>
            <a:r>
              <a:rPr lang="en-US" sz="1100" dirty="0"/>
              <a:t> Joana Paulino,</a:t>
            </a:r>
            <a:r>
              <a:rPr lang="en-US" sz="1100" baseline="30000" dirty="0"/>
              <a:t>2</a:t>
            </a:r>
            <a:r>
              <a:rPr lang="en-US" sz="1100" dirty="0"/>
              <a:t> Xiaoling Wang,</a:t>
            </a:r>
            <a:r>
              <a:rPr lang="en-US" sz="1100" baseline="30000" dirty="0"/>
              <a:t>2</a:t>
            </a:r>
            <a:r>
              <a:rPr lang="en-US" sz="1100" dirty="0"/>
              <a:t> Gwladys Riviere,</a:t>
            </a:r>
            <a:r>
              <a:rPr lang="en-US" sz="1100" baseline="30000" dirty="0"/>
              <a:t>3</a:t>
            </a:r>
            <a:r>
              <a:rPr lang="en-US" sz="1100" dirty="0"/>
              <a:t> Frederic Mentink-Vigier,</a:t>
            </a:r>
            <a:r>
              <a:rPr lang="en-US" sz="1100" baseline="30000" dirty="0"/>
              <a:t>2</a:t>
            </a:r>
            <a:r>
              <a:rPr lang="en-US" sz="1100" dirty="0"/>
              <a:t> Joanna R. Long,</a:t>
            </a:r>
            <a:r>
              <a:rPr lang="en-US" sz="1100" baseline="30000" dirty="0"/>
              <a:t>3</a:t>
            </a:r>
            <a:r>
              <a:rPr lang="en-US" sz="1100" dirty="0"/>
              <a:t> Michael F. Dunn,</a:t>
            </a:r>
            <a:r>
              <a:rPr lang="en-US" sz="1100" baseline="30000" dirty="0"/>
              <a:t>1</a:t>
            </a:r>
            <a:r>
              <a:rPr lang="en-US" sz="1100" dirty="0"/>
              <a:t> Leonard J. Mueller </a:t>
            </a:r>
            <a:r>
              <a:rPr lang="en-US" sz="1100" baseline="30000" dirty="0"/>
              <a:t>1</a:t>
            </a:r>
            <a:endParaRPr lang="en-US" sz="1100" kern="1200" dirty="0"/>
          </a:p>
          <a:p>
            <a:pPr algn="ctr">
              <a:spcBef>
                <a:spcPts val="0"/>
              </a:spcBef>
            </a:pPr>
            <a:r>
              <a:rPr lang="en-US" sz="1050" b="1" dirty="0">
                <a:solidFill>
                  <a:srgbClr val="0033CC"/>
                </a:solidFill>
              </a:rPr>
              <a:t>1. University of California – Riverside;   </a:t>
            </a:r>
            <a:r>
              <a:rPr lang="en-US" sz="1050" b="1" kern="1200" dirty="0">
                <a:solidFill>
                  <a:srgbClr val="0033CC"/>
                </a:solidFill>
              </a:rPr>
              <a:t>2. National MagLab;   3. University of Florida</a:t>
            </a:r>
            <a:r>
              <a:rPr lang="en-US" sz="600" b="1" kern="1200" dirty="0">
                <a:solidFill>
                  <a:srgbClr val="0033CC"/>
                </a:solidFill>
              </a:rPr>
              <a:t> </a:t>
            </a:r>
          </a:p>
        </p:txBody>
      </p:sp>
      <p:pic>
        <p:nvPicPr>
          <p:cNvPr id="14" name="Picture 13" descr="Mag lab logo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802" y="42335"/>
            <a:ext cx="792698" cy="944759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6943240" y="3235947"/>
            <a:ext cx="21098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200" b="1" dirty="0"/>
              <a:t>Top:</a:t>
            </a:r>
            <a:r>
              <a:rPr lang="en-US" sz="1200" dirty="0"/>
              <a:t> The protein tryptophan synthase showing the active site (red) with hydrogen atoms.</a:t>
            </a:r>
          </a:p>
          <a:p>
            <a:pPr algn="just"/>
            <a:endParaRPr lang="en-US" sz="1200" b="1" dirty="0"/>
          </a:p>
          <a:p>
            <a:pPr algn="just"/>
            <a:r>
              <a:rPr lang="en-US" sz="1200" b="1" dirty="0"/>
              <a:t>Left: </a:t>
            </a:r>
            <a:r>
              <a:rPr lang="en-US" sz="1200" dirty="0"/>
              <a:t>The chemically-detailed view of the tryptophan synthase active site showing the position of hydrogen atoms (colored white), including anisotropic displacement parameters .</a:t>
            </a:r>
          </a:p>
        </p:txBody>
      </p:sp>
      <p:pic>
        <p:nvPicPr>
          <p:cNvPr id="15" name="Picture 14" descr="Left: The chemically-detailed view of the tryptophan synthase active site showing the position of hydrogen atoms (colored white), including anisotropic displacement parameters .&#10;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94" t="11341" r="53616"/>
          <a:stretch/>
        </p:blipFill>
        <p:spPr>
          <a:xfrm>
            <a:off x="5212601" y="3127461"/>
            <a:ext cx="1725478" cy="2514105"/>
          </a:xfrm>
          <a:prstGeom prst="rect">
            <a:avLst/>
          </a:prstGeom>
        </p:spPr>
      </p:pic>
      <p:sp>
        <p:nvSpPr>
          <p:cNvPr id="26" name="Text Box 62"/>
          <p:cNvSpPr txBox="1">
            <a:spLocks noGrp="1" noChangeArrowheads="1"/>
          </p:cNvSpPr>
          <p:nvPr>
            <p:ph type="title" idx="4294967295"/>
          </p:nvPr>
        </p:nvSpPr>
        <p:spPr bwMode="auto">
          <a:xfrm>
            <a:off x="-215319" y="1028840"/>
            <a:ext cx="9740900" cy="253916"/>
          </a:xfrm>
          <a:prstGeom prst="rect">
            <a:avLst/>
          </a:prstGeom>
          <a:noFill/>
          <a:ln w="9525">
            <a:noFill/>
            <a:prstDash/>
            <a:miter lim="800000"/>
            <a:headEnd/>
            <a:tailEnd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Funding : Gregory S. </a:t>
            </a:r>
            <a:r>
              <a:rPr kumimoji="0" lang="en-US" sz="105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Boebinger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, DMR 1644779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; L.J. Mueller (NSF CHE-1710671; NIH GM097569); J.R. Long (NSF CHE-1229170; NIH GM122698)</a:t>
            </a:r>
            <a:endParaRPr kumimoji="0" lang="en-US" sz="1050" b="1" i="0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844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ext Box 28"/>
          <p:cNvSpPr txBox="1">
            <a:spLocks noChangeArrowheads="1"/>
          </p:cNvSpPr>
          <p:nvPr/>
        </p:nvSpPr>
        <p:spPr bwMode="auto">
          <a:xfrm>
            <a:off x="80591" y="1544777"/>
            <a:ext cx="4808135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1200" b="1" dirty="0">
                <a:solidFill>
                  <a:srgbClr val="000000"/>
                </a:solidFill>
              </a:rPr>
              <a:t>What is the finding? </a:t>
            </a:r>
            <a:r>
              <a:rPr lang="en-US" sz="1200" i="1" u="sng" dirty="0">
                <a:solidFill>
                  <a:srgbClr val="000000"/>
                </a:solidFill>
              </a:rPr>
              <a:t>A new integrated technique for mapping out atom placements in the active site of enzymes has been developed that reveals atomic-resolution images of the unfolding reaction</a:t>
            </a:r>
            <a:r>
              <a:rPr lang="en-US" sz="1200" dirty="0">
                <a:solidFill>
                  <a:srgbClr val="000000"/>
                </a:solidFill>
              </a:rPr>
              <a:t>.</a:t>
            </a:r>
            <a:endParaRPr lang="en-US" sz="1200" dirty="0">
              <a:latin typeface="Arial" charset="0"/>
            </a:endParaRPr>
          </a:p>
          <a:p>
            <a:pPr algn="just"/>
            <a:endParaRPr lang="en-US" sz="1200" b="1" dirty="0">
              <a:solidFill>
                <a:srgbClr val="000000"/>
              </a:solidFill>
              <a:latin typeface="Arial" charset="0"/>
            </a:endParaRPr>
          </a:p>
          <a:p>
            <a:pPr algn="just"/>
            <a:r>
              <a:rPr lang="en-US" sz="1200" b="1" dirty="0">
                <a:solidFill>
                  <a:srgbClr val="000000"/>
                </a:solidFill>
              </a:rPr>
              <a:t>Why is this important? </a:t>
            </a:r>
            <a:r>
              <a:rPr lang="en-US" sz="1200" dirty="0"/>
              <a:t>Hydrogen comprises half of the atoms in a protein. One drawback to many structural probes is the inability to determine the positions of hydrogen atoms. </a:t>
            </a:r>
            <a:r>
              <a:rPr lang="en-US" sz="1200" i="1" u="sng" dirty="0"/>
              <a:t>Without seeing the hydrogens, creating a true picture of how molecules fit together - and their chemical interactions - is impossible. By bringing together the techniques of high-magnetic-field solid-state nuclear magnetic resonance, X-ray crystallography, and computational chemistry, the full atomic detail of the active chemical site of tryptophan synthase is revealed</a:t>
            </a:r>
            <a:r>
              <a:rPr lang="en-US" sz="1200" dirty="0"/>
              <a:t>. This new chemical resolution helps </a:t>
            </a:r>
            <a:r>
              <a:rPr lang="en-US" sz="1200" dirty="0">
                <a:solidFill>
                  <a:srgbClr val="000000"/>
                </a:solidFill>
              </a:rPr>
              <a:t>unlock the potential for finding better matches for new therapeutics that target these sites.</a:t>
            </a:r>
            <a:endParaRPr lang="en-US" sz="1200" dirty="0"/>
          </a:p>
          <a:p>
            <a:pPr algn="just"/>
            <a:endParaRPr lang="en-US" sz="1200" b="1" dirty="0">
              <a:solidFill>
                <a:srgbClr val="000000"/>
              </a:solidFill>
            </a:endParaRPr>
          </a:p>
          <a:p>
            <a:pPr algn="just"/>
            <a:r>
              <a:rPr lang="en-US" sz="1200" b="1" dirty="0">
                <a:solidFill>
                  <a:srgbClr val="000000"/>
                </a:solidFill>
              </a:rPr>
              <a:t>Why did this research need the MagLab?</a:t>
            </a:r>
            <a:r>
              <a:rPr lang="en-US" sz="1200" b="1" dirty="0">
                <a:latin typeface="Arial" charset="0"/>
              </a:rPr>
              <a:t> </a:t>
            </a:r>
            <a:r>
              <a:rPr lang="en-US" sz="1200" dirty="0">
                <a:latin typeface="Arial" charset="0"/>
              </a:rPr>
              <a:t> The chemical resolution of the images depends upon the strength of the magnetic field and the sensitivity of the NMR probes used to acquire the signals. </a:t>
            </a:r>
            <a:r>
              <a:rPr lang="en-US" sz="1200" i="1" u="sng" dirty="0">
                <a:latin typeface="Arial" charset="0"/>
              </a:rPr>
              <a:t>The MagLab’s leading NMR probe technology development and world-record 35.2T magnetic field strength of the series connected hybrid magnet provides the sharpest possible images of the chemically active site using NMR crystallography</a:t>
            </a:r>
            <a:r>
              <a:rPr lang="en-US" sz="1200" dirty="0">
                <a:latin typeface="Arial" charset="0"/>
              </a:rPr>
              <a:t>.</a:t>
            </a:r>
          </a:p>
        </p:txBody>
      </p:sp>
      <p:sp>
        <p:nvSpPr>
          <p:cNvPr id="1034" name="Rectangle 4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5288" y="1441732"/>
            <a:ext cx="4082513" cy="4258029"/>
          </a:xfrm>
          <a:prstGeom prst="rect">
            <a:avLst/>
          </a:prstGeom>
          <a:noFill/>
          <a:ln w="1905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5" name="Rectangle 1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495801" y="3725813"/>
            <a:ext cx="4571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en-US" sz="1200" dirty="0"/>
          </a:p>
          <a:p>
            <a:pPr algn="ctr"/>
            <a:endParaRPr lang="en-US" sz="1200" dirty="0"/>
          </a:p>
        </p:txBody>
      </p:sp>
      <p:sp>
        <p:nvSpPr>
          <p:cNvPr id="2" name="Rectangle 1"/>
          <p:cNvSpPr/>
          <p:nvPr/>
        </p:nvSpPr>
        <p:spPr>
          <a:xfrm>
            <a:off x="5295257" y="4837392"/>
            <a:ext cx="361756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200" b="1" dirty="0"/>
              <a:t>Top:</a:t>
            </a:r>
            <a:r>
              <a:rPr lang="en-US" sz="1200" dirty="0"/>
              <a:t> The protein tryptophan synthase showing the active site with hydrogen atoms. </a:t>
            </a:r>
            <a:r>
              <a:rPr lang="en-US" sz="1200" b="1" dirty="0"/>
              <a:t>Bottom: </a:t>
            </a:r>
            <a:r>
              <a:rPr lang="en-US" sz="1200" dirty="0"/>
              <a:t>Reaction pathway in tryptophan synthase showing the position of hydrogen atoms (colored white).</a:t>
            </a:r>
          </a:p>
        </p:txBody>
      </p:sp>
      <p:grpSp>
        <p:nvGrpSpPr>
          <p:cNvPr id="3" name="Group 2" descr="Top: The protein tryptophan synthase showing the active site with hydrogen atoms.&#10;&#10;Bottom: Reaction pathway in tryptophan synthase showing the position of hydrogen atoms (colored white).">
            <a:extLst>
              <a:ext uri="{FF2B5EF4-FFF2-40B4-BE49-F238E27FC236}">
                <a16:creationId xmlns:a16="http://schemas.microsoft.com/office/drawing/2014/main" id="{FBBA4F44-20F7-DC53-AA70-395D5D76B6DF}"/>
              </a:ext>
            </a:extLst>
          </p:cNvPr>
          <p:cNvGrpSpPr/>
          <p:nvPr/>
        </p:nvGrpSpPr>
        <p:grpSpPr>
          <a:xfrm>
            <a:off x="5098942" y="1468560"/>
            <a:ext cx="3855206" cy="3387425"/>
            <a:chOff x="5098942" y="1468560"/>
            <a:chExt cx="3855206" cy="3387425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736" b="3740"/>
            <a:stretch/>
          </p:blipFill>
          <p:spPr>
            <a:xfrm>
              <a:off x="5098942" y="2914597"/>
              <a:ext cx="3855206" cy="1941388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760" t="27101" r="29645" b="33811"/>
            <a:stretch/>
          </p:blipFill>
          <p:spPr>
            <a:xfrm>
              <a:off x="5667862" y="1468560"/>
              <a:ext cx="2872352" cy="1482672"/>
            </a:xfrm>
            <a:prstGeom prst="rect">
              <a:avLst/>
            </a:prstGeom>
          </p:spPr>
        </p:pic>
      </p:grpSp>
      <p:sp>
        <p:nvSpPr>
          <p:cNvPr id="113" name="Line 4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" y="1360395"/>
            <a:ext cx="9029700" cy="0"/>
          </a:xfrm>
          <a:prstGeom prst="line">
            <a:avLst/>
          </a:prstGeom>
          <a:noFill/>
          <a:ln w="82550" cmpd="thickThin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pic>
        <p:nvPicPr>
          <p:cNvPr id="114" name="Picture 113" descr="NSF logo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073113" y="45116"/>
            <a:ext cx="1017188" cy="1023315"/>
          </a:xfrm>
          <a:prstGeom prst="rect">
            <a:avLst/>
          </a:prstGeom>
        </p:spPr>
      </p:pic>
      <p:pic>
        <p:nvPicPr>
          <p:cNvPr id="116" name="Picture 115" descr="Mag lab logo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802" y="42335"/>
            <a:ext cx="792698" cy="944759"/>
          </a:xfrm>
          <a:prstGeom prst="rect">
            <a:avLst/>
          </a:prstGeom>
        </p:spPr>
      </p:pic>
      <p:sp>
        <p:nvSpPr>
          <p:cNvPr id="117" name="Text Box 62"/>
          <p:cNvSpPr txBox="1">
            <a:spLocks noChangeArrowheads="1"/>
          </p:cNvSpPr>
          <p:nvPr/>
        </p:nvSpPr>
        <p:spPr bwMode="auto">
          <a:xfrm>
            <a:off x="-88900" y="1047444"/>
            <a:ext cx="9476740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050" b="1" kern="1200" dirty="0"/>
              <a:t>Funding :</a:t>
            </a:r>
            <a:r>
              <a:rPr lang="en-US" sz="1050" kern="1200" dirty="0"/>
              <a:t> </a:t>
            </a:r>
            <a:r>
              <a:rPr lang="en-US" sz="1050" b="1" kern="1200" dirty="0"/>
              <a:t>Gregory S. Boebinger, DMR 1644779; </a:t>
            </a:r>
            <a:r>
              <a:rPr lang="en-US" sz="1050" kern="1200" dirty="0"/>
              <a:t>L.J. </a:t>
            </a:r>
            <a:r>
              <a:rPr lang="en-US" sz="1050" dirty="0"/>
              <a:t>Mueller (NSF CHE-1710671; NIH GM097569); J.R. Long (NSF CHE-1229170; NIH GM122698)</a:t>
            </a:r>
            <a:endParaRPr lang="en-US" sz="1050" b="1" kern="1200" dirty="0">
              <a:solidFill>
                <a:srgbClr val="0033CC"/>
              </a:solidFill>
            </a:endParaRPr>
          </a:p>
        </p:txBody>
      </p:sp>
      <p:sp>
        <p:nvSpPr>
          <p:cNvPr id="17" name="Text Box 28"/>
          <p:cNvSpPr txBox="1">
            <a:spLocks noChangeArrowheads="1"/>
          </p:cNvSpPr>
          <p:nvPr/>
        </p:nvSpPr>
        <p:spPr bwMode="auto">
          <a:xfrm>
            <a:off x="37326" y="5740164"/>
            <a:ext cx="9033214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100" b="1" dirty="0">
                <a:solidFill>
                  <a:srgbClr val="333399"/>
                </a:solidFill>
              </a:rPr>
              <a:t>Facilities and instrumentation used:</a:t>
            </a:r>
            <a:r>
              <a:rPr lang="en-US" sz="1100" dirty="0">
                <a:solidFill>
                  <a:srgbClr val="333399"/>
                </a:solidFill>
              </a:rPr>
              <a:t> NMR Facility: 14.1T/600MHz (DNP) and 21.1T/900MHz; DC Facility: 36T Series Connected Hybrid</a:t>
            </a:r>
          </a:p>
          <a:p>
            <a:pPr lvl="0" algn="just"/>
            <a:r>
              <a:rPr lang="en-US" sz="1100" b="1" dirty="0">
                <a:solidFill>
                  <a:srgbClr val="333399"/>
                </a:solidFill>
              </a:rPr>
              <a:t>Citation: </a:t>
            </a:r>
            <a:r>
              <a:rPr lang="en-US" sz="1100" dirty="0">
                <a:solidFill>
                  <a:srgbClr val="333399"/>
                </a:solidFill>
              </a:rPr>
              <a:t>Holmes, J.; Liu, V.; Caulkins, B.; Hilario, E.; Ghosh, R.; Drago, V.; Young, R.; Romero, J.A.; Gill, A.; Bogie, P.; Paulino, J.; Wang, X.; Riviere, G.; Bosken, Y.; Struppe, J.; Hassan, A.; Guidoulianov, J.; Perrone, B.; Mentink-Vigier, F.; Chang, C.; Long, J.R.; Hooley, R.; Mueser, T.; Dunn, M.; Mueller, L., </a:t>
            </a:r>
            <a:r>
              <a:rPr lang="en-US" sz="1100" i="1" dirty="0">
                <a:solidFill>
                  <a:srgbClr val="333399"/>
                </a:solidFill>
              </a:rPr>
              <a:t>Imaging active site chemistry and protonation states: NMR crystallography of the tryptophan synthase </a:t>
            </a:r>
            <a:r>
              <a:rPr lang="el-GR" sz="1100" i="1" dirty="0">
                <a:solidFill>
                  <a:srgbClr val="333399"/>
                </a:solidFill>
              </a:rPr>
              <a:t>α-</a:t>
            </a:r>
            <a:r>
              <a:rPr lang="en-US" sz="1100" i="1" dirty="0">
                <a:solidFill>
                  <a:srgbClr val="333399"/>
                </a:solidFill>
              </a:rPr>
              <a:t>aminoacrylate intermediate,</a:t>
            </a:r>
            <a:r>
              <a:rPr lang="en-US" sz="1100" dirty="0">
                <a:solidFill>
                  <a:srgbClr val="333399"/>
                </a:solidFill>
              </a:rPr>
              <a:t> </a:t>
            </a:r>
            <a:r>
              <a:rPr lang="en-US" sz="1100" b="1" dirty="0">
                <a:solidFill>
                  <a:srgbClr val="333399"/>
                </a:solidFill>
              </a:rPr>
              <a:t>Proceedings of the National Academy of Sciences of the USA (PNAS)</a:t>
            </a:r>
            <a:r>
              <a:rPr lang="en-US" sz="1100" dirty="0">
                <a:solidFill>
                  <a:srgbClr val="333399"/>
                </a:solidFill>
              </a:rPr>
              <a:t>, </a:t>
            </a:r>
            <a:r>
              <a:rPr lang="en-US" sz="1100" b="1" dirty="0">
                <a:solidFill>
                  <a:srgbClr val="333399"/>
                </a:solidFill>
              </a:rPr>
              <a:t>119</a:t>
            </a:r>
            <a:r>
              <a:rPr lang="en-US" sz="1100" dirty="0">
                <a:solidFill>
                  <a:srgbClr val="333399"/>
                </a:solidFill>
              </a:rPr>
              <a:t> (2), e2109235119 (2022) </a:t>
            </a:r>
            <a:r>
              <a:rPr lang="en-US" sz="1100" dirty="0">
                <a:solidFill>
                  <a:srgbClr val="333399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doi.org/10.1073/pnas.2109235119</a:t>
            </a:r>
            <a:endParaRPr lang="en-US" sz="1100" dirty="0">
              <a:solidFill>
                <a:srgbClr val="333399"/>
              </a:solidFill>
            </a:endParaRPr>
          </a:p>
        </p:txBody>
      </p:sp>
      <p:sp>
        <p:nvSpPr>
          <p:cNvPr id="18" name="Text Box 62"/>
          <p:cNvSpPr txBox="1">
            <a:spLocks noGrp="1" noChangeArrowheads="1"/>
          </p:cNvSpPr>
          <p:nvPr>
            <p:ph type="title" idx="4294967295"/>
          </p:nvPr>
        </p:nvSpPr>
        <p:spPr bwMode="auto">
          <a:xfrm>
            <a:off x="835880" y="40618"/>
            <a:ext cx="7302280" cy="1084912"/>
          </a:xfrm>
          <a:prstGeom prst="rect">
            <a:avLst/>
          </a:prstGeom>
          <a:noFill/>
          <a:ln w="9525">
            <a:noFill/>
            <a:prstDash/>
            <a:miter lim="800000"/>
            <a:headEnd/>
            <a:tailEnd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Imaging enzyme active site chemistry using multiple fields up to 35.2T: </a:t>
            </a:r>
            <a:b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NMR crystallography of tryptophan synthase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Jacob B. Holmes,</a:t>
            </a:r>
            <a:r>
              <a:rPr kumimoji="0" lang="en-US" sz="1100" b="0" i="0" u="none" strike="noStrike" kern="1200" cap="none" spc="0" normalizeH="0" baseline="30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1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1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Viktoriia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Liu,</a:t>
            </a:r>
            <a:r>
              <a:rPr kumimoji="0" lang="en-US" sz="1100" b="0" i="0" u="none" strike="noStrike" kern="1200" cap="none" spc="0" normalizeH="0" baseline="30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1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Bethany G. Caulkins,</a:t>
            </a:r>
            <a:r>
              <a:rPr kumimoji="0" lang="en-US" sz="1100" b="0" i="0" u="none" strike="noStrike" kern="1200" cap="none" spc="0" normalizeH="0" baseline="30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1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Eduardo Hilario,</a:t>
            </a:r>
            <a:r>
              <a:rPr kumimoji="0" lang="en-US" sz="1100" b="0" i="0" u="none" strike="noStrike" kern="1200" cap="none" spc="0" normalizeH="0" baseline="30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1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1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Rittik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K. Ghosh,</a:t>
            </a:r>
            <a:r>
              <a:rPr kumimoji="0" lang="en-US" sz="1100" b="0" i="0" u="none" strike="noStrike" kern="1200" cap="none" spc="0" normalizeH="0" baseline="30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1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Joana Paulino,</a:t>
            </a:r>
            <a:r>
              <a:rPr kumimoji="0" lang="en-US" sz="1100" b="0" i="0" u="none" strike="noStrike" kern="1200" cap="none" spc="0" normalizeH="0" baseline="30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1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Xiaoling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Wang,</a:t>
            </a:r>
            <a:r>
              <a:rPr kumimoji="0" lang="en-US" sz="1100" b="0" i="0" u="none" strike="noStrike" kern="1200" cap="none" spc="0" normalizeH="0" baseline="30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1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Gwladys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Riviere,</a:t>
            </a:r>
            <a:r>
              <a:rPr kumimoji="0" lang="en-US" sz="1100" b="0" i="0" u="none" strike="noStrike" kern="1200" cap="none" spc="0" normalizeH="0" baseline="30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3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Frederic Mentink-Vigier,</a:t>
            </a:r>
            <a:r>
              <a:rPr kumimoji="0" lang="en-US" sz="1100" b="0" i="0" u="none" strike="noStrike" kern="1200" cap="none" spc="0" normalizeH="0" baseline="30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Joanna R. Long,</a:t>
            </a:r>
            <a:r>
              <a:rPr kumimoji="0" lang="en-US" sz="1100" b="0" i="0" u="none" strike="noStrike" kern="1200" cap="none" spc="0" normalizeH="0" baseline="30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3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Michael F. Dunn,</a:t>
            </a:r>
            <a:r>
              <a:rPr kumimoji="0" lang="en-US" sz="1100" b="0" i="0" u="none" strike="noStrike" kern="1200" cap="none" spc="0" normalizeH="0" baseline="30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1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Leonard J. Mueller </a:t>
            </a:r>
            <a:r>
              <a:rPr kumimoji="0" lang="en-US" sz="1100" b="0" i="0" u="none" strike="noStrike" kern="1200" cap="none" spc="0" normalizeH="0" baseline="30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1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1. University of California – Riverside;   2. National </a:t>
            </a:r>
            <a:r>
              <a:rPr kumimoji="0" lang="en-US" sz="1050" b="1" i="0" u="none" strike="noStrike" kern="1200" cap="none" spc="0" normalizeH="0" baseline="0" noProof="0" dirty="0" err="1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MagLab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;   3. University of Florida</a:t>
            </a:r>
            <a:r>
              <a:rPr kumimoji="0" lang="en-US" sz="600" b="1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6863</TotalTime>
  <Words>1127</Words>
  <Application>Microsoft Office PowerPoint</Application>
  <PresentationFormat>On-screen Show (4:3)</PresentationFormat>
  <Paragraphs>28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Default Design</vt:lpstr>
      <vt:lpstr>Funding : Gregory S. Boebinger, DMR 1644779; L.J. Mueller (NSF CHE-1710671; NIH GM097569); J.R. Long (NSF CHE-1229170; NIH GM122698)</vt:lpstr>
      <vt:lpstr>Imaging enzyme active site chemistry using multiple fields up to 35.2T:  NMR crystallography of tryptophan synthase  Jacob B. Holmes,1 Viktoriia Liu,1 Bethany G. Caulkins,1 Eduardo Hilario,1 Rittik K. Ghosh,1 Joana Paulino,2 Xiaoling Wang,2 Gwladys Riviere,3 Frederic Mentink-Vigier,2 Joanna R. Long,3 Michael F. Dunn,1 Leonard J. Mueller 1 1. University of California – Riverside;   2. National MagLab;   3. University of Florida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Li</dc:creator>
  <cp:lastModifiedBy>Williams, Catherine</cp:lastModifiedBy>
  <cp:revision>171</cp:revision>
  <cp:lastPrinted>2019-07-16T13:07:28Z</cp:lastPrinted>
  <dcterms:created xsi:type="dcterms:W3CDTF">2004-08-07T03:10:56Z</dcterms:created>
  <dcterms:modified xsi:type="dcterms:W3CDTF">2023-03-22T14:05:47Z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26594d0c-cf3a-4116-8ff4-df765e301079</vt:lpwstr>
  </property>
  <property fmtid="{D5CDD505-2E9C-101B-9397-08002B2CF9AE}" pid="3" name="ContainsCUI">
    <vt:lpwstr>No</vt:lpwstr>
  </property>
</Properties>
</file>