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3" r:id="rId2"/>
    <p:sldId id="272"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33CC"/>
    <a:srgbClr val="FFFF00"/>
    <a:srgbClr val="333399"/>
    <a:srgbClr val="008080"/>
    <a:srgbClr val="006600"/>
    <a:srgbClr val="000066"/>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95097" autoAdjust="0"/>
  </p:normalViewPr>
  <p:slideViewPr>
    <p:cSldViewPr snapToGrid="0">
      <p:cViewPr varScale="1">
        <p:scale>
          <a:sx n="79" d="100"/>
          <a:sy n="79" d="100"/>
        </p:scale>
        <p:origin x="155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dirty="0"/>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dirty="0"/>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dirty="0"/>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dirty="0"/>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dirty="0"/>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dirty="0"/>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410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901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dirty="0"/>
          </a:p>
        </p:txBody>
      </p:sp>
      <p:sp>
        <p:nvSpPr>
          <p:cNvPr id="7" name="hcSlideMaster.Title SlideHeader">
            <a:extLst>
              <a:ext uri="{FF2B5EF4-FFF2-40B4-BE49-F238E27FC236}">
                <a16:creationId xmlns:a16="http://schemas.microsoft.com/office/drawing/2014/main" id="{8973B369-328A-7001-20C1-B23259E07A02}"/>
              </a:ext>
            </a:extLst>
          </p:cNvPr>
          <p:cNvSpPr txBox="1"/>
          <p:nvPr userDrawn="1"/>
        </p:nvSpPr>
        <p:spPr>
          <a:xfrm>
            <a:off x="0" y="0"/>
            <a:ext cx="9144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CF1B9A04-F444-A304-883D-4DE810F9FE43}"/>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dirty="0"/>
          </a:p>
        </p:txBody>
      </p:sp>
      <p:sp>
        <p:nvSpPr>
          <p:cNvPr id="8" name="hcSlideMaster.Picture with CaptionHeader">
            <a:extLst>
              <a:ext uri="{FF2B5EF4-FFF2-40B4-BE49-F238E27FC236}">
                <a16:creationId xmlns:a16="http://schemas.microsoft.com/office/drawing/2014/main" id="{AB2E3E69-4CA9-2142-81D2-A498EB30BECF}"/>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dirty="0"/>
          </a:p>
        </p:txBody>
      </p:sp>
      <p:sp>
        <p:nvSpPr>
          <p:cNvPr id="7" name="hcSlideMaster.Title and Vertical TextHeader">
            <a:extLst>
              <a:ext uri="{FF2B5EF4-FFF2-40B4-BE49-F238E27FC236}">
                <a16:creationId xmlns:a16="http://schemas.microsoft.com/office/drawing/2014/main" id="{FC7AE956-B676-9D50-D1C3-64668D5B48E1}"/>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dirty="0"/>
          </a:p>
        </p:txBody>
      </p:sp>
      <p:sp>
        <p:nvSpPr>
          <p:cNvPr id="7" name="hcSlideMaster.Vertical Title and TextHeader">
            <a:extLst>
              <a:ext uri="{FF2B5EF4-FFF2-40B4-BE49-F238E27FC236}">
                <a16:creationId xmlns:a16="http://schemas.microsoft.com/office/drawing/2014/main" id="{50F4C430-BC80-A30F-9C70-A40A9936210B}"/>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dirty="0"/>
          </a:p>
        </p:txBody>
      </p:sp>
      <p:sp>
        <p:nvSpPr>
          <p:cNvPr id="7" name="hcSlideMaster.Title and ContentHeader">
            <a:extLst>
              <a:ext uri="{FF2B5EF4-FFF2-40B4-BE49-F238E27FC236}">
                <a16:creationId xmlns:a16="http://schemas.microsoft.com/office/drawing/2014/main" id="{77EC7917-09DD-BBC7-A617-1BF4C7BD2C94}"/>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TIT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dirty="0"/>
          </a:p>
        </p:txBody>
      </p:sp>
    </p:spTree>
    <p:extLst>
      <p:ext uri="{BB962C8B-B14F-4D97-AF65-F5344CB8AC3E}">
        <p14:creationId xmlns:p14="http://schemas.microsoft.com/office/powerpoint/2010/main" val="70295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dirty="0"/>
          </a:p>
        </p:txBody>
      </p:sp>
      <p:sp>
        <p:nvSpPr>
          <p:cNvPr id="7" name="hcSlideMaster.Section HeaderHeader">
            <a:extLst>
              <a:ext uri="{FF2B5EF4-FFF2-40B4-BE49-F238E27FC236}">
                <a16:creationId xmlns:a16="http://schemas.microsoft.com/office/drawing/2014/main" id="{4541BC54-2F38-F2BD-91B9-57C27690EB8B}"/>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dirty="0"/>
          </a:p>
        </p:txBody>
      </p:sp>
      <p:sp>
        <p:nvSpPr>
          <p:cNvPr id="8" name="hcSlideMaster.Two ContentHeader">
            <a:extLst>
              <a:ext uri="{FF2B5EF4-FFF2-40B4-BE49-F238E27FC236}">
                <a16:creationId xmlns:a16="http://schemas.microsoft.com/office/drawing/2014/main" id="{BA1EAC12-B3BE-096C-C3BD-B6B2A3B45312}"/>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dirty="0"/>
          </a:p>
        </p:txBody>
      </p:sp>
      <p:sp>
        <p:nvSpPr>
          <p:cNvPr id="10" name="hcSlideMaster.ComparisonHeader">
            <a:extLst>
              <a:ext uri="{FF2B5EF4-FFF2-40B4-BE49-F238E27FC236}">
                <a16:creationId xmlns:a16="http://schemas.microsoft.com/office/drawing/2014/main" id="{EFB958AE-502E-B44E-DE1B-34FACC03AE5D}"/>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dirty="0"/>
          </a:p>
        </p:txBody>
      </p:sp>
      <p:sp>
        <p:nvSpPr>
          <p:cNvPr id="6" name="hcSlideMaster.Title OnlyHeader">
            <a:extLst>
              <a:ext uri="{FF2B5EF4-FFF2-40B4-BE49-F238E27FC236}">
                <a16:creationId xmlns:a16="http://schemas.microsoft.com/office/drawing/2014/main" id="{E6E5C0F5-27F5-A743-FFD8-FEEE82CE7BF3}"/>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dirty="0"/>
          </a:p>
        </p:txBody>
      </p:sp>
      <p:sp>
        <p:nvSpPr>
          <p:cNvPr id="5" name="hcSlideMaster.BlankHeader">
            <a:extLst>
              <a:ext uri="{FF2B5EF4-FFF2-40B4-BE49-F238E27FC236}">
                <a16:creationId xmlns:a16="http://schemas.microsoft.com/office/drawing/2014/main" id="{BABADCA2-6424-0854-2FFC-38274C0FB12F}"/>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dirty="0"/>
          </a:p>
        </p:txBody>
      </p:sp>
      <p:sp>
        <p:nvSpPr>
          <p:cNvPr id="8" name="hcSlideMaster.Content with CaptionHeader">
            <a:extLst>
              <a:ext uri="{FF2B5EF4-FFF2-40B4-BE49-F238E27FC236}">
                <a16:creationId xmlns:a16="http://schemas.microsoft.com/office/drawing/2014/main" id="{8A8B82CB-E988-9F85-A32E-9F33CC611758}"/>
              </a:ext>
            </a:extLst>
          </p:cNvPr>
          <p:cNvSpPr txBox="1"/>
          <p:nvPr userDrawn="1"/>
        </p:nvSpPr>
        <p:spPr>
          <a:xfrm>
            <a:off x="0" y="0"/>
            <a:ext cx="9144000" cy="369332"/>
          </a:xfrm>
          <a:prstGeom prst="rect">
            <a:avLst/>
          </a:prstGeom>
          <a:noFill/>
        </p:spPr>
        <p:txBody>
          <a:bodyPr vert="horz" rtlCol="0">
            <a:spAutoFit/>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jpe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2"/>
          <p:cNvSpPr txBox="1">
            <a:spLocks noChangeArrowheads="1"/>
          </p:cNvSpPr>
          <p:nvPr/>
        </p:nvSpPr>
        <p:spPr bwMode="auto">
          <a:xfrm>
            <a:off x="1" y="39372"/>
            <a:ext cx="9144000" cy="1297278"/>
          </a:xfrm>
          <a:prstGeom prst="rect">
            <a:avLst/>
          </a:prstGeom>
          <a:noFill/>
          <a:ln w="9525">
            <a:noFill/>
            <a:miter lim="800000"/>
            <a:headEnd/>
            <a:tailEnd/>
          </a:ln>
        </p:spPr>
        <p:txBody>
          <a:bodyPr wrap="square">
            <a:spAutoFit/>
          </a:bodyPr>
          <a:lstStyle/>
          <a:p>
            <a:pPr algn="ctr">
              <a:lnSpc>
                <a:spcPct val="90000"/>
              </a:lnSpc>
              <a:spcBef>
                <a:spcPts val="0"/>
              </a:spcBef>
            </a:pPr>
            <a:r>
              <a:rPr lang="en-US" sz="1600" b="1" kern="1200" dirty="0"/>
              <a:t>Effects of Natural Selection on the Phase-Separation Properties of </a:t>
            </a:r>
          </a:p>
          <a:p>
            <a:pPr algn="ctr">
              <a:lnSpc>
                <a:spcPct val="90000"/>
              </a:lnSpc>
              <a:spcBef>
                <a:spcPts val="0"/>
              </a:spcBef>
            </a:pPr>
            <a:r>
              <a:rPr lang="en-US" sz="1600" b="1" dirty="0"/>
              <a:t>an RNA-Binding Protein</a:t>
            </a:r>
            <a:r>
              <a:rPr lang="en-US" sz="1600" b="1" kern="1200" dirty="0"/>
              <a:t> in Mammals</a:t>
            </a:r>
          </a:p>
          <a:p>
            <a:pPr algn="ctr">
              <a:spcBef>
                <a:spcPts val="0"/>
              </a:spcBef>
            </a:pPr>
            <a:endParaRPr lang="en-US" sz="300" dirty="0"/>
          </a:p>
          <a:p>
            <a:pPr algn="ctr">
              <a:spcBef>
                <a:spcPts val="0"/>
              </a:spcBef>
            </a:pPr>
            <a:r>
              <a:rPr lang="en-US" sz="1100" dirty="0"/>
              <a:t>Pouria Dasmeh</a:t>
            </a:r>
            <a:r>
              <a:rPr lang="en-US" sz="1100" kern="1200" baseline="30000" dirty="0"/>
              <a:t>1,2,3</a:t>
            </a:r>
            <a:r>
              <a:rPr lang="en-US" sz="1100" kern="1200" dirty="0"/>
              <a:t>, Andreas Wagner</a:t>
            </a:r>
            <a:r>
              <a:rPr lang="en-US" sz="1100" baseline="30000" dirty="0"/>
              <a:t>1,3</a:t>
            </a:r>
          </a:p>
          <a:p>
            <a:pPr algn="ctr"/>
            <a:r>
              <a:rPr lang="en-US" sz="1050" b="1" dirty="0">
                <a:solidFill>
                  <a:srgbClr val="0000FF"/>
                </a:solidFill>
              </a:rPr>
              <a:t>1. Institute for Evolutionary Biology and Environmental Studies, University of Zurich</a:t>
            </a:r>
            <a:r>
              <a:rPr lang="en-US" sz="1050" b="1" kern="1200" dirty="0">
                <a:solidFill>
                  <a:srgbClr val="0000FF"/>
                </a:solidFill>
              </a:rPr>
              <a:t>; </a:t>
            </a:r>
          </a:p>
          <a:p>
            <a:pPr algn="ctr"/>
            <a:r>
              <a:rPr lang="en-US" sz="1050" b="1" kern="1200" dirty="0">
                <a:solidFill>
                  <a:srgbClr val="0000FF"/>
                </a:solidFill>
              </a:rPr>
              <a:t>2. </a:t>
            </a:r>
            <a:r>
              <a:rPr lang="en-US" sz="1050" b="1" dirty="0">
                <a:solidFill>
                  <a:srgbClr val="0000FF"/>
                </a:solidFill>
              </a:rPr>
              <a:t>Dept. of Chemistry and Chemical Biology, Harvard University;  3. Swiss Institute of Bioinformatics</a:t>
            </a:r>
          </a:p>
          <a:p>
            <a:pPr algn="ctr"/>
            <a:endParaRPr lang="en-US" sz="400" i="1" dirty="0"/>
          </a:p>
          <a:p>
            <a:pPr algn="ctr">
              <a:spcBef>
                <a:spcPts val="0"/>
              </a:spcBef>
            </a:pPr>
            <a:r>
              <a:rPr lang="en-US" sz="1050" b="1" kern="1200" dirty="0"/>
              <a:t>Funding:</a:t>
            </a:r>
            <a:r>
              <a:rPr lang="en-US" sz="1050" kern="1200" dirty="0"/>
              <a:t>  European Research Council #739874, Swiss NSF #31003A</a:t>
            </a:r>
            <a:r>
              <a:rPr lang="en-US" sz="1050" dirty="0"/>
              <a:t> </a:t>
            </a:r>
            <a:r>
              <a:rPr lang="en-US" sz="1050" kern="1200" dirty="0"/>
              <a:t>172887.    Original </a:t>
            </a:r>
            <a:r>
              <a:rPr lang="en-US" sz="1050" dirty="0"/>
              <a:t>data collected under the MagLab’s NSF/DMR-1644779. </a:t>
            </a:r>
            <a:endParaRPr lang="en-US" sz="1050" b="1" kern="1200" dirty="0">
              <a:solidFill>
                <a:srgbClr val="0033CC"/>
              </a:solidFill>
            </a:endParaRPr>
          </a:p>
        </p:txBody>
      </p:sp>
      <p:sp>
        <p:nvSpPr>
          <p:cNvPr id="1028" name="Text Box 28"/>
          <p:cNvSpPr txBox="1">
            <a:spLocks noGrp="1" noChangeArrowheads="1"/>
          </p:cNvSpPr>
          <p:nvPr>
            <p:ph type="title" idx="4294967295"/>
          </p:nvPr>
        </p:nvSpPr>
        <p:spPr bwMode="auto">
          <a:xfrm>
            <a:off x="47714" y="1442330"/>
            <a:ext cx="4295776" cy="4708981"/>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Open Sans"/>
              </a:rPr>
              <a:t>NMR users studying three-dimensional structures of large biological molecules, such as proteins and nucleic acids, frequently deposit data in the </a:t>
            </a:r>
            <a:r>
              <a:rPr kumimoji="0" lang="en-US" sz="1200" b="1" i="0" u="none" strike="noStrike" kern="1200" cap="none" spc="0" normalizeH="0" baseline="0" noProof="0" dirty="0">
                <a:ln>
                  <a:noFill/>
                </a:ln>
                <a:solidFill>
                  <a:srgbClr val="E03448"/>
                </a:solidFill>
                <a:effectLst/>
                <a:uLnTx/>
                <a:uFillTx/>
                <a:latin typeface="+mn-lt"/>
                <a:ea typeface="+mn-ea"/>
                <a:cs typeface="Open Sans"/>
              </a:rPr>
              <a:t>Protein Data Bank </a:t>
            </a:r>
            <a:r>
              <a:rPr kumimoji="0" lang="en-US" sz="1200" b="0" i="0" u="none" strike="noStrike" kern="1200" cap="none" spc="0" normalizeH="0" baseline="0" noProof="0" dirty="0">
                <a:ln>
                  <a:noFill/>
                </a:ln>
                <a:solidFill>
                  <a:schemeClr val="tx1"/>
                </a:solidFill>
                <a:effectLst/>
                <a:uLnTx/>
                <a:uFillTx/>
                <a:latin typeface="+mn-lt"/>
                <a:ea typeface="+mn-ea"/>
                <a:cs typeface="Open Sans"/>
              </a:rPr>
              <a:t>to ensure that it is </a:t>
            </a:r>
            <a:r>
              <a:rPr kumimoji="0" lang="en-US" sz="1200" b="1" i="0" u="none" strike="noStrike" kern="1200" cap="none" spc="0" normalizeH="0" baseline="0" noProof="0" dirty="0">
                <a:ln>
                  <a:noFill/>
                </a:ln>
                <a:solidFill>
                  <a:srgbClr val="564C89"/>
                </a:solidFill>
                <a:effectLst/>
                <a:uLnTx/>
                <a:uFillTx/>
                <a:latin typeface="+mn-lt"/>
                <a:ea typeface="+mn-ea"/>
                <a:cs typeface="Open Sans"/>
              </a:rPr>
              <a:t>Findable</a:t>
            </a:r>
            <a:r>
              <a:rPr kumimoji="0" lang="en-US" sz="1200" b="0" i="0" u="none" strike="noStrike" kern="1200" cap="none" spc="0" normalizeH="0" baseline="0" noProof="0" dirty="0">
                <a:ln>
                  <a:noFill/>
                </a:ln>
                <a:solidFill>
                  <a:schemeClr val="tx1"/>
                </a:solidFill>
                <a:effectLst/>
                <a:uLnTx/>
                <a:uFillTx/>
                <a:latin typeface="+mn-lt"/>
                <a:ea typeface="+mn-ea"/>
                <a:cs typeface="Open Sans"/>
              </a:rPr>
              <a:t>,</a:t>
            </a:r>
            <a:r>
              <a:rPr kumimoji="0" lang="en-US" sz="1200" b="1" i="0" u="none" strike="noStrike" kern="1200" cap="none" spc="0" normalizeH="0" baseline="0" noProof="0" dirty="0">
                <a:ln>
                  <a:noFill/>
                </a:ln>
                <a:solidFill>
                  <a:srgbClr val="564C89"/>
                </a:solidFill>
                <a:effectLst/>
                <a:uLnTx/>
                <a:uFillTx/>
                <a:latin typeface="+mn-lt"/>
                <a:ea typeface="+mn-ea"/>
                <a:cs typeface="Open Sans"/>
              </a:rPr>
              <a:t> </a:t>
            </a:r>
            <a:r>
              <a:rPr kumimoji="0" lang="en-US" sz="1200" b="1" i="0" u="none" strike="noStrike" kern="1200" cap="none" spc="0" normalizeH="0" baseline="0" noProof="0" dirty="0">
                <a:ln>
                  <a:noFill/>
                </a:ln>
                <a:solidFill>
                  <a:srgbClr val="E03448"/>
                </a:solidFill>
                <a:effectLst/>
                <a:uLnTx/>
                <a:uFillTx/>
                <a:latin typeface="+mn-lt"/>
                <a:ea typeface="+mn-ea"/>
                <a:cs typeface="Open Sans"/>
              </a:rPr>
              <a:t>Accessible</a:t>
            </a:r>
            <a:r>
              <a:rPr kumimoji="0" lang="en-US" sz="1200" b="0" i="0" u="none" strike="noStrike" kern="1200" cap="none" spc="0" normalizeH="0" baseline="0" noProof="0" dirty="0">
                <a:ln>
                  <a:noFill/>
                </a:ln>
                <a:solidFill>
                  <a:schemeClr val="tx1"/>
                </a:solidFill>
                <a:effectLst/>
                <a:uLnTx/>
                <a:uFillTx/>
                <a:latin typeface="+mn-lt"/>
                <a:ea typeface="+mn-ea"/>
                <a:cs typeface="Open Sans"/>
              </a:rPr>
              <a:t>,</a:t>
            </a:r>
            <a:r>
              <a:rPr kumimoji="0" lang="en-US" sz="1200" b="1" i="0" u="none" strike="noStrike" kern="1200" cap="none" spc="0" normalizeH="0" baseline="0" noProof="0" dirty="0">
                <a:ln>
                  <a:noFill/>
                </a:ln>
                <a:solidFill>
                  <a:srgbClr val="E03448"/>
                </a:solidFill>
                <a:effectLst/>
                <a:uLnTx/>
                <a:uFillTx/>
                <a:latin typeface="+mn-lt"/>
                <a:ea typeface="+mn-ea"/>
                <a:cs typeface="Open Sans"/>
              </a:rPr>
              <a:t> </a:t>
            </a:r>
            <a:r>
              <a:rPr kumimoji="0" lang="en-US" sz="1200" b="1" i="0" u="none" strike="noStrike" kern="1200" cap="none" spc="0" normalizeH="0" baseline="0" noProof="0" dirty="0">
                <a:ln>
                  <a:noFill/>
                </a:ln>
                <a:solidFill>
                  <a:srgbClr val="4472C4"/>
                </a:solidFill>
                <a:effectLst/>
                <a:uLnTx/>
                <a:uFillTx/>
                <a:latin typeface="+mn-lt"/>
                <a:ea typeface="+mn-ea"/>
                <a:cs typeface="Open Sans"/>
              </a:rPr>
              <a:t>Interoperable</a:t>
            </a:r>
            <a:r>
              <a:rPr kumimoji="0" lang="en-US" sz="1200" b="0" i="0" u="none" strike="noStrike" kern="1200" cap="none" spc="0" normalizeH="0" baseline="0" noProof="0" dirty="0">
                <a:ln>
                  <a:noFill/>
                </a:ln>
                <a:solidFill>
                  <a:schemeClr val="tx1"/>
                </a:solidFill>
                <a:effectLst/>
                <a:uLnTx/>
                <a:uFillTx/>
                <a:latin typeface="+mn-lt"/>
                <a:ea typeface="+mn-ea"/>
                <a:cs typeface="Open Sans"/>
              </a:rPr>
              <a:t>,</a:t>
            </a:r>
            <a:r>
              <a:rPr kumimoji="0" lang="en-US" sz="1200" b="1" i="0" u="none" strike="noStrike" kern="1200" cap="none" spc="0" normalizeH="0" baseline="0" noProof="0" dirty="0">
                <a:ln>
                  <a:noFill/>
                </a:ln>
                <a:solidFill>
                  <a:srgbClr val="4472C4"/>
                </a:solidFill>
                <a:effectLst/>
                <a:uLnTx/>
                <a:uFillTx/>
                <a:latin typeface="+mn-lt"/>
                <a:ea typeface="+mn-ea"/>
                <a:cs typeface="Open Sans"/>
              </a:rPr>
              <a:t> </a:t>
            </a:r>
            <a:r>
              <a:rPr kumimoji="0" lang="en-US" sz="1200" b="0" i="0" u="none" strike="noStrike" kern="1200" cap="none" spc="0" normalizeH="0" baseline="0" noProof="0" dirty="0">
                <a:ln>
                  <a:noFill/>
                </a:ln>
                <a:solidFill>
                  <a:schemeClr val="tx1"/>
                </a:solidFill>
                <a:effectLst/>
                <a:uLnTx/>
                <a:uFillTx/>
                <a:latin typeface="+mn-lt"/>
                <a:ea typeface="+mn-ea"/>
                <a:cs typeface="Open Sans"/>
              </a:rPr>
              <a:t>and</a:t>
            </a:r>
            <a:r>
              <a:rPr kumimoji="0" lang="en-US" sz="1200" b="1" i="0" u="none" strike="noStrike" kern="1200" cap="none" spc="0" normalizeH="0" baseline="0" noProof="0" dirty="0">
                <a:ln>
                  <a:noFill/>
                </a:ln>
                <a:solidFill>
                  <a:schemeClr val="tx1"/>
                </a:solidFill>
                <a:effectLst/>
                <a:uLnTx/>
                <a:uFillTx/>
                <a:latin typeface="+mn-lt"/>
                <a:ea typeface="+mn-ea"/>
                <a:cs typeface="Open Sans"/>
              </a:rPr>
              <a:t> </a:t>
            </a:r>
            <a:r>
              <a:rPr kumimoji="0" lang="en-US" sz="1200" b="1" i="0" u="none" strike="noStrike" kern="1200" cap="none" spc="0" normalizeH="0" baseline="0" noProof="0" dirty="0">
                <a:ln>
                  <a:noFill/>
                </a:ln>
                <a:solidFill>
                  <a:schemeClr val="bg1">
                    <a:lumMod val="50000"/>
                  </a:schemeClr>
                </a:solidFill>
                <a:effectLst/>
                <a:uLnTx/>
                <a:uFillTx/>
                <a:latin typeface="+mn-lt"/>
                <a:ea typeface="+mn-ea"/>
                <a:cs typeface="Open Sans"/>
              </a:rPr>
              <a:t>Reusable</a:t>
            </a:r>
            <a:r>
              <a:rPr kumimoji="0" lang="en-US" sz="1200" b="0" i="0" u="none" strike="noStrike" kern="1200" cap="none" spc="0" normalizeH="0" baseline="0" noProof="0" dirty="0">
                <a:ln>
                  <a:noFill/>
                </a:ln>
                <a:solidFill>
                  <a:schemeClr val="tx1"/>
                </a:solidFill>
                <a:effectLst/>
                <a:uLnTx/>
                <a:uFillTx/>
                <a:latin typeface="+mn-lt"/>
                <a:ea typeface="+mn-ea"/>
                <a:cs typeface="Open Sans"/>
              </a:rPr>
              <a:t>. </a:t>
            </a:r>
            <a:endParaRPr kumimoji="0" lang="en-US" sz="1200" b="1" i="0" u="none" strike="noStrike" kern="1200" cap="none" spc="0" normalizeH="0" baseline="0" noProof="0" dirty="0">
              <a:ln>
                <a:noFill/>
              </a:ln>
              <a:solidFill>
                <a:srgbClr val="E03448"/>
              </a:solidFill>
              <a:effectLst/>
              <a:uLnTx/>
              <a:uFillTx/>
              <a:latin typeface="+mn-lt"/>
              <a:ea typeface="+mn-ea"/>
              <a:cs typeface="Open San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Open San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1" u="sng" strike="noStrike" kern="1200" cap="none" spc="0" normalizeH="0" baseline="0" noProof="0" dirty="0">
                <a:ln>
                  <a:noFill/>
                </a:ln>
                <a:solidFill>
                  <a:schemeClr val="tx1"/>
                </a:solidFill>
                <a:effectLst/>
                <a:uLnTx/>
                <a:uFillTx/>
                <a:latin typeface="+mn-lt"/>
                <a:ea typeface="+mn-ea"/>
                <a:cs typeface="Open Sans"/>
              </a:rPr>
              <a:t>Data users from Harvard and the University of Zurich accessed solid-state NMR data previously collected from the MagLab’s 900MHz ultrawide bore NMR magnet that describes the molecular structure of self-assembling fibrils formed by the RNA-binding protein, “FUS”.</a:t>
            </a:r>
            <a:r>
              <a:rPr kumimoji="0" lang="en-US" sz="1200" b="0" i="0" u="none" strike="noStrike" kern="1200" cap="none" spc="0" normalizeH="0" baseline="0" noProof="0" dirty="0">
                <a:ln>
                  <a:noFill/>
                </a:ln>
                <a:solidFill>
                  <a:schemeClr val="tx1"/>
                </a:solidFill>
                <a:effectLst/>
                <a:uLnTx/>
                <a:uFillTx/>
                <a:latin typeface="+mn-lt"/>
                <a:ea typeface="+mn-ea"/>
                <a:cs typeface="Open Sans"/>
              </a:rPr>
              <a:t> Mutations in FUS are associated with ALS disease pathology involving its ability reversibly form phase-separated liquid compartments at sites DNA damage. The NMR experiments revealed that formation of the liquid and hydrogel states of FUS is controlled by phosphorylation and stabilized by hydrogen bonding among a core region of 57 amino acids (</a:t>
            </a:r>
            <a:r>
              <a:rPr kumimoji="0" lang="en-US" sz="1200" b="1" i="0" u="none" strike="noStrike" kern="1200" cap="none" spc="0" normalizeH="0" baseline="0" noProof="0" dirty="0">
                <a:ln>
                  <a:noFill/>
                </a:ln>
                <a:solidFill>
                  <a:schemeClr val="tx1"/>
                </a:solidFill>
                <a:effectLst/>
                <a:uLnTx/>
                <a:uFillTx/>
                <a:latin typeface="+mn-lt"/>
                <a:ea typeface="+mn-ea"/>
                <a:cs typeface="Open Sans"/>
              </a:rPr>
              <a:t>Figure A</a:t>
            </a:r>
            <a:r>
              <a:rPr kumimoji="0" lang="en-US" sz="1200" b="0" i="0" u="none" strike="noStrike" kern="1200" cap="none" spc="0" normalizeH="0" baseline="0" noProof="0" dirty="0">
                <a:ln>
                  <a:noFill/>
                </a:ln>
                <a:solidFill>
                  <a:schemeClr val="tx1"/>
                </a:solidFill>
                <a:effectLst/>
                <a:uLnTx/>
                <a:uFillTx/>
                <a:latin typeface="+mn-lt"/>
                <a:ea typeface="+mn-ea"/>
                <a:cs typeface="Open Sans"/>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Open San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Open Sans"/>
              </a:rPr>
              <a:t>The accessed data were used to examine the effects of naturally occurring amino acid substitutions that change the stability of the fibril core (</a:t>
            </a:r>
            <a:r>
              <a:rPr kumimoji="0" lang="en-US" sz="1200" b="1" i="0" u="none" strike="noStrike" kern="1200" cap="none" spc="0" normalizeH="0" baseline="0" noProof="0" dirty="0">
                <a:ln>
                  <a:noFill/>
                </a:ln>
                <a:solidFill>
                  <a:schemeClr val="tx1"/>
                </a:solidFill>
                <a:effectLst/>
                <a:uLnTx/>
                <a:uFillTx/>
                <a:latin typeface="+mn-lt"/>
                <a:ea typeface="+mn-ea"/>
                <a:cs typeface="Open Sans"/>
              </a:rPr>
              <a:t>Figure B</a:t>
            </a:r>
            <a:r>
              <a:rPr kumimoji="0" lang="en-US" sz="1200" b="0" i="0" u="none" strike="noStrike" kern="1200" cap="none" spc="0" normalizeH="0" baseline="0" noProof="0" dirty="0">
                <a:ln>
                  <a:noFill/>
                </a:ln>
                <a:solidFill>
                  <a:schemeClr val="tx1"/>
                </a:solidFill>
                <a:effectLst/>
                <a:uLnTx/>
                <a:uFillTx/>
                <a:latin typeface="+mn-lt"/>
                <a:ea typeface="+mn-ea"/>
                <a:cs typeface="Open Sans"/>
              </a:rPr>
              <a:t>) and predict differences in the Gibbs free energy of FUS folding among mammals (</a:t>
            </a:r>
            <a:r>
              <a:rPr kumimoji="0" lang="en-US" sz="1200" b="1" i="0" u="none" strike="noStrike" kern="1200" cap="none" spc="0" normalizeH="0" baseline="0" noProof="0" dirty="0">
                <a:ln>
                  <a:noFill/>
                </a:ln>
                <a:solidFill>
                  <a:schemeClr val="tx1"/>
                </a:solidFill>
                <a:effectLst/>
                <a:uLnTx/>
                <a:uFillTx/>
                <a:latin typeface="+mn-lt"/>
                <a:ea typeface="+mn-ea"/>
                <a:cs typeface="Open Sans"/>
              </a:rPr>
              <a:t>Figure C</a:t>
            </a:r>
            <a:r>
              <a:rPr kumimoji="0" lang="en-US" sz="1200" b="0" i="0" u="none" strike="noStrike" kern="1200" cap="none" spc="0" normalizeH="0" baseline="0" noProof="0" dirty="0">
                <a:ln>
                  <a:noFill/>
                </a:ln>
                <a:solidFill>
                  <a:schemeClr val="tx1"/>
                </a:solidFill>
                <a:effectLst/>
                <a:uLnTx/>
                <a:uFillTx/>
                <a:latin typeface="+mn-lt"/>
                <a:ea typeface="+mn-ea"/>
                <a:cs typeface="Open Sans"/>
              </a:rPr>
              <a:t>). </a:t>
            </a:r>
            <a:r>
              <a:rPr kumimoji="0" lang="en-US" sz="1200" b="0" i="1" u="sng" strike="noStrike" kern="1200" cap="none" spc="0" normalizeH="0" baseline="0" noProof="0" dirty="0">
                <a:ln>
                  <a:noFill/>
                </a:ln>
                <a:solidFill>
                  <a:schemeClr val="tx1"/>
                </a:solidFill>
                <a:effectLst/>
                <a:uLnTx/>
                <a:uFillTx/>
                <a:latin typeface="+mn-lt"/>
                <a:ea typeface="+mn-ea"/>
                <a:cs typeface="Open Sans"/>
              </a:rPr>
              <a:t>This new work provides evidence that natural selection has stabilized the liquid forming potential of FUS and minimized the propensity of cytotoxic liquid-to-gel phase transitions during 160 million years of mammalian evolution</a:t>
            </a:r>
            <a:r>
              <a:rPr kumimoji="0" lang="en-US" sz="1200" b="0" i="0" u="none" strike="noStrike" kern="1200" cap="none" spc="0" normalizeH="0" baseline="0" noProof="0" dirty="0">
                <a:ln>
                  <a:noFill/>
                </a:ln>
                <a:solidFill>
                  <a:schemeClr val="tx1"/>
                </a:solidFill>
                <a:effectLst/>
                <a:uLnTx/>
                <a:uFillTx/>
                <a:latin typeface="+mn-lt"/>
                <a:ea typeface="+mn-ea"/>
                <a:cs typeface="Open Sans"/>
              </a:rPr>
              <a:t>. </a:t>
            </a:r>
            <a:endParaRPr kumimoji="0" 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29" name="Line 42">
            <a:extLst>
              <a:ext uri="{C183D7F6-B498-43B3-948B-1728B52AA6E4}">
                <adec:decorative xmlns:adec="http://schemas.microsoft.com/office/drawing/2017/decorative" val="1"/>
              </a:ext>
            </a:extLst>
          </p:cNvPr>
          <p:cNvSpPr>
            <a:spLocks noChangeShapeType="1"/>
          </p:cNvSpPr>
          <p:nvPr/>
        </p:nvSpPr>
        <p:spPr bwMode="auto">
          <a:xfrm>
            <a:off x="47714" y="1336650"/>
            <a:ext cx="9029700" cy="0"/>
          </a:xfrm>
          <a:prstGeom prst="line">
            <a:avLst/>
          </a:prstGeom>
          <a:noFill/>
          <a:ln w="82550" cmpd="thickThin">
            <a:solidFill>
              <a:schemeClr val="tx1"/>
            </a:solidFill>
            <a:round/>
            <a:headEnd/>
            <a:tailEnd/>
          </a:ln>
        </p:spPr>
        <p:txBody>
          <a:bodyPr/>
          <a:lstStyle/>
          <a:p>
            <a:endParaRPr lang="en-US" dirty="0"/>
          </a:p>
        </p:txBody>
      </p:sp>
      <p:sp>
        <p:nvSpPr>
          <p:cNvPr id="10" name="Text Box 28"/>
          <p:cNvSpPr txBox="1">
            <a:spLocks noChangeArrowheads="1"/>
          </p:cNvSpPr>
          <p:nvPr/>
        </p:nvSpPr>
        <p:spPr bwMode="auto">
          <a:xfrm>
            <a:off x="0" y="6124048"/>
            <a:ext cx="9144000"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NMR-MRI/S 900MHz 105 mm bore magnet</a:t>
            </a:r>
          </a:p>
          <a:p>
            <a:r>
              <a:rPr lang="en-US" sz="1100" b="1" dirty="0">
                <a:solidFill>
                  <a:srgbClr val="333399"/>
                </a:solidFill>
              </a:rPr>
              <a:t>Data User Citation: </a:t>
            </a:r>
            <a:r>
              <a:rPr lang="en-US" sz="1100" i="1" dirty="0">
                <a:solidFill>
                  <a:srgbClr val="333399"/>
                </a:solidFill>
              </a:rPr>
              <a:t>Molecular Biology and Evolution</a:t>
            </a:r>
            <a:r>
              <a:rPr lang="en-US" sz="1100" dirty="0">
                <a:solidFill>
                  <a:srgbClr val="333399"/>
                </a:solidFill>
              </a:rPr>
              <a:t>, 2021, Vol 38 (3), 940–951, https://doi.org/10.1093/molbev/msaa258</a:t>
            </a:r>
          </a:p>
          <a:p>
            <a:r>
              <a:rPr lang="en-US" sz="1100" b="1" dirty="0">
                <a:solidFill>
                  <a:srgbClr val="333399"/>
                </a:solidFill>
              </a:rPr>
              <a:t>Original Citation:</a:t>
            </a:r>
            <a:r>
              <a:rPr lang="en-US" sz="1100" i="1" dirty="0">
                <a:solidFill>
                  <a:srgbClr val="333399"/>
                </a:solidFill>
              </a:rPr>
              <a:t> Cell</a:t>
            </a:r>
            <a:r>
              <a:rPr lang="en-US" sz="1100" dirty="0">
                <a:solidFill>
                  <a:srgbClr val="333399"/>
                </a:solidFill>
              </a:rPr>
              <a:t>, </a:t>
            </a:r>
            <a:r>
              <a:rPr lang="en-US" sz="1100" b="1" dirty="0">
                <a:solidFill>
                  <a:srgbClr val="333399"/>
                </a:solidFill>
              </a:rPr>
              <a:t>2017</a:t>
            </a:r>
            <a:r>
              <a:rPr lang="en-US" sz="1100" dirty="0">
                <a:solidFill>
                  <a:srgbClr val="333399"/>
                </a:solidFill>
              </a:rPr>
              <a:t> 171 (3), 615-627.e16, https://doi.org/10.1016/j.cell.2017.08.048</a:t>
            </a:r>
          </a:p>
          <a:p>
            <a:r>
              <a:rPr lang="en-US" sz="1100" b="1" dirty="0">
                <a:solidFill>
                  <a:srgbClr val="333399"/>
                </a:solidFill>
              </a:rPr>
              <a:t>Dataset: </a:t>
            </a:r>
            <a:r>
              <a:rPr lang="en-US" sz="1100" dirty="0">
                <a:solidFill>
                  <a:srgbClr val="333399"/>
                </a:solidFill>
              </a:rPr>
              <a:t>Protein Data Bank ID 5W3N</a:t>
            </a:r>
            <a:endParaRPr lang="en-US" sz="1200" dirty="0">
              <a:solidFill>
                <a:srgbClr val="333399"/>
              </a:solidFill>
            </a:endParaRPr>
          </a:p>
        </p:txBody>
      </p:sp>
      <p:pic>
        <p:nvPicPr>
          <p:cNvPr id="12" name="Picture 11" descr="NSF logo"/>
          <p:cNvPicPr>
            <a:picLocks noChangeAspect="1"/>
          </p:cNvPicPr>
          <p:nvPr/>
        </p:nvPicPr>
        <p:blipFill>
          <a:blip r:embed="rId3" cstate="print"/>
          <a:stretch>
            <a:fillRect/>
          </a:stretch>
        </p:blipFill>
        <p:spPr>
          <a:xfrm>
            <a:off x="7974053" y="45116"/>
            <a:ext cx="1017188" cy="1023315"/>
          </a:xfrm>
          <a:prstGeom prst="rect">
            <a:avLst/>
          </a:prstGeom>
        </p:spPr>
      </p:pic>
      <p:pic>
        <p:nvPicPr>
          <p:cNvPr id="14" name="Picture 13" descr="Mag lab logo"/>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294" y="99483"/>
            <a:ext cx="792698" cy="944759"/>
          </a:xfrm>
          <a:prstGeom prst="rect">
            <a:avLst/>
          </a:prstGeom>
        </p:spPr>
      </p:pic>
      <p:grpSp>
        <p:nvGrpSpPr>
          <p:cNvPr id="3" name="Group 2" descr="Data users from Harvard and the University of Zurich accessed solid-state NMR data previously collected from the MagLab’s 900MHz ultrawide bore NMR magnet that describes the molecular structure of self-assembling fibrils formed by the RNA-binding protein, “FUS.”">
            <a:extLst>
              <a:ext uri="{FF2B5EF4-FFF2-40B4-BE49-F238E27FC236}">
                <a16:creationId xmlns:a16="http://schemas.microsoft.com/office/drawing/2014/main" id="{6643022D-B60C-77F7-5157-C0711F0B74EF}"/>
              </a:ext>
            </a:extLst>
          </p:cNvPr>
          <p:cNvGrpSpPr/>
          <p:nvPr/>
        </p:nvGrpSpPr>
        <p:grpSpPr>
          <a:xfrm>
            <a:off x="4367784" y="1414070"/>
            <a:ext cx="4738695" cy="4801020"/>
            <a:chOff x="4367784" y="1414070"/>
            <a:chExt cx="4738695" cy="4801020"/>
          </a:xfrm>
        </p:grpSpPr>
        <p:sp>
          <p:nvSpPr>
            <p:cNvPr id="93" name="Rectangle 92">
              <a:extLst>
                <a:ext uri="{FF2B5EF4-FFF2-40B4-BE49-F238E27FC236}">
                  <a16:creationId xmlns:a16="http://schemas.microsoft.com/office/drawing/2014/main" id="{C123AC9E-B95E-4FF1-B57B-106F8B6F577D}"/>
                </a:ext>
              </a:extLst>
            </p:cNvPr>
            <p:cNvSpPr/>
            <p:nvPr/>
          </p:nvSpPr>
          <p:spPr>
            <a:xfrm>
              <a:off x="4367784" y="1414070"/>
              <a:ext cx="4700016" cy="4765503"/>
            </a:xfrm>
            <a:prstGeom prst="rect">
              <a:avLst/>
            </a:prstGeom>
            <a:gradFill flip="none" rotWithShape="1">
              <a:gsLst>
                <a:gs pos="50000">
                  <a:srgbClr val="4472C4">
                    <a:shade val="67500"/>
                    <a:satMod val="115000"/>
                  </a:srgbClr>
                </a:gs>
                <a:gs pos="100000">
                  <a:srgbClr val="4472C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6" name="Picture 95">
              <a:extLst>
                <a:ext uri="{FF2B5EF4-FFF2-40B4-BE49-F238E27FC236}">
                  <a16:creationId xmlns:a16="http://schemas.microsoft.com/office/drawing/2014/main" id="{C142567A-C5CE-4158-874D-2A4E0E1085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b="9913"/>
            <a:stretch/>
          </p:blipFill>
          <p:spPr>
            <a:xfrm flipH="1">
              <a:off x="7783355" y="1437996"/>
              <a:ext cx="1252130" cy="2170919"/>
            </a:xfrm>
            <a:prstGeom prst="rect">
              <a:avLst/>
            </a:prstGeom>
          </p:spPr>
        </p:pic>
        <p:pic>
          <p:nvPicPr>
            <p:cNvPr id="97" name="Picture 96">
              <a:extLst>
                <a:ext uri="{FF2B5EF4-FFF2-40B4-BE49-F238E27FC236}">
                  <a16:creationId xmlns:a16="http://schemas.microsoft.com/office/drawing/2014/main" id="{3FC0903D-E7B4-41AF-A27A-9EA1C584AB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1178" r="15664" b="10594"/>
            <a:stretch/>
          </p:blipFill>
          <p:spPr>
            <a:xfrm>
              <a:off x="4378744" y="3349969"/>
              <a:ext cx="1033780" cy="2182922"/>
            </a:xfrm>
            <a:prstGeom prst="rect">
              <a:avLst/>
            </a:prstGeom>
          </p:spPr>
        </p:pic>
        <p:pic>
          <p:nvPicPr>
            <p:cNvPr id="98" name="Picture 97">
              <a:extLst>
                <a:ext uri="{FF2B5EF4-FFF2-40B4-BE49-F238E27FC236}">
                  <a16:creationId xmlns:a16="http://schemas.microsoft.com/office/drawing/2014/main" id="{80A23DAB-B942-41C2-93B2-0108FFA3AC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83" r="17632" b="20189"/>
            <a:stretch/>
          </p:blipFill>
          <p:spPr>
            <a:xfrm flipH="1">
              <a:off x="4394113" y="1416039"/>
              <a:ext cx="1201003" cy="1923269"/>
            </a:xfrm>
            <a:prstGeom prst="rect">
              <a:avLst/>
            </a:prstGeom>
          </p:spPr>
        </p:pic>
        <p:pic>
          <p:nvPicPr>
            <p:cNvPr id="99" name="Picture 98">
              <a:extLst>
                <a:ext uri="{FF2B5EF4-FFF2-40B4-BE49-F238E27FC236}">
                  <a16:creationId xmlns:a16="http://schemas.microsoft.com/office/drawing/2014/main" id="{342CCEA8-893A-4344-A5B3-37F9E5EAB5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8833" y="1439947"/>
              <a:ext cx="3027308" cy="406653"/>
            </a:xfrm>
            <a:prstGeom prst="rect">
              <a:avLst/>
            </a:prstGeom>
          </p:spPr>
        </p:pic>
        <p:pic>
          <p:nvPicPr>
            <p:cNvPr id="101" name="Picture 100">
              <a:extLst>
                <a:ext uri="{FF2B5EF4-FFF2-40B4-BE49-F238E27FC236}">
                  <a16:creationId xmlns:a16="http://schemas.microsoft.com/office/drawing/2014/main" id="{245F4C88-172D-40AE-A977-782521673C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9265" r="15664" b="10594"/>
            <a:stretch/>
          </p:blipFill>
          <p:spPr>
            <a:xfrm flipH="1">
              <a:off x="8021722" y="3597614"/>
              <a:ext cx="1033780" cy="1931260"/>
            </a:xfrm>
            <a:prstGeom prst="rect">
              <a:avLst/>
            </a:prstGeom>
          </p:spPr>
        </p:pic>
        <p:pic>
          <p:nvPicPr>
            <p:cNvPr id="45" name="Picture 44">
              <a:extLst>
                <a:ext uri="{FF2B5EF4-FFF2-40B4-BE49-F238E27FC236}">
                  <a16:creationId xmlns:a16="http://schemas.microsoft.com/office/drawing/2014/main" id="{E7AF69A0-9BC2-4CDB-82F7-B6C5FDAAF2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t="69452" b="9913"/>
            <a:stretch/>
          </p:blipFill>
          <p:spPr>
            <a:xfrm flipH="1">
              <a:off x="7739111" y="5584525"/>
              <a:ext cx="1252130" cy="497265"/>
            </a:xfrm>
            <a:prstGeom prst="rect">
              <a:avLst/>
            </a:prstGeom>
          </p:spPr>
        </p:pic>
        <p:pic>
          <p:nvPicPr>
            <p:cNvPr id="46" name="Picture 45">
              <a:extLst>
                <a:ext uri="{FF2B5EF4-FFF2-40B4-BE49-F238E27FC236}">
                  <a16:creationId xmlns:a16="http://schemas.microsoft.com/office/drawing/2014/main" id="{BAF0FA45-5A74-44B5-AF67-F21B5AAA64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t="69452" b="9913"/>
            <a:stretch/>
          </p:blipFill>
          <p:spPr>
            <a:xfrm>
              <a:off x="4394113" y="5605141"/>
              <a:ext cx="1252130" cy="497265"/>
            </a:xfrm>
            <a:prstGeom prst="rect">
              <a:avLst/>
            </a:prstGeom>
          </p:spPr>
        </p:pic>
        <p:grpSp>
          <p:nvGrpSpPr>
            <p:cNvPr id="52" name="Group 51">
              <a:extLst>
                <a:ext uri="{FF2B5EF4-FFF2-40B4-BE49-F238E27FC236}">
                  <a16:creationId xmlns:a16="http://schemas.microsoft.com/office/drawing/2014/main" id="{9B9B62E6-452A-4E9E-A51B-49B52A3FAA6E}"/>
                </a:ext>
              </a:extLst>
            </p:cNvPr>
            <p:cNvGrpSpPr/>
            <p:nvPr/>
          </p:nvGrpSpPr>
          <p:grpSpPr>
            <a:xfrm>
              <a:off x="4505150" y="4360103"/>
              <a:ext cx="4455046" cy="1721686"/>
              <a:chOff x="-737370" y="-273027"/>
              <a:chExt cx="4752326" cy="1836573"/>
            </a:xfrm>
          </p:grpSpPr>
          <p:grpSp>
            <p:nvGrpSpPr>
              <p:cNvPr id="53" name="Group 52">
                <a:extLst>
                  <a:ext uri="{FF2B5EF4-FFF2-40B4-BE49-F238E27FC236}">
                    <a16:creationId xmlns:a16="http://schemas.microsoft.com/office/drawing/2014/main" id="{FD2D4C69-3C7B-4823-BD0D-109F771D8F65}"/>
                  </a:ext>
                </a:extLst>
              </p:cNvPr>
              <p:cNvGrpSpPr/>
              <p:nvPr/>
            </p:nvGrpSpPr>
            <p:grpSpPr>
              <a:xfrm>
                <a:off x="-737370" y="-273027"/>
                <a:ext cx="4752326" cy="1836573"/>
                <a:chOff x="4577873" y="3149251"/>
                <a:chExt cx="4123418" cy="1074065"/>
              </a:xfrm>
            </p:grpSpPr>
            <p:sp>
              <p:nvSpPr>
                <p:cNvPr id="55" name="Rectangle 54">
                  <a:extLst>
                    <a:ext uri="{FF2B5EF4-FFF2-40B4-BE49-F238E27FC236}">
                      <a16:creationId xmlns:a16="http://schemas.microsoft.com/office/drawing/2014/main" id="{5F71190C-6015-4EAE-936C-BDADF1A56FB5}"/>
                    </a:ext>
                  </a:extLst>
                </p:cNvPr>
                <p:cNvSpPr/>
                <p:nvPr/>
              </p:nvSpPr>
              <p:spPr>
                <a:xfrm>
                  <a:off x="4577873" y="3149251"/>
                  <a:ext cx="4123418" cy="1074065"/>
                </a:xfrm>
                <a:prstGeom prst="rect">
                  <a:avLst/>
                </a:prstGeom>
                <a:solidFill>
                  <a:schemeClr val="bg1"/>
                </a:solidFill>
                <a:ln w="25400">
                  <a:solidFill>
                    <a:srgbClr val="FFD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E92B643C-EF85-49CC-8081-9A8D4526553A}"/>
                    </a:ext>
                  </a:extLst>
                </p:cNvPr>
                <p:cNvSpPr/>
                <p:nvPr/>
              </p:nvSpPr>
              <p:spPr>
                <a:xfrm>
                  <a:off x="4634088" y="3242478"/>
                  <a:ext cx="69833" cy="194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4" name="Picture 53">
                <a:extLst>
                  <a:ext uri="{FF2B5EF4-FFF2-40B4-BE49-F238E27FC236}">
                    <a16:creationId xmlns:a16="http://schemas.microsoft.com/office/drawing/2014/main" id="{CC17226B-47F2-4C04-A0C3-C84F5015EE2D}"/>
                  </a:ext>
                </a:extLst>
              </p:cNvPr>
              <p:cNvPicPr>
                <a:picLocks noChangeAspect="1"/>
              </p:cNvPicPr>
              <p:nvPr/>
            </p:nvPicPr>
            <p:blipFill rotWithShape="1">
              <a:blip r:embed="rId8"/>
              <a:srcRect t="932" b="59126"/>
              <a:stretch/>
            </p:blipFill>
            <p:spPr>
              <a:xfrm>
                <a:off x="1622919" y="-223731"/>
                <a:ext cx="2356338" cy="1737979"/>
              </a:xfrm>
              <a:prstGeom prst="rect">
                <a:avLst/>
              </a:prstGeom>
            </p:spPr>
          </p:pic>
        </p:grpSp>
        <p:grpSp>
          <p:nvGrpSpPr>
            <p:cNvPr id="6" name="Group 5">
              <a:extLst>
                <a:ext uri="{FF2B5EF4-FFF2-40B4-BE49-F238E27FC236}">
                  <a16:creationId xmlns:a16="http://schemas.microsoft.com/office/drawing/2014/main" id="{F3E8F161-4415-40B4-8F16-90A93B8E8262}"/>
                </a:ext>
              </a:extLst>
            </p:cNvPr>
            <p:cNvGrpSpPr/>
            <p:nvPr/>
          </p:nvGrpSpPr>
          <p:grpSpPr>
            <a:xfrm>
              <a:off x="4748287" y="4391184"/>
              <a:ext cx="1594821" cy="1664161"/>
              <a:chOff x="4748287" y="4391184"/>
              <a:chExt cx="1594821" cy="1664161"/>
            </a:xfrm>
          </p:grpSpPr>
          <p:pic>
            <p:nvPicPr>
              <p:cNvPr id="58" name="New picture">
                <a:extLst>
                  <a:ext uri="{FF2B5EF4-FFF2-40B4-BE49-F238E27FC236}">
                    <a16:creationId xmlns:a16="http://schemas.microsoft.com/office/drawing/2014/main" id="{CF902339-2135-455D-8991-66B76F519B42}"/>
                  </a:ext>
                </a:extLst>
              </p:cNvPr>
              <p:cNvPicPr/>
              <p:nvPr/>
            </p:nvPicPr>
            <p:blipFill rotWithShape="1">
              <a:blip r:embed="rId9"/>
              <a:srcRect r="70513" b="58222"/>
              <a:stretch/>
            </p:blipFill>
            <p:spPr>
              <a:xfrm>
                <a:off x="4748287" y="4391184"/>
                <a:ext cx="1594821" cy="1664161"/>
              </a:xfrm>
              <a:prstGeom prst="rect">
                <a:avLst/>
              </a:prstGeom>
            </p:spPr>
          </p:pic>
          <p:sp>
            <p:nvSpPr>
              <p:cNvPr id="5" name="Rectangle 4">
                <a:extLst>
                  <a:ext uri="{FF2B5EF4-FFF2-40B4-BE49-F238E27FC236}">
                    <a16:creationId xmlns:a16="http://schemas.microsoft.com/office/drawing/2014/main" id="{E928444E-8937-43DE-9791-E0D66B618B3D}"/>
                  </a:ext>
                </a:extLst>
              </p:cNvPr>
              <p:cNvSpPr/>
              <p:nvPr/>
            </p:nvSpPr>
            <p:spPr>
              <a:xfrm>
                <a:off x="4884472" y="4406315"/>
                <a:ext cx="321709" cy="179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A48E8CB9-B674-425D-88B4-5E547FC24EFF}"/>
                </a:ext>
              </a:extLst>
            </p:cNvPr>
            <p:cNvGrpSpPr/>
            <p:nvPr/>
          </p:nvGrpSpPr>
          <p:grpSpPr>
            <a:xfrm>
              <a:off x="4385145" y="1775874"/>
              <a:ext cx="4625007" cy="2508096"/>
              <a:chOff x="4436763" y="1775874"/>
              <a:chExt cx="4625007" cy="2508096"/>
            </a:xfrm>
          </p:grpSpPr>
          <p:grpSp>
            <p:nvGrpSpPr>
              <p:cNvPr id="4" name="Group 3">
                <a:extLst>
                  <a:ext uri="{FF2B5EF4-FFF2-40B4-BE49-F238E27FC236}">
                    <a16:creationId xmlns:a16="http://schemas.microsoft.com/office/drawing/2014/main" id="{5A9B6486-CF7F-4791-B3EB-CF6C332C7454}"/>
                  </a:ext>
                </a:extLst>
              </p:cNvPr>
              <p:cNvGrpSpPr/>
              <p:nvPr/>
            </p:nvGrpSpPr>
            <p:grpSpPr>
              <a:xfrm>
                <a:off x="4494247" y="1894433"/>
                <a:ext cx="2355792" cy="2362406"/>
                <a:chOff x="4494246" y="1894432"/>
                <a:chExt cx="2586115" cy="2593375"/>
              </a:xfrm>
            </p:grpSpPr>
            <p:sp>
              <p:nvSpPr>
                <p:cNvPr id="119" name="Rectangle 118">
                  <a:extLst>
                    <a:ext uri="{FF2B5EF4-FFF2-40B4-BE49-F238E27FC236}">
                      <a16:creationId xmlns:a16="http://schemas.microsoft.com/office/drawing/2014/main" id="{3B0C103F-86F8-46A5-988D-3A9B7880EAEF}"/>
                    </a:ext>
                  </a:extLst>
                </p:cNvPr>
                <p:cNvSpPr/>
                <p:nvPr/>
              </p:nvSpPr>
              <p:spPr>
                <a:xfrm>
                  <a:off x="4494246" y="1894432"/>
                  <a:ext cx="2586115" cy="2593375"/>
                </a:xfrm>
                <a:prstGeom prst="rect">
                  <a:avLst/>
                </a:prstGeom>
                <a:solidFill>
                  <a:sysClr val="window" lastClr="FFFFFF"/>
                </a:solidFill>
                <a:ln w="25400" cap="flat" cmpd="sng" algn="ctr">
                  <a:solidFill>
                    <a:srgbClr val="14D2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A9D7330A-50A2-4E54-BBC4-D8ED9FFFE08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2192" y="1935507"/>
                  <a:ext cx="2552300" cy="2552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1" name="Group 120">
                <a:extLst>
                  <a:ext uri="{FF2B5EF4-FFF2-40B4-BE49-F238E27FC236}">
                    <a16:creationId xmlns:a16="http://schemas.microsoft.com/office/drawing/2014/main" id="{0CA56DC1-9376-403F-9122-3C5F315A4C08}"/>
                  </a:ext>
                </a:extLst>
              </p:cNvPr>
              <p:cNvGrpSpPr/>
              <p:nvPr/>
            </p:nvGrpSpPr>
            <p:grpSpPr>
              <a:xfrm>
                <a:off x="4436763" y="1775874"/>
                <a:ext cx="195698" cy="292388"/>
                <a:chOff x="6881358" y="3040348"/>
                <a:chExt cx="195698" cy="292388"/>
              </a:xfrm>
            </p:grpSpPr>
            <p:sp>
              <p:nvSpPr>
                <p:cNvPr id="124" name="Oval 123">
                  <a:extLst>
                    <a:ext uri="{FF2B5EF4-FFF2-40B4-BE49-F238E27FC236}">
                      <a16:creationId xmlns:a16="http://schemas.microsoft.com/office/drawing/2014/main" id="{E95C8E5D-0D34-493B-B872-B0C447A751AC}"/>
                    </a:ext>
                  </a:extLst>
                </p:cNvPr>
                <p:cNvSpPr/>
                <p:nvPr/>
              </p:nvSpPr>
              <p:spPr>
                <a:xfrm>
                  <a:off x="6881358" y="3085300"/>
                  <a:ext cx="195698" cy="195698"/>
                </a:xfrm>
                <a:prstGeom prst="ellipse">
                  <a:avLst/>
                </a:prstGeom>
                <a:solidFill>
                  <a:srgbClr val="14D2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B32BE563-CAA0-4B88-9146-2AC37033E3D1}"/>
                    </a:ext>
                  </a:extLst>
                </p:cNvPr>
                <p:cNvSpPr txBox="1"/>
                <p:nvPr/>
              </p:nvSpPr>
              <p:spPr>
                <a:xfrm>
                  <a:off x="6904140" y="3040348"/>
                  <a:ext cx="152567" cy="29238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a:t>
                  </a:r>
                </a:p>
              </p:txBody>
            </p:sp>
          </p:grpSp>
          <p:pic>
            <p:nvPicPr>
              <p:cNvPr id="64" name="New picture">
                <a:extLst>
                  <a:ext uri="{FF2B5EF4-FFF2-40B4-BE49-F238E27FC236}">
                    <a16:creationId xmlns:a16="http://schemas.microsoft.com/office/drawing/2014/main" id="{C05B4E1A-641C-4E6D-A27A-A860B19F7EEF}"/>
                  </a:ext>
                </a:extLst>
              </p:cNvPr>
              <p:cNvPicPr/>
              <p:nvPr/>
            </p:nvPicPr>
            <p:blipFill rotWithShape="1">
              <a:blip r:embed="rId9"/>
              <a:srcRect l="1282" t="45259" r="62821" b="1244"/>
              <a:stretch/>
            </p:blipFill>
            <p:spPr>
              <a:xfrm>
                <a:off x="6928170" y="1915038"/>
                <a:ext cx="2133600" cy="2341801"/>
              </a:xfrm>
              <a:prstGeom prst="rect">
                <a:avLst/>
              </a:prstGeom>
              <a:ln w="19050">
                <a:solidFill>
                  <a:srgbClr val="FF00FF"/>
                </a:solidFill>
              </a:ln>
            </p:spPr>
          </p:pic>
          <p:sp>
            <p:nvSpPr>
              <p:cNvPr id="65" name="Rectangle 64">
                <a:extLst>
                  <a:ext uri="{FF2B5EF4-FFF2-40B4-BE49-F238E27FC236}">
                    <a16:creationId xmlns:a16="http://schemas.microsoft.com/office/drawing/2014/main" id="{838DE566-677B-479A-B1F5-0F563BC4817C}"/>
                  </a:ext>
                </a:extLst>
              </p:cNvPr>
              <p:cNvSpPr/>
              <p:nvPr/>
            </p:nvSpPr>
            <p:spPr>
              <a:xfrm>
                <a:off x="7029286" y="2093759"/>
                <a:ext cx="321709" cy="179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B2B537F8-CE1F-4EC9-8DE7-64C1EEBCECA6}"/>
                  </a:ext>
                </a:extLst>
              </p:cNvPr>
              <p:cNvSpPr txBox="1"/>
              <p:nvPr/>
            </p:nvSpPr>
            <p:spPr>
              <a:xfrm>
                <a:off x="7024194" y="3883860"/>
                <a:ext cx="979755" cy="400110"/>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Phylogenetic</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 Tree</a:t>
                </a:r>
              </a:p>
            </p:txBody>
          </p:sp>
          <p:grpSp>
            <p:nvGrpSpPr>
              <p:cNvPr id="7" name="Group 6">
                <a:extLst>
                  <a:ext uri="{FF2B5EF4-FFF2-40B4-BE49-F238E27FC236}">
                    <a16:creationId xmlns:a16="http://schemas.microsoft.com/office/drawing/2014/main" id="{F059EBAE-49EA-4CE3-A125-31D48BFA0483}"/>
                  </a:ext>
                </a:extLst>
              </p:cNvPr>
              <p:cNvGrpSpPr/>
              <p:nvPr/>
            </p:nvGrpSpPr>
            <p:grpSpPr>
              <a:xfrm>
                <a:off x="6852324" y="1801370"/>
                <a:ext cx="195698" cy="292388"/>
                <a:chOff x="9545213" y="1697013"/>
                <a:chExt cx="195698" cy="292388"/>
              </a:xfrm>
            </p:grpSpPr>
            <p:sp>
              <p:nvSpPr>
                <p:cNvPr id="69" name="Oval 68">
                  <a:extLst>
                    <a:ext uri="{FF2B5EF4-FFF2-40B4-BE49-F238E27FC236}">
                      <a16:creationId xmlns:a16="http://schemas.microsoft.com/office/drawing/2014/main" id="{B4233201-5D3F-4D21-BA96-443298A568C5}"/>
                    </a:ext>
                  </a:extLst>
                </p:cNvPr>
                <p:cNvSpPr/>
                <p:nvPr/>
              </p:nvSpPr>
              <p:spPr>
                <a:xfrm>
                  <a:off x="9545213" y="1745358"/>
                  <a:ext cx="195698" cy="195698"/>
                </a:xfrm>
                <a:prstGeom prst="ellipse">
                  <a:avLst/>
                </a:prstGeom>
                <a:solidFill>
                  <a:srgbClr val="FF00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0E3EA3BA-D4E5-482F-A033-AF74A94159BA}"/>
                    </a:ext>
                  </a:extLst>
                </p:cNvPr>
                <p:cNvSpPr txBox="1"/>
                <p:nvPr/>
              </p:nvSpPr>
              <p:spPr>
                <a:xfrm>
                  <a:off x="9566778" y="1697013"/>
                  <a:ext cx="152567" cy="29238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t>
                  </a:r>
                </a:p>
              </p:txBody>
            </p:sp>
          </p:grpSp>
        </p:grpSp>
        <p:sp>
          <p:nvSpPr>
            <p:cNvPr id="72" name="TextBox 71">
              <a:extLst>
                <a:ext uri="{FF2B5EF4-FFF2-40B4-BE49-F238E27FC236}">
                  <a16:creationId xmlns:a16="http://schemas.microsoft.com/office/drawing/2014/main" id="{3DECC043-658A-4B21-8F0B-A08F506FE980}"/>
                </a:ext>
              </a:extLst>
            </p:cNvPr>
            <p:cNvSpPr txBox="1"/>
            <p:nvPr/>
          </p:nvSpPr>
          <p:spPr>
            <a:xfrm>
              <a:off x="4453655" y="4475297"/>
              <a:ext cx="1226618" cy="276999"/>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PDB ID: 5W3N</a:t>
              </a:r>
            </a:p>
          </p:txBody>
        </p:sp>
        <p:pic>
          <p:nvPicPr>
            <p:cNvPr id="75" name="Picture 74">
              <a:extLst>
                <a:ext uri="{FF2B5EF4-FFF2-40B4-BE49-F238E27FC236}">
                  <a16:creationId xmlns:a16="http://schemas.microsoft.com/office/drawing/2014/main" id="{6EB13C1B-4AC1-4BC9-8E24-C9C4A6E44B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36333" r="15664" b="57721"/>
            <a:stretch/>
          </p:blipFill>
          <p:spPr>
            <a:xfrm>
              <a:off x="4495360" y="6065155"/>
              <a:ext cx="1033780" cy="143285"/>
            </a:xfrm>
            <a:prstGeom prst="rect">
              <a:avLst/>
            </a:prstGeom>
          </p:spPr>
        </p:pic>
        <p:pic>
          <p:nvPicPr>
            <p:cNvPr id="77" name="Picture 76">
              <a:extLst>
                <a:ext uri="{FF2B5EF4-FFF2-40B4-BE49-F238E27FC236}">
                  <a16:creationId xmlns:a16="http://schemas.microsoft.com/office/drawing/2014/main" id="{0CEC50E9-40F1-4AF3-BAD5-9BEC63A1E5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85628" r="15664" b="10594"/>
            <a:stretch/>
          </p:blipFill>
          <p:spPr>
            <a:xfrm>
              <a:off x="5431064" y="6076987"/>
              <a:ext cx="1033780" cy="91042"/>
            </a:xfrm>
            <a:prstGeom prst="rect">
              <a:avLst/>
            </a:prstGeom>
          </p:spPr>
        </p:pic>
        <p:pic>
          <p:nvPicPr>
            <p:cNvPr id="78" name="Picture 77">
              <a:extLst>
                <a:ext uri="{FF2B5EF4-FFF2-40B4-BE49-F238E27FC236}">
                  <a16:creationId xmlns:a16="http://schemas.microsoft.com/office/drawing/2014/main" id="{ADDFD818-D0FC-4E23-BAE7-628BB5CEA4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48091" r="15664" b="48131"/>
            <a:stretch/>
          </p:blipFill>
          <p:spPr>
            <a:xfrm>
              <a:off x="6455686" y="6088531"/>
              <a:ext cx="1033780" cy="91042"/>
            </a:xfrm>
            <a:prstGeom prst="rect">
              <a:avLst/>
            </a:prstGeom>
          </p:spPr>
        </p:pic>
        <p:pic>
          <p:nvPicPr>
            <p:cNvPr id="79" name="Picture 78">
              <a:extLst>
                <a:ext uri="{FF2B5EF4-FFF2-40B4-BE49-F238E27FC236}">
                  <a16:creationId xmlns:a16="http://schemas.microsoft.com/office/drawing/2014/main" id="{B645C340-0082-4503-8DD3-A7983AC093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36333" r="15664" b="57721"/>
            <a:stretch/>
          </p:blipFill>
          <p:spPr>
            <a:xfrm>
              <a:off x="7222221" y="6071805"/>
              <a:ext cx="1033780" cy="143285"/>
            </a:xfrm>
            <a:prstGeom prst="rect">
              <a:avLst/>
            </a:prstGeom>
          </p:spPr>
        </p:pic>
        <p:pic>
          <p:nvPicPr>
            <p:cNvPr id="80" name="Picture 79">
              <a:extLst>
                <a:ext uri="{FF2B5EF4-FFF2-40B4-BE49-F238E27FC236}">
                  <a16:creationId xmlns:a16="http://schemas.microsoft.com/office/drawing/2014/main" id="{BCE03231-0DD9-4EDC-9966-F303B75A6B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85628" r="33744" b="10907"/>
            <a:stretch/>
          </p:blipFill>
          <p:spPr>
            <a:xfrm>
              <a:off x="8164023" y="6074435"/>
              <a:ext cx="762708" cy="83487"/>
            </a:xfrm>
            <a:prstGeom prst="rect">
              <a:avLst/>
            </a:prstGeom>
          </p:spPr>
        </p:pic>
        <p:pic>
          <p:nvPicPr>
            <p:cNvPr id="82" name="Picture 81">
              <a:extLst>
                <a:ext uri="{FF2B5EF4-FFF2-40B4-BE49-F238E27FC236}">
                  <a16:creationId xmlns:a16="http://schemas.microsoft.com/office/drawing/2014/main" id="{C7681F95-C94E-4F21-A9AB-AA9E432085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r="78406" b="79112"/>
            <a:stretch/>
          </p:blipFill>
          <p:spPr>
            <a:xfrm flipH="1">
              <a:off x="8958472" y="5602928"/>
              <a:ext cx="76617" cy="503362"/>
            </a:xfrm>
            <a:prstGeom prst="rect">
              <a:avLst/>
            </a:prstGeom>
          </p:spPr>
        </p:pic>
        <p:sp>
          <p:nvSpPr>
            <p:cNvPr id="83" name="TextBox 82">
              <a:extLst>
                <a:ext uri="{FF2B5EF4-FFF2-40B4-BE49-F238E27FC236}">
                  <a16:creationId xmlns:a16="http://schemas.microsoft.com/office/drawing/2014/main" id="{8D59AEF5-A2E4-4EDC-9F28-DA317C44E655}"/>
                </a:ext>
              </a:extLst>
            </p:cNvPr>
            <p:cNvSpPr txBox="1"/>
            <p:nvPr/>
          </p:nvSpPr>
          <p:spPr>
            <a:xfrm>
              <a:off x="7891082" y="3862182"/>
              <a:ext cx="1215397" cy="43088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l-GR" sz="1100" b="1" i="0" u="none" strike="noStrike" kern="0" cap="none" spc="0" normalizeH="0" baseline="0" noProof="0" dirty="0">
                  <a:ln>
                    <a:noFill/>
                  </a:ln>
                  <a:solidFill>
                    <a:srgbClr val="E03448"/>
                  </a:solidFill>
                  <a:effectLst/>
                  <a:uLnTx/>
                  <a:uFillTx/>
                </a:rPr>
                <a:t>Δ</a:t>
              </a:r>
              <a:r>
                <a:rPr lang="en-US" sz="1100" b="1" kern="0" dirty="0">
                  <a:solidFill>
                    <a:srgbClr val="E03448"/>
                  </a:solidFill>
                </a:rPr>
                <a:t>G </a:t>
              </a:r>
              <a:r>
                <a:rPr kumimoji="0" lang="en-US" sz="1100" b="1" i="0" u="none" strike="noStrike" kern="0" cap="none" spc="0" normalizeH="0" baseline="0" noProof="0" dirty="0">
                  <a:ln>
                    <a:noFill/>
                  </a:ln>
                  <a:solidFill>
                    <a:srgbClr val="E03448"/>
                  </a:solidFill>
                  <a:effectLst/>
                  <a:uLnTx/>
                  <a:uFillTx/>
                </a:rPr>
                <a:t>More stable</a:t>
              </a:r>
            </a:p>
            <a:p>
              <a:pPr marL="0" marR="0" lvl="0" indent="0" defTabSz="685800" eaLnBrk="1" fontAlgn="auto" latinLnBrk="0" hangingPunct="1">
                <a:lnSpc>
                  <a:spcPct val="100000"/>
                </a:lnSpc>
                <a:spcBef>
                  <a:spcPts val="0"/>
                </a:spcBef>
                <a:spcAft>
                  <a:spcPts val="0"/>
                </a:spcAft>
                <a:buClrTx/>
                <a:buSzTx/>
                <a:buFontTx/>
                <a:buNone/>
                <a:tabLst/>
                <a:defRPr/>
              </a:pPr>
              <a:r>
                <a:rPr kumimoji="0" lang="el-GR" sz="1100" b="1" i="0" u="none" strike="noStrike" kern="0" cap="none" spc="0" normalizeH="0" baseline="0" noProof="0" dirty="0">
                  <a:ln>
                    <a:noFill/>
                  </a:ln>
                  <a:solidFill>
                    <a:srgbClr val="7030A0"/>
                  </a:solidFill>
                  <a:effectLst/>
                  <a:uLnTx/>
                  <a:uFillTx/>
                </a:rPr>
                <a:t>Δ</a:t>
              </a:r>
              <a:r>
                <a:rPr kumimoji="0" lang="en-US" sz="1100" b="1" i="0" u="none" strike="noStrike" kern="0" cap="none" spc="0" normalizeH="0" baseline="0" noProof="0" dirty="0">
                  <a:ln>
                    <a:noFill/>
                  </a:ln>
                  <a:solidFill>
                    <a:srgbClr val="7030A0"/>
                  </a:solidFill>
                  <a:effectLst/>
                  <a:uLnTx/>
                  <a:uFillTx/>
                </a:rPr>
                <a:t>G</a:t>
              </a:r>
              <a:r>
                <a:rPr lang="en-US" sz="1100" b="1" kern="0" dirty="0">
                  <a:solidFill>
                    <a:srgbClr val="E03448"/>
                  </a:solidFill>
                </a:rPr>
                <a:t> </a:t>
              </a:r>
              <a:r>
                <a:rPr kumimoji="0" lang="en-US" sz="1100" b="1" i="0" u="none" strike="noStrike" kern="0" cap="none" spc="0" normalizeH="0" baseline="0" noProof="0" dirty="0">
                  <a:ln>
                    <a:noFill/>
                  </a:ln>
                  <a:solidFill>
                    <a:srgbClr val="7030A0"/>
                  </a:solidFill>
                  <a:effectLst/>
                  <a:uLnTx/>
                  <a:uFillTx/>
                </a:rPr>
                <a:t>Less stable</a:t>
              </a:r>
            </a:p>
          </p:txBody>
        </p:sp>
        <p:grpSp>
          <p:nvGrpSpPr>
            <p:cNvPr id="103" name="Group 102">
              <a:extLst>
                <a:ext uri="{FF2B5EF4-FFF2-40B4-BE49-F238E27FC236}">
                  <a16:creationId xmlns:a16="http://schemas.microsoft.com/office/drawing/2014/main" id="{6BF1711F-F281-4366-9640-704DC10B5B58}"/>
                </a:ext>
              </a:extLst>
            </p:cNvPr>
            <p:cNvGrpSpPr/>
            <p:nvPr/>
          </p:nvGrpSpPr>
          <p:grpSpPr>
            <a:xfrm>
              <a:off x="4444985" y="4236758"/>
              <a:ext cx="195698" cy="292388"/>
              <a:chOff x="4518207" y="3032664"/>
              <a:chExt cx="195698" cy="292388"/>
            </a:xfrm>
          </p:grpSpPr>
          <p:sp>
            <p:nvSpPr>
              <p:cNvPr id="115" name="Oval 114">
                <a:extLst>
                  <a:ext uri="{FF2B5EF4-FFF2-40B4-BE49-F238E27FC236}">
                    <a16:creationId xmlns:a16="http://schemas.microsoft.com/office/drawing/2014/main" id="{7590EB99-7B9F-4BBE-A479-CDB10055A4B3}"/>
                  </a:ext>
                </a:extLst>
              </p:cNvPr>
              <p:cNvSpPr/>
              <p:nvPr/>
            </p:nvSpPr>
            <p:spPr>
              <a:xfrm>
                <a:off x="4518207" y="3085300"/>
                <a:ext cx="195698" cy="195698"/>
              </a:xfrm>
              <a:prstGeom prst="ellipse">
                <a:avLst/>
              </a:prstGeom>
              <a:solidFill>
                <a:srgbClr val="FFD03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271E5C65-3FD0-4E3A-A3E1-8E7CECE09CC4}"/>
                  </a:ext>
                </a:extLst>
              </p:cNvPr>
              <p:cNvSpPr txBox="1"/>
              <p:nvPr/>
            </p:nvSpPr>
            <p:spPr>
              <a:xfrm>
                <a:off x="4533316" y="3032664"/>
                <a:ext cx="152567" cy="29238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a:t>
                </a:r>
              </a:p>
            </p:txBody>
          </p:sp>
        </p:grpSp>
      </p:grpSp>
    </p:spTree>
    <p:extLst>
      <p:ext uri="{BB962C8B-B14F-4D97-AF65-F5344CB8AC3E}">
        <p14:creationId xmlns:p14="http://schemas.microsoft.com/office/powerpoint/2010/main" val="110145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62"/>
          <p:cNvSpPr txBox="1">
            <a:spLocks noChangeArrowheads="1"/>
          </p:cNvSpPr>
          <p:nvPr/>
        </p:nvSpPr>
        <p:spPr bwMode="auto">
          <a:xfrm>
            <a:off x="1" y="39372"/>
            <a:ext cx="9144000" cy="1297278"/>
          </a:xfrm>
          <a:prstGeom prst="rect">
            <a:avLst/>
          </a:prstGeom>
          <a:noFill/>
          <a:ln w="9525">
            <a:noFill/>
            <a:miter lim="800000"/>
            <a:headEnd/>
            <a:tailEnd/>
          </a:ln>
        </p:spPr>
        <p:txBody>
          <a:bodyPr wrap="square">
            <a:spAutoFit/>
          </a:bodyPr>
          <a:lstStyle/>
          <a:p>
            <a:pPr algn="ctr">
              <a:lnSpc>
                <a:spcPct val="90000"/>
              </a:lnSpc>
              <a:spcBef>
                <a:spcPts val="0"/>
              </a:spcBef>
            </a:pPr>
            <a:r>
              <a:rPr lang="en-US" sz="1600" b="1" kern="1200" dirty="0"/>
              <a:t>Effects of Natural Selection on the Phase-Separation Properties of </a:t>
            </a:r>
          </a:p>
          <a:p>
            <a:pPr algn="ctr">
              <a:lnSpc>
                <a:spcPct val="90000"/>
              </a:lnSpc>
              <a:spcBef>
                <a:spcPts val="0"/>
              </a:spcBef>
            </a:pPr>
            <a:r>
              <a:rPr lang="en-US" sz="1600" b="1" dirty="0"/>
              <a:t>an RNA-Binding Protein</a:t>
            </a:r>
            <a:r>
              <a:rPr lang="en-US" sz="1600" b="1" kern="1200" dirty="0"/>
              <a:t> in Mammals</a:t>
            </a:r>
          </a:p>
          <a:p>
            <a:pPr algn="ctr">
              <a:spcBef>
                <a:spcPts val="0"/>
              </a:spcBef>
            </a:pPr>
            <a:endParaRPr lang="en-US" sz="300" dirty="0"/>
          </a:p>
          <a:p>
            <a:pPr algn="ctr">
              <a:spcBef>
                <a:spcPts val="0"/>
              </a:spcBef>
            </a:pPr>
            <a:r>
              <a:rPr lang="en-US" sz="1100" dirty="0"/>
              <a:t>Pouria Dasmeh</a:t>
            </a:r>
            <a:r>
              <a:rPr lang="en-US" sz="1100" kern="1200" baseline="30000" dirty="0"/>
              <a:t>1,2,3</a:t>
            </a:r>
            <a:r>
              <a:rPr lang="en-US" sz="1100" kern="1200" dirty="0"/>
              <a:t>, Andreas Wagner</a:t>
            </a:r>
            <a:r>
              <a:rPr lang="en-US" sz="1100" baseline="30000" dirty="0"/>
              <a:t>1,3</a:t>
            </a:r>
          </a:p>
          <a:p>
            <a:pPr algn="ctr"/>
            <a:r>
              <a:rPr lang="en-US" sz="1050" b="1" dirty="0">
                <a:solidFill>
                  <a:srgbClr val="0000FF"/>
                </a:solidFill>
              </a:rPr>
              <a:t>1. Institute for Evolutionary Biology and Environmental Studies, University of Zurich</a:t>
            </a:r>
            <a:r>
              <a:rPr lang="en-US" sz="1050" b="1" kern="1200" dirty="0">
                <a:solidFill>
                  <a:srgbClr val="0000FF"/>
                </a:solidFill>
              </a:rPr>
              <a:t>; </a:t>
            </a:r>
          </a:p>
          <a:p>
            <a:pPr algn="ctr"/>
            <a:r>
              <a:rPr lang="en-US" sz="1050" b="1" kern="1200" dirty="0">
                <a:solidFill>
                  <a:srgbClr val="0000FF"/>
                </a:solidFill>
              </a:rPr>
              <a:t>2. </a:t>
            </a:r>
            <a:r>
              <a:rPr lang="en-US" sz="1050" b="1" dirty="0">
                <a:solidFill>
                  <a:srgbClr val="0000FF"/>
                </a:solidFill>
              </a:rPr>
              <a:t>Dept. of Chemistry and Chemical Biology, Harvard University;  3. Swiss Institute of Bioinformatics</a:t>
            </a:r>
          </a:p>
          <a:p>
            <a:pPr algn="ctr"/>
            <a:endParaRPr lang="en-US" sz="400" i="1" dirty="0"/>
          </a:p>
          <a:p>
            <a:pPr algn="ctr">
              <a:spcBef>
                <a:spcPts val="0"/>
              </a:spcBef>
            </a:pPr>
            <a:r>
              <a:rPr lang="en-US" sz="1050" b="1" kern="1200" dirty="0"/>
              <a:t>Funding:</a:t>
            </a:r>
            <a:r>
              <a:rPr lang="en-US" sz="1050" kern="1200" dirty="0"/>
              <a:t>  European Research Council #739874, Swiss NSF #31003A</a:t>
            </a:r>
            <a:r>
              <a:rPr lang="en-US" sz="1050" dirty="0"/>
              <a:t> </a:t>
            </a:r>
            <a:r>
              <a:rPr lang="en-US" sz="1050" kern="1200" dirty="0"/>
              <a:t>172887.    Original </a:t>
            </a:r>
            <a:r>
              <a:rPr lang="en-US" sz="1050" dirty="0"/>
              <a:t>data collected under the MagLab’s NSF/DMR-1644779. </a:t>
            </a:r>
            <a:endParaRPr lang="en-US" sz="1050" b="1" kern="1200" dirty="0">
              <a:solidFill>
                <a:srgbClr val="0033CC"/>
              </a:solidFill>
            </a:endParaRPr>
          </a:p>
        </p:txBody>
      </p:sp>
      <p:sp>
        <p:nvSpPr>
          <p:cNvPr id="96" name="Text Box 28">
            <a:extLst>
              <a:ext uri="{FF2B5EF4-FFF2-40B4-BE49-F238E27FC236}">
                <a16:creationId xmlns:a16="http://schemas.microsoft.com/office/drawing/2014/main" id="{54036186-83B6-4028-BA6A-A4A0BFDD9407}"/>
              </a:ext>
            </a:extLst>
          </p:cNvPr>
          <p:cNvSpPr txBox="1">
            <a:spLocks noChangeArrowheads="1"/>
          </p:cNvSpPr>
          <p:nvPr/>
        </p:nvSpPr>
        <p:spPr bwMode="auto">
          <a:xfrm>
            <a:off x="4314650" y="5602903"/>
            <a:ext cx="4810890" cy="1277273"/>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900MHz 105 mm bore magnet</a:t>
            </a:r>
          </a:p>
          <a:p>
            <a:r>
              <a:rPr lang="en-US" sz="1100" dirty="0">
                <a:solidFill>
                  <a:srgbClr val="333399"/>
                </a:solidFill>
              </a:rPr>
              <a:t>In the MagLab’s NMR-MRI/S Facility </a:t>
            </a:r>
          </a:p>
          <a:p>
            <a:r>
              <a:rPr lang="en-US" sz="1100" b="1" dirty="0">
                <a:solidFill>
                  <a:srgbClr val="333399"/>
                </a:solidFill>
              </a:rPr>
              <a:t>Data User Citation: </a:t>
            </a:r>
            <a:r>
              <a:rPr lang="en-US" sz="1100" i="1" dirty="0">
                <a:solidFill>
                  <a:srgbClr val="333399"/>
                </a:solidFill>
              </a:rPr>
              <a:t>Molecular Biology and Evolution</a:t>
            </a:r>
            <a:r>
              <a:rPr lang="en-US" sz="1100" dirty="0">
                <a:solidFill>
                  <a:srgbClr val="333399"/>
                </a:solidFill>
              </a:rPr>
              <a:t>, 2021, Vol 38 (3), 940–951, https://doi.org/10.1093/molbev/msaa258</a:t>
            </a:r>
          </a:p>
          <a:p>
            <a:r>
              <a:rPr lang="en-US" sz="1100" b="1" dirty="0">
                <a:solidFill>
                  <a:srgbClr val="333399"/>
                </a:solidFill>
              </a:rPr>
              <a:t>Original Citation:</a:t>
            </a:r>
            <a:r>
              <a:rPr lang="en-US" sz="1100" i="1" dirty="0">
                <a:solidFill>
                  <a:srgbClr val="333399"/>
                </a:solidFill>
              </a:rPr>
              <a:t> Cell</a:t>
            </a:r>
            <a:r>
              <a:rPr lang="en-US" sz="1100" dirty="0">
                <a:solidFill>
                  <a:srgbClr val="333399"/>
                </a:solidFill>
              </a:rPr>
              <a:t>, </a:t>
            </a:r>
            <a:r>
              <a:rPr lang="en-US" sz="1100" b="1" dirty="0">
                <a:solidFill>
                  <a:srgbClr val="333399"/>
                </a:solidFill>
              </a:rPr>
              <a:t>2017</a:t>
            </a:r>
            <a:r>
              <a:rPr lang="en-US" sz="1100" dirty="0">
                <a:solidFill>
                  <a:srgbClr val="333399"/>
                </a:solidFill>
              </a:rPr>
              <a:t> 171 (3), 615-627.e16, https://doi.org/10.1016/j.cell.2017.08.048</a:t>
            </a:r>
          </a:p>
          <a:p>
            <a:r>
              <a:rPr lang="en-US" sz="1100" b="1" dirty="0">
                <a:solidFill>
                  <a:srgbClr val="333399"/>
                </a:solidFill>
              </a:rPr>
              <a:t>Dataset: </a:t>
            </a:r>
            <a:r>
              <a:rPr lang="en-US" sz="1100" dirty="0">
                <a:solidFill>
                  <a:srgbClr val="333399"/>
                </a:solidFill>
              </a:rPr>
              <a:t>Protein Data Bank ID 5W3N</a:t>
            </a:r>
            <a:endParaRPr lang="en-US" sz="1200" dirty="0">
              <a:solidFill>
                <a:srgbClr val="333399"/>
              </a:solidFill>
            </a:endParaRPr>
          </a:p>
        </p:txBody>
      </p:sp>
      <p:sp>
        <p:nvSpPr>
          <p:cNvPr id="1028" name="Text Box 28"/>
          <p:cNvSpPr txBox="1">
            <a:spLocks noGrp="1" noChangeArrowheads="1"/>
          </p:cNvSpPr>
          <p:nvPr>
            <p:ph type="title" idx="4294967295"/>
          </p:nvPr>
        </p:nvSpPr>
        <p:spPr bwMode="auto">
          <a:xfrm>
            <a:off x="-16838" y="1399612"/>
            <a:ext cx="4386361" cy="5539978"/>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Open Sans"/>
              </a:rPr>
              <a:t>What is the development?  </a:t>
            </a:r>
            <a:r>
              <a:rPr kumimoji="0" lang="en-US" sz="1200" b="0" i="1" u="sng" strike="noStrike" kern="1200" cap="none" spc="0" normalizeH="0" baseline="0" noProof="0" dirty="0">
                <a:ln>
                  <a:noFill/>
                </a:ln>
                <a:solidFill>
                  <a:schemeClr val="tx1"/>
                </a:solidFill>
                <a:effectLst/>
                <a:uLnTx/>
                <a:uFillTx/>
                <a:latin typeface="Arial" pitchFamily="34" charset="0"/>
                <a:ea typeface="+mn-ea"/>
                <a:cs typeface="Open Sans"/>
              </a:rPr>
              <a:t>Data users from Harvard and the University of Zurich accessed FAIR data from the Protein Data Bank generated by the MagLab’s NMR Facility,</a:t>
            </a:r>
            <a:r>
              <a:rPr kumimoji="0" lang="en-US" sz="1200" b="0" i="0" u="none" strike="noStrike" kern="1200" cap="none" spc="0" normalizeH="0" baseline="0" noProof="0" dirty="0">
                <a:ln>
                  <a:noFill/>
                </a:ln>
                <a:solidFill>
                  <a:schemeClr val="tx1"/>
                </a:solidFill>
                <a:effectLst/>
                <a:uLnTx/>
                <a:uFillTx/>
                <a:latin typeface="Arial" pitchFamily="34" charset="0"/>
                <a:ea typeface="+mn-ea"/>
                <a:cs typeface="Open Sans"/>
              </a:rPr>
              <a:t> data that describes the molecular structure of the RNA-binding protein, “FUS” (</a:t>
            </a:r>
            <a:r>
              <a:rPr kumimoji="0" lang="en-US" sz="1200" b="1" i="0" u="none" strike="noStrike" kern="1200" cap="none" spc="0" normalizeH="0" baseline="0" noProof="0" dirty="0">
                <a:ln>
                  <a:noFill/>
                </a:ln>
                <a:solidFill>
                  <a:schemeClr val="tx1"/>
                </a:solidFill>
                <a:effectLst/>
                <a:uLnTx/>
                <a:uFillTx/>
                <a:latin typeface="Arial" pitchFamily="34" charset="0"/>
                <a:ea typeface="+mn-ea"/>
                <a:cs typeface="Open Sans"/>
              </a:rPr>
              <a:t>Figure A</a:t>
            </a:r>
            <a:r>
              <a:rPr kumimoji="0" lang="en-US" sz="1200" b="0" i="0" u="none" strike="noStrike" kern="1200" cap="none" spc="0" normalizeH="0" baseline="0" noProof="0" dirty="0">
                <a:ln>
                  <a:noFill/>
                </a:ln>
                <a:solidFill>
                  <a:schemeClr val="tx1"/>
                </a:solidFill>
                <a:effectLst/>
                <a:uLnTx/>
                <a:uFillTx/>
                <a:latin typeface="Arial" pitchFamily="34" charset="0"/>
                <a:ea typeface="+mn-ea"/>
                <a:cs typeface="Open Sans"/>
              </a:rPr>
              <a:t>). </a:t>
            </a:r>
            <a:r>
              <a:rPr kumimoji="0" lang="en-US" sz="1200" b="0" i="1" u="sng" strike="noStrike" kern="1200" cap="none" spc="0" normalizeH="0" baseline="0" noProof="0" dirty="0">
                <a:ln>
                  <a:noFill/>
                </a:ln>
                <a:solidFill>
                  <a:schemeClr val="tx1"/>
                </a:solidFill>
                <a:effectLst/>
                <a:uLnTx/>
                <a:uFillTx/>
                <a:latin typeface="+mn-lt"/>
                <a:ea typeface="+mn-ea"/>
                <a:cs typeface="Open Sans"/>
              </a:rPr>
              <a:t>The data were used to examine the effects of naturally occurring mutations that change the structure of its fibril core among mammals dating back 160 million years.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chemeClr val="tx1"/>
              </a:solidFill>
              <a:effectLst/>
              <a:uLnTx/>
              <a:uFillTx/>
              <a:latin typeface="+mn-lt"/>
              <a:ea typeface="+mn-ea"/>
              <a:cs typeface="Open San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Open Sans"/>
              </a:rPr>
              <a:t>Why is this important? </a:t>
            </a:r>
            <a:r>
              <a:rPr kumimoji="0" lang="en-US" sz="1200" b="0" i="1" u="sng" strike="noStrike" kern="1200" cap="none" spc="0" normalizeH="0" baseline="0" noProof="0" dirty="0">
                <a:ln>
                  <a:noFill/>
                </a:ln>
                <a:solidFill>
                  <a:schemeClr val="tx1"/>
                </a:solidFill>
                <a:effectLst/>
                <a:uLnTx/>
                <a:uFillTx/>
                <a:latin typeface="+mn-lt"/>
                <a:ea typeface="+mn-ea"/>
                <a:cs typeface="Open Sans"/>
              </a:rPr>
              <a:t>These proteins form liquid compartments, or “granules”,</a:t>
            </a:r>
            <a:r>
              <a:rPr kumimoji="0" lang="en-US" sz="1200" b="0" i="1" u="sng" strike="noStrike" kern="1200" cap="none" spc="0" normalizeH="0" baseline="0" noProof="0" dirty="0">
                <a:ln>
                  <a:noFill/>
                </a:ln>
                <a:solidFill>
                  <a:schemeClr val="tx1"/>
                </a:solidFill>
                <a:effectLst/>
                <a:uLnTx/>
                <a:uFillTx/>
                <a:latin typeface="Arial" pitchFamily="34" charset="0"/>
                <a:ea typeface="+mn-ea"/>
                <a:cs typeface="Open Sans"/>
              </a:rPr>
              <a:t> </a:t>
            </a:r>
            <a:r>
              <a:rPr kumimoji="0" lang="en-US" sz="1200" b="0" i="1" u="sng" strike="noStrike" kern="1200" cap="none" spc="0" normalizeH="0" baseline="0" noProof="0" dirty="0">
                <a:ln>
                  <a:noFill/>
                </a:ln>
                <a:solidFill>
                  <a:schemeClr val="tx1"/>
                </a:solidFill>
                <a:effectLst/>
                <a:uLnTx/>
                <a:uFillTx/>
                <a:latin typeface="+mn-lt"/>
                <a:ea typeface="+mn-ea"/>
                <a:cs typeface="Open Sans"/>
              </a:rPr>
              <a:t>where they perform a variety of vital functions.</a:t>
            </a:r>
            <a:r>
              <a:rPr kumimoji="0" lang="en-US" sz="1200" b="0" i="0" u="none" strike="noStrike" kern="1200" cap="none" spc="0" normalizeH="0" baseline="0" noProof="0" dirty="0">
                <a:ln>
                  <a:noFill/>
                </a:ln>
                <a:solidFill>
                  <a:schemeClr val="tx1"/>
                </a:solidFill>
                <a:effectLst/>
                <a:uLnTx/>
                <a:uFillTx/>
                <a:latin typeface="+mn-lt"/>
                <a:ea typeface="+mn-ea"/>
                <a:cs typeface="Open Sans"/>
              </a:rPr>
              <a:t> NMR experiments revealed that formation of these granules is controlled by the way the FUS fibril core domain is folded. </a:t>
            </a:r>
            <a:r>
              <a:rPr kumimoji="0" lang="en-US" sz="1200" b="0" i="1" u="sng" strike="noStrike" kern="1200" cap="none" spc="0" normalizeH="0" baseline="0" noProof="0" dirty="0">
                <a:ln>
                  <a:noFill/>
                </a:ln>
                <a:solidFill>
                  <a:schemeClr val="tx1"/>
                </a:solidFill>
                <a:effectLst/>
                <a:uLnTx/>
                <a:uFillTx/>
                <a:latin typeface="+mn-lt"/>
                <a:ea typeface="+mn-ea"/>
                <a:cs typeface="Open Sans"/>
              </a:rPr>
              <a:t>Normally, the granules are short-lived, but mutations in FUS cause the core domain to permanently adopt the granule-favored structure.</a:t>
            </a:r>
            <a:r>
              <a:rPr kumimoji="0" lang="en-US" sz="1200" b="0" i="0" u="none" strike="noStrike" kern="1200" cap="none" spc="0" normalizeH="0" baseline="0" noProof="0" dirty="0">
                <a:ln>
                  <a:noFill/>
                </a:ln>
                <a:solidFill>
                  <a:schemeClr val="tx1"/>
                </a:solidFill>
                <a:effectLst/>
                <a:uLnTx/>
                <a:uFillTx/>
                <a:latin typeface="+mn-lt"/>
                <a:ea typeface="+mn-ea"/>
                <a:cs typeface="Open Sans"/>
              </a:rPr>
              <a:t> Over time, they accumulate and form toxic aggregates (</a:t>
            </a:r>
            <a:r>
              <a:rPr kumimoji="0" lang="en-US" sz="1200" b="1" i="0" u="none" strike="noStrike" kern="1200" cap="none" spc="0" normalizeH="0" baseline="0" noProof="0" dirty="0">
                <a:ln>
                  <a:noFill/>
                </a:ln>
                <a:solidFill>
                  <a:schemeClr val="tx1"/>
                </a:solidFill>
                <a:effectLst/>
                <a:uLnTx/>
                <a:uFillTx/>
                <a:latin typeface="+mn-lt"/>
                <a:ea typeface="+mn-ea"/>
                <a:cs typeface="Open Sans"/>
              </a:rPr>
              <a:t>Figure B</a:t>
            </a:r>
            <a:r>
              <a:rPr kumimoji="0" lang="en-US" sz="1200" b="0" i="0" u="none" strike="noStrike" kern="1200" cap="none" spc="0" normalizeH="0" baseline="0" noProof="0" dirty="0">
                <a:ln>
                  <a:noFill/>
                </a:ln>
                <a:solidFill>
                  <a:schemeClr val="tx1"/>
                </a:solidFill>
                <a:effectLst/>
                <a:uLnTx/>
                <a:uFillTx/>
                <a:latin typeface="+mn-lt"/>
                <a:ea typeface="+mn-ea"/>
                <a:cs typeface="Open Sans"/>
              </a:rPr>
              <a:t>) — a hallmark of ALS. </a:t>
            </a:r>
            <a:r>
              <a:rPr kumimoji="0" lang="en-US" sz="1200" b="0" i="1" u="sng" strike="noStrike" kern="1200" cap="none" spc="0" normalizeH="0" baseline="0" noProof="0" dirty="0">
                <a:ln>
                  <a:noFill/>
                </a:ln>
                <a:solidFill>
                  <a:schemeClr val="tx1"/>
                </a:solidFill>
                <a:effectLst/>
                <a:uLnTx/>
                <a:uFillTx/>
                <a:latin typeface="+mn-lt"/>
                <a:ea typeface="+mn-ea"/>
                <a:cs typeface="Open Sans"/>
              </a:rPr>
              <a:t>Evolutionary biologists accessed the NMR data to explore ways that evolution and natural selection have influenced the structure of FUS and its aggregate forming potential (</a:t>
            </a:r>
            <a:r>
              <a:rPr kumimoji="0" lang="en-US" sz="1200" b="1" i="1" u="sng" strike="noStrike" kern="1200" cap="none" spc="0" normalizeH="0" baseline="0" noProof="0" dirty="0">
                <a:ln>
                  <a:noFill/>
                </a:ln>
                <a:solidFill>
                  <a:schemeClr val="tx1"/>
                </a:solidFill>
                <a:effectLst/>
                <a:uLnTx/>
                <a:uFillTx/>
                <a:latin typeface="+mn-lt"/>
                <a:ea typeface="+mn-ea"/>
                <a:cs typeface="Open Sans"/>
              </a:rPr>
              <a:t>Figure C</a:t>
            </a:r>
            <a:r>
              <a:rPr kumimoji="0" lang="en-US" sz="1200" b="0" i="1" u="sng" strike="noStrike" kern="1200" cap="none" spc="0" normalizeH="0" baseline="0" noProof="0" dirty="0">
                <a:ln>
                  <a:noFill/>
                </a:ln>
                <a:solidFill>
                  <a:schemeClr val="tx1"/>
                </a:solidFill>
                <a:effectLst/>
                <a:uLnTx/>
                <a:uFillTx/>
                <a:latin typeface="+mn-lt"/>
                <a:ea typeface="+mn-ea"/>
                <a:cs typeface="Open Sans"/>
              </a:rPr>
              <a:t>). This helps to identify and understand evolutionary patterns of disease-causing proteins and suggests new strategies for deepening our understanding of important biological systems so that we can improve our quality of life.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schemeClr val="tx1"/>
              </a:solidFill>
              <a:effectLst/>
              <a:uLnTx/>
              <a:uFillTx/>
              <a:latin typeface="+mn-lt"/>
              <a:ea typeface="+mn-ea"/>
              <a:cs typeface="Open San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Open Sans"/>
              </a:rPr>
              <a:t>Why did they need the MagLab?  </a:t>
            </a:r>
            <a:r>
              <a:rPr kumimoji="0" lang="en-US" sz="1200" b="0" i="0" u="none" strike="noStrike" kern="1200" cap="none" spc="0" normalizeH="0" baseline="0" noProof="0" dirty="0">
                <a:ln>
                  <a:noFill/>
                </a:ln>
                <a:solidFill>
                  <a:schemeClr val="tx1"/>
                </a:solidFill>
                <a:effectLst/>
                <a:uLnTx/>
                <a:uFillTx/>
                <a:latin typeface="+mn-lt"/>
                <a:ea typeface="+mn-ea"/>
                <a:cs typeface="Open Sans"/>
              </a:rPr>
              <a:t>The original data taken on the MagLab’s world-unique </a:t>
            </a:r>
            <a:r>
              <a:rPr kumimoji="0" lang="en-US" sz="1200" b="0" i="0" u="none" strike="noStrike" kern="1200" cap="none" spc="0" normalizeH="0" baseline="0" noProof="0" dirty="0">
                <a:ln>
                  <a:noFill/>
                </a:ln>
                <a:solidFill>
                  <a:schemeClr val="tx1"/>
                </a:solidFill>
                <a:effectLst/>
                <a:uLnTx/>
                <a:uFillTx/>
                <a:latin typeface="Arial" pitchFamily="34" charset="0"/>
                <a:ea typeface="+mn-ea"/>
                <a:cs typeface="Open Sans"/>
              </a:rPr>
              <a:t>900MHz ultrawide bore magnet served as a scaffold upon which evolutionary biologists could model and study the RNA-binding protein “FUS” from other species, living and extinct.</a:t>
            </a:r>
            <a:endParaRPr kumimoji="0" lang="en-US" sz="600" b="0" i="0" u="none" strike="noStrike" kern="1200" cap="none" spc="0" normalizeH="0" baseline="0" noProof="0" dirty="0">
              <a:ln>
                <a:noFill/>
              </a:ln>
              <a:solidFill>
                <a:schemeClr val="tx1"/>
              </a:solidFill>
              <a:effectLst/>
              <a:uLnTx/>
              <a:uFillTx/>
              <a:latin typeface="+mn-lt"/>
              <a:ea typeface="+mn-ea"/>
              <a:cs typeface="Open Sans"/>
            </a:endParaRPr>
          </a:p>
        </p:txBody>
      </p:sp>
      <p:pic>
        <p:nvPicPr>
          <p:cNvPr id="12" name="Picture 11" descr="NSF logo"/>
          <p:cNvPicPr>
            <a:picLocks noChangeAspect="1"/>
          </p:cNvPicPr>
          <p:nvPr/>
        </p:nvPicPr>
        <p:blipFill>
          <a:blip r:embed="rId3" cstate="print"/>
          <a:stretch>
            <a:fillRect/>
          </a:stretch>
        </p:blipFill>
        <p:spPr>
          <a:xfrm>
            <a:off x="7974053" y="45116"/>
            <a:ext cx="1017188" cy="1023315"/>
          </a:xfrm>
          <a:prstGeom prst="rect">
            <a:avLst/>
          </a:prstGeom>
        </p:spPr>
      </p:pic>
      <p:pic>
        <p:nvPicPr>
          <p:cNvPr id="99" name="Picture 98">
            <a:extLst>
              <a:ext uri="{FF2B5EF4-FFF2-40B4-BE49-F238E27FC236}">
                <a16:creationId xmlns:a16="http://schemas.microsoft.com/office/drawing/2014/main" id="{342CCEA8-893A-4344-A5B3-37F9E5EAB52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67" b="-1245"/>
          <a:stretch/>
        </p:blipFill>
        <p:spPr>
          <a:xfrm>
            <a:off x="7595646" y="6461603"/>
            <a:ext cx="1528258" cy="396397"/>
          </a:xfrm>
          <a:prstGeom prst="rect">
            <a:avLst/>
          </a:prstGeom>
        </p:spPr>
      </p:pic>
      <p:grpSp>
        <p:nvGrpSpPr>
          <p:cNvPr id="2" name="Group 1" descr="The data were used to examine the effects of naturally occurring mutations that change the structure of its fibril core among mammals dating back 160 million years.">
            <a:extLst>
              <a:ext uri="{FF2B5EF4-FFF2-40B4-BE49-F238E27FC236}">
                <a16:creationId xmlns:a16="http://schemas.microsoft.com/office/drawing/2014/main" id="{6F6937E0-DE3B-AC3A-D103-FD41107CDE33}"/>
              </a:ext>
            </a:extLst>
          </p:cNvPr>
          <p:cNvGrpSpPr/>
          <p:nvPr/>
        </p:nvGrpSpPr>
        <p:grpSpPr>
          <a:xfrm>
            <a:off x="4318003" y="1346728"/>
            <a:ext cx="4768428" cy="4315200"/>
            <a:chOff x="4318003" y="1346728"/>
            <a:chExt cx="4768428" cy="4315200"/>
          </a:xfrm>
        </p:grpSpPr>
        <p:sp>
          <p:nvSpPr>
            <p:cNvPr id="146" name="Rectangle 145">
              <a:extLst>
                <a:ext uri="{FF2B5EF4-FFF2-40B4-BE49-F238E27FC236}">
                  <a16:creationId xmlns:a16="http://schemas.microsoft.com/office/drawing/2014/main" id="{1BC26090-0D88-4FCF-AE59-D2B61B095763}"/>
                </a:ext>
              </a:extLst>
            </p:cNvPr>
            <p:cNvSpPr/>
            <p:nvPr/>
          </p:nvSpPr>
          <p:spPr>
            <a:xfrm>
              <a:off x="4386415" y="1387422"/>
              <a:ext cx="4700016" cy="4274506"/>
            </a:xfrm>
            <a:prstGeom prst="rect">
              <a:avLst/>
            </a:prstGeom>
            <a:gradFill flip="none" rotWithShape="1">
              <a:gsLst>
                <a:gs pos="50000">
                  <a:srgbClr val="4472C4">
                    <a:shade val="67500"/>
                    <a:satMod val="115000"/>
                  </a:srgbClr>
                </a:gs>
                <a:gs pos="100000">
                  <a:srgbClr val="4472C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B2476CFC-F3FE-45D3-B77F-54AF69BF76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1178" r="15664" b="10594"/>
            <a:stretch/>
          </p:blipFill>
          <p:spPr>
            <a:xfrm>
              <a:off x="4413649" y="3415979"/>
              <a:ext cx="1033780" cy="2182922"/>
            </a:xfrm>
            <a:prstGeom prst="rect">
              <a:avLst/>
            </a:prstGeom>
          </p:spPr>
        </p:pic>
        <p:pic>
          <p:nvPicPr>
            <p:cNvPr id="45" name="Picture 44">
              <a:extLst>
                <a:ext uri="{FF2B5EF4-FFF2-40B4-BE49-F238E27FC236}">
                  <a16:creationId xmlns:a16="http://schemas.microsoft.com/office/drawing/2014/main" id="{29222E3D-4D2E-4528-B04C-EC164EAB79B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048" r="17632" b="20189"/>
            <a:stretch/>
          </p:blipFill>
          <p:spPr>
            <a:xfrm flipH="1">
              <a:off x="4429017" y="1452553"/>
              <a:ext cx="585553" cy="1923269"/>
            </a:xfrm>
            <a:prstGeom prst="rect">
              <a:avLst/>
            </a:prstGeom>
          </p:spPr>
        </p:pic>
        <p:pic>
          <p:nvPicPr>
            <p:cNvPr id="48" name="Picture 47">
              <a:extLst>
                <a:ext uri="{FF2B5EF4-FFF2-40B4-BE49-F238E27FC236}">
                  <a16:creationId xmlns:a16="http://schemas.microsoft.com/office/drawing/2014/main" id="{FBFD8C9B-C6E2-4CA6-9016-892A70B415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84" t="9265" r="15664" b="10594"/>
            <a:stretch/>
          </p:blipFill>
          <p:spPr>
            <a:xfrm flipH="1">
              <a:off x="8012383" y="3656250"/>
              <a:ext cx="1033780" cy="1931260"/>
            </a:xfrm>
            <a:prstGeom prst="rect">
              <a:avLst/>
            </a:prstGeom>
          </p:spPr>
        </p:pic>
        <p:pic>
          <p:nvPicPr>
            <p:cNvPr id="43" name="Picture 42">
              <a:extLst>
                <a:ext uri="{FF2B5EF4-FFF2-40B4-BE49-F238E27FC236}">
                  <a16:creationId xmlns:a16="http://schemas.microsoft.com/office/drawing/2014/main" id="{D1DB62FE-16B3-453B-869C-D3BF4AE8AF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t="64455" b="9914"/>
            <a:stretch/>
          </p:blipFill>
          <p:spPr>
            <a:xfrm flipH="1" flipV="1">
              <a:off x="7784464" y="1450042"/>
              <a:ext cx="1252130" cy="617663"/>
            </a:xfrm>
            <a:prstGeom prst="rect">
              <a:avLst/>
            </a:prstGeom>
          </p:spPr>
        </p:pic>
        <p:pic>
          <p:nvPicPr>
            <p:cNvPr id="34" name="Picture 33">
              <a:extLst>
                <a:ext uri="{FF2B5EF4-FFF2-40B4-BE49-F238E27FC236}">
                  <a16:creationId xmlns:a16="http://schemas.microsoft.com/office/drawing/2014/main" id="{ADC1BD66-77A6-41FA-B020-882810DD5F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484" r="72900" b="9913"/>
            <a:stretch/>
          </p:blipFill>
          <p:spPr>
            <a:xfrm flipH="1" flipV="1">
              <a:off x="8877430" y="1450041"/>
              <a:ext cx="159162" cy="2170919"/>
            </a:xfrm>
            <a:prstGeom prst="rect">
              <a:avLst/>
            </a:prstGeom>
          </p:spPr>
        </p:pic>
        <p:pic>
          <p:nvPicPr>
            <p:cNvPr id="3" name="Picture 2" descr="Diagram&#10;&#10;Description automatically generated">
              <a:extLst>
                <a:ext uri="{FF2B5EF4-FFF2-40B4-BE49-F238E27FC236}">
                  <a16:creationId xmlns:a16="http://schemas.microsoft.com/office/drawing/2014/main" id="{8C1766FA-D9CC-4D5F-BE96-029C8B6C6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2355" y="1978082"/>
              <a:ext cx="4393014" cy="1024434"/>
            </a:xfrm>
            <a:prstGeom prst="rect">
              <a:avLst/>
            </a:prstGeom>
          </p:spPr>
        </p:pic>
        <p:sp>
          <p:nvSpPr>
            <p:cNvPr id="36" name="Speech Bubble: Oval 35">
              <a:extLst>
                <a:ext uri="{FF2B5EF4-FFF2-40B4-BE49-F238E27FC236}">
                  <a16:creationId xmlns:a16="http://schemas.microsoft.com/office/drawing/2014/main" id="{011E28C9-CF51-4331-A52D-DAC3D5CBF2A7}"/>
                </a:ext>
              </a:extLst>
            </p:cNvPr>
            <p:cNvSpPr/>
            <p:nvPr/>
          </p:nvSpPr>
          <p:spPr>
            <a:xfrm>
              <a:off x="7218808" y="1478285"/>
              <a:ext cx="1280083" cy="610860"/>
            </a:xfrm>
            <a:prstGeom prst="wedgeEllipseCallout">
              <a:avLst>
                <a:gd name="adj1" fmla="val -42646"/>
                <a:gd name="adj2" fmla="val 56599"/>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 We like it here in the granule!</a:t>
              </a:r>
            </a:p>
          </p:txBody>
        </p:sp>
        <p:sp>
          <p:nvSpPr>
            <p:cNvPr id="37" name="Speech Bubble: Oval 36">
              <a:extLst>
                <a:ext uri="{FF2B5EF4-FFF2-40B4-BE49-F238E27FC236}">
                  <a16:creationId xmlns:a16="http://schemas.microsoft.com/office/drawing/2014/main" id="{C878D7A9-E5D4-420D-A59B-D84A6DB38F37}"/>
                </a:ext>
              </a:extLst>
            </p:cNvPr>
            <p:cNvSpPr/>
            <p:nvPr/>
          </p:nvSpPr>
          <p:spPr>
            <a:xfrm>
              <a:off x="7129794" y="2931725"/>
              <a:ext cx="1016892" cy="468142"/>
            </a:xfrm>
            <a:prstGeom prst="wedgeEllipseCallout">
              <a:avLst>
                <a:gd name="adj1" fmla="val -32874"/>
                <a:gd name="adj2" fmla="val -73005"/>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Okay we will!</a:t>
              </a:r>
            </a:p>
          </p:txBody>
        </p:sp>
        <p:sp>
          <p:nvSpPr>
            <p:cNvPr id="38" name="Speech Bubble: Oval 37">
              <a:extLst>
                <a:ext uri="{FF2B5EF4-FFF2-40B4-BE49-F238E27FC236}">
                  <a16:creationId xmlns:a16="http://schemas.microsoft.com/office/drawing/2014/main" id="{CA8CC708-01BD-4843-9BF3-E528EB46339F}"/>
                </a:ext>
              </a:extLst>
            </p:cNvPr>
            <p:cNvSpPr/>
            <p:nvPr/>
          </p:nvSpPr>
          <p:spPr>
            <a:xfrm>
              <a:off x="4429016" y="1395301"/>
              <a:ext cx="1343572" cy="619410"/>
            </a:xfrm>
            <a:prstGeom prst="wedgeEllipseCallout">
              <a:avLst>
                <a:gd name="adj1" fmla="val -10691"/>
                <a:gd name="adj2" fmla="val 6791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Come back home when you’ve finished your work!</a:t>
              </a:r>
            </a:p>
          </p:txBody>
        </p:sp>
        <p:sp>
          <p:nvSpPr>
            <p:cNvPr id="6" name="TextBox 5">
              <a:extLst>
                <a:ext uri="{FF2B5EF4-FFF2-40B4-BE49-F238E27FC236}">
                  <a16:creationId xmlns:a16="http://schemas.microsoft.com/office/drawing/2014/main" id="{CE7253B2-5892-4A0C-B2E1-C96F477030FF}"/>
                </a:ext>
              </a:extLst>
            </p:cNvPr>
            <p:cNvSpPr txBox="1"/>
            <p:nvPr/>
          </p:nvSpPr>
          <p:spPr>
            <a:xfrm rot="16200000">
              <a:off x="4520906" y="2321969"/>
              <a:ext cx="832279" cy="307777"/>
            </a:xfrm>
            <a:prstGeom prst="rect">
              <a:avLst/>
            </a:prstGeom>
            <a:noFill/>
          </p:spPr>
          <p:txBody>
            <a:bodyPr wrap="none" rtlCol="0">
              <a:spAutoFit/>
            </a:bodyPr>
            <a:lstStyle/>
            <a:p>
              <a:r>
                <a:rPr lang="en-US" sz="1400" dirty="0">
                  <a:solidFill>
                    <a:schemeClr val="bg1"/>
                  </a:solidFill>
                </a:rPr>
                <a:t>nucleus</a:t>
              </a:r>
            </a:p>
          </p:txBody>
        </p:sp>
        <p:sp>
          <p:nvSpPr>
            <p:cNvPr id="40" name="TextBox 39">
              <a:extLst>
                <a:ext uri="{FF2B5EF4-FFF2-40B4-BE49-F238E27FC236}">
                  <a16:creationId xmlns:a16="http://schemas.microsoft.com/office/drawing/2014/main" id="{1F1FE609-E54E-4137-863C-1705CA97C414}"/>
                </a:ext>
              </a:extLst>
            </p:cNvPr>
            <p:cNvSpPr txBox="1"/>
            <p:nvPr/>
          </p:nvSpPr>
          <p:spPr>
            <a:xfrm>
              <a:off x="5755004" y="2940253"/>
              <a:ext cx="1170513" cy="307777"/>
            </a:xfrm>
            <a:prstGeom prst="rect">
              <a:avLst/>
            </a:prstGeom>
            <a:noFill/>
          </p:spPr>
          <p:txBody>
            <a:bodyPr wrap="none" rtlCol="0">
              <a:spAutoFit/>
            </a:bodyPr>
            <a:lstStyle/>
            <a:p>
              <a:r>
                <a:rPr lang="en-US" sz="1400" dirty="0">
                  <a:solidFill>
                    <a:schemeClr val="bg1"/>
                  </a:solidFill>
                </a:rPr>
                <a:t>normal FUS</a:t>
              </a:r>
            </a:p>
          </p:txBody>
        </p:sp>
        <p:sp>
          <p:nvSpPr>
            <p:cNvPr id="41" name="TextBox 40">
              <a:extLst>
                <a:ext uri="{FF2B5EF4-FFF2-40B4-BE49-F238E27FC236}">
                  <a16:creationId xmlns:a16="http://schemas.microsoft.com/office/drawing/2014/main" id="{38A4CA5A-27C3-4171-9383-E44DF09934F5}"/>
                </a:ext>
              </a:extLst>
            </p:cNvPr>
            <p:cNvSpPr txBox="1"/>
            <p:nvPr/>
          </p:nvSpPr>
          <p:spPr>
            <a:xfrm>
              <a:off x="5700212" y="1753236"/>
              <a:ext cx="1140056" cy="307777"/>
            </a:xfrm>
            <a:prstGeom prst="rect">
              <a:avLst/>
            </a:prstGeom>
            <a:noFill/>
          </p:spPr>
          <p:txBody>
            <a:bodyPr wrap="none" rtlCol="0">
              <a:spAutoFit/>
            </a:bodyPr>
            <a:lstStyle/>
            <a:p>
              <a:r>
                <a:rPr lang="en-US" sz="1400" dirty="0">
                  <a:solidFill>
                    <a:schemeClr val="bg1"/>
                  </a:solidFill>
                </a:rPr>
                <a:t>mutant FUS</a:t>
              </a:r>
            </a:p>
          </p:txBody>
        </p:sp>
        <p:pic>
          <p:nvPicPr>
            <p:cNvPr id="9" name="Picture 8" descr="Diagram&#10;&#10;Description automatically generated">
              <a:extLst>
                <a:ext uri="{FF2B5EF4-FFF2-40B4-BE49-F238E27FC236}">
                  <a16:creationId xmlns:a16="http://schemas.microsoft.com/office/drawing/2014/main" id="{92138C7D-80D5-4970-A2B8-16C488D231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5918" y="3025512"/>
              <a:ext cx="1396424" cy="2492775"/>
            </a:xfrm>
            <a:prstGeom prst="rect">
              <a:avLst/>
            </a:prstGeom>
          </p:spPr>
        </p:pic>
        <p:grpSp>
          <p:nvGrpSpPr>
            <p:cNvPr id="71" name="Group 70">
              <a:extLst>
                <a:ext uri="{FF2B5EF4-FFF2-40B4-BE49-F238E27FC236}">
                  <a16:creationId xmlns:a16="http://schemas.microsoft.com/office/drawing/2014/main" id="{7162B35F-0026-48F9-B6DF-4849FACE8FE3}"/>
                </a:ext>
              </a:extLst>
            </p:cNvPr>
            <p:cNvGrpSpPr/>
            <p:nvPr/>
          </p:nvGrpSpPr>
          <p:grpSpPr>
            <a:xfrm>
              <a:off x="4318003" y="1346728"/>
              <a:ext cx="288377" cy="338554"/>
              <a:chOff x="4518207" y="3069143"/>
              <a:chExt cx="195698" cy="229749"/>
            </a:xfrm>
          </p:grpSpPr>
          <p:sp>
            <p:nvSpPr>
              <p:cNvPr id="72" name="Oval 71">
                <a:extLst>
                  <a:ext uri="{FF2B5EF4-FFF2-40B4-BE49-F238E27FC236}">
                    <a16:creationId xmlns:a16="http://schemas.microsoft.com/office/drawing/2014/main" id="{A4B463D3-B3BD-441C-B25B-A7F58B4A50E2}"/>
                  </a:ext>
                </a:extLst>
              </p:cNvPr>
              <p:cNvSpPr/>
              <p:nvPr/>
            </p:nvSpPr>
            <p:spPr>
              <a:xfrm>
                <a:off x="4518207" y="3085300"/>
                <a:ext cx="195698" cy="195698"/>
              </a:xfrm>
              <a:prstGeom prst="ellipse">
                <a:avLst/>
              </a:prstGeom>
              <a:solidFill>
                <a:srgbClr val="FF00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86C04246-162D-4E75-9DCC-71550C507565}"/>
                  </a:ext>
                </a:extLst>
              </p:cNvPr>
              <p:cNvSpPr txBox="1"/>
              <p:nvPr/>
            </p:nvSpPr>
            <p:spPr>
              <a:xfrm>
                <a:off x="4535817" y="3069143"/>
                <a:ext cx="152567" cy="22974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a:t>
                </a:r>
              </a:p>
            </p:txBody>
          </p:sp>
        </p:grpSp>
        <p:grpSp>
          <p:nvGrpSpPr>
            <p:cNvPr id="81" name="Group 80">
              <a:extLst>
                <a:ext uri="{FF2B5EF4-FFF2-40B4-BE49-F238E27FC236}">
                  <a16:creationId xmlns:a16="http://schemas.microsoft.com/office/drawing/2014/main" id="{C745DE80-4C01-41E7-B9F5-089E9C356E97}"/>
                </a:ext>
              </a:extLst>
            </p:cNvPr>
            <p:cNvGrpSpPr/>
            <p:nvPr/>
          </p:nvGrpSpPr>
          <p:grpSpPr>
            <a:xfrm>
              <a:off x="4344139" y="2981689"/>
              <a:ext cx="288377" cy="338554"/>
              <a:chOff x="4518207" y="3068274"/>
              <a:chExt cx="195698" cy="229749"/>
            </a:xfrm>
          </p:grpSpPr>
          <p:sp>
            <p:nvSpPr>
              <p:cNvPr id="82" name="Oval 81">
                <a:extLst>
                  <a:ext uri="{FF2B5EF4-FFF2-40B4-BE49-F238E27FC236}">
                    <a16:creationId xmlns:a16="http://schemas.microsoft.com/office/drawing/2014/main" id="{A1A15E31-AD93-40B7-A8A3-E08CE8588C31}"/>
                  </a:ext>
                </a:extLst>
              </p:cNvPr>
              <p:cNvSpPr/>
              <p:nvPr/>
            </p:nvSpPr>
            <p:spPr>
              <a:xfrm>
                <a:off x="4518207" y="3085300"/>
                <a:ext cx="195698" cy="195698"/>
              </a:xfrm>
              <a:prstGeom prst="ellipse">
                <a:avLst/>
              </a:prstGeom>
              <a:solidFill>
                <a:srgbClr val="00B0F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C217A5B1-4C73-48A8-8311-E1B923F6441E}"/>
                  </a:ext>
                </a:extLst>
              </p:cNvPr>
              <p:cNvSpPr txBox="1"/>
              <p:nvPr/>
            </p:nvSpPr>
            <p:spPr>
              <a:xfrm>
                <a:off x="4536543" y="3068274"/>
                <a:ext cx="152567" cy="22974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a:t>
                </a:r>
              </a:p>
            </p:txBody>
          </p:sp>
        </p:grpSp>
        <p:pic>
          <p:nvPicPr>
            <p:cNvPr id="15" name="Picture 14" descr="Chart&#10;&#10;Description automatically generated">
              <a:extLst>
                <a:ext uri="{FF2B5EF4-FFF2-40B4-BE49-F238E27FC236}">
                  <a16:creationId xmlns:a16="http://schemas.microsoft.com/office/drawing/2014/main" id="{03FEED8C-A3D0-493A-B71B-80E90CFF47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5952" y="3335906"/>
              <a:ext cx="2939533" cy="2203867"/>
            </a:xfrm>
            <a:prstGeom prst="rect">
              <a:avLst/>
            </a:prstGeom>
          </p:spPr>
        </p:pic>
        <p:grpSp>
          <p:nvGrpSpPr>
            <p:cNvPr id="90" name="Group 89">
              <a:extLst>
                <a:ext uri="{FF2B5EF4-FFF2-40B4-BE49-F238E27FC236}">
                  <a16:creationId xmlns:a16="http://schemas.microsoft.com/office/drawing/2014/main" id="{64E6C706-4AE5-4CD2-9583-AE478BBE64D8}"/>
                </a:ext>
              </a:extLst>
            </p:cNvPr>
            <p:cNvGrpSpPr/>
            <p:nvPr/>
          </p:nvGrpSpPr>
          <p:grpSpPr>
            <a:xfrm>
              <a:off x="5981863" y="3349825"/>
              <a:ext cx="288377" cy="338554"/>
              <a:chOff x="4518207" y="3068274"/>
              <a:chExt cx="195698" cy="229749"/>
            </a:xfrm>
            <a:solidFill>
              <a:srgbClr val="FFC000"/>
            </a:solidFill>
          </p:grpSpPr>
          <p:sp>
            <p:nvSpPr>
              <p:cNvPr id="91" name="Oval 90">
                <a:extLst>
                  <a:ext uri="{FF2B5EF4-FFF2-40B4-BE49-F238E27FC236}">
                    <a16:creationId xmlns:a16="http://schemas.microsoft.com/office/drawing/2014/main" id="{E17C9862-82ED-4B89-BF1B-D2ACAD8F3D6D}"/>
                  </a:ext>
                </a:extLst>
              </p:cNvPr>
              <p:cNvSpPr/>
              <p:nvPr/>
            </p:nvSpPr>
            <p:spPr>
              <a:xfrm>
                <a:off x="4518207" y="3085300"/>
                <a:ext cx="195698" cy="195698"/>
              </a:xfrm>
              <a:prstGeom prst="ellipse">
                <a:avLst/>
              </a:prstGeom>
              <a:grp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E355CAD3-1F92-4D09-B5F0-CFF106B71808}"/>
                  </a:ext>
                </a:extLst>
              </p:cNvPr>
              <p:cNvSpPr txBox="1"/>
              <p:nvPr/>
            </p:nvSpPr>
            <p:spPr>
              <a:xfrm>
                <a:off x="4536543" y="3068274"/>
                <a:ext cx="152567" cy="22974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t>
                </a:r>
              </a:p>
            </p:txBody>
          </p:sp>
        </p:grpSp>
        <p:sp>
          <p:nvSpPr>
            <p:cNvPr id="93" name="TextBox 92">
              <a:extLst>
                <a:ext uri="{FF2B5EF4-FFF2-40B4-BE49-F238E27FC236}">
                  <a16:creationId xmlns:a16="http://schemas.microsoft.com/office/drawing/2014/main" id="{BB5993C5-85F2-4B8D-981A-66B2B19813A7}"/>
                </a:ext>
              </a:extLst>
            </p:cNvPr>
            <p:cNvSpPr txBox="1"/>
            <p:nvPr/>
          </p:nvSpPr>
          <p:spPr>
            <a:xfrm rot="1275438">
              <a:off x="6587605" y="2346109"/>
              <a:ext cx="1156030" cy="253916"/>
            </a:xfrm>
            <a:prstGeom prst="rect">
              <a:avLst/>
            </a:prstGeom>
            <a:noFill/>
          </p:spPr>
          <p:txBody>
            <a:bodyPr wrap="square" rtlCol="0">
              <a:spAutoFit/>
            </a:bodyPr>
            <a:lstStyle/>
            <a:p>
              <a:pPr algn="ctr"/>
              <a:r>
                <a:rPr lang="en-US" sz="1050" i="1" dirty="0">
                  <a:solidFill>
                    <a:schemeClr val="bg1"/>
                  </a:solidFill>
                </a:rPr>
                <a:t>granules</a:t>
              </a:r>
            </a:p>
          </p:txBody>
        </p:sp>
        <p:sp>
          <p:nvSpPr>
            <p:cNvPr id="94" name="TextBox 93">
              <a:extLst>
                <a:ext uri="{FF2B5EF4-FFF2-40B4-BE49-F238E27FC236}">
                  <a16:creationId xmlns:a16="http://schemas.microsoft.com/office/drawing/2014/main" id="{C3820E1A-7D2D-4ACE-92DF-507A4FB55A87}"/>
                </a:ext>
              </a:extLst>
            </p:cNvPr>
            <p:cNvSpPr txBox="1"/>
            <p:nvPr/>
          </p:nvSpPr>
          <p:spPr>
            <a:xfrm>
              <a:off x="5781076" y="2408542"/>
              <a:ext cx="582211" cy="253916"/>
            </a:xfrm>
            <a:prstGeom prst="rect">
              <a:avLst/>
            </a:prstGeom>
            <a:noFill/>
          </p:spPr>
          <p:txBody>
            <a:bodyPr wrap="none" rtlCol="0">
              <a:spAutoFit/>
            </a:bodyPr>
            <a:lstStyle/>
            <a:p>
              <a:r>
                <a:rPr lang="en-US" sz="1050" i="1" dirty="0">
                  <a:solidFill>
                    <a:schemeClr val="bg1"/>
                  </a:solidFill>
                </a:rPr>
                <a:t>diffuse</a:t>
              </a:r>
            </a:p>
          </p:txBody>
        </p:sp>
        <p:sp>
          <p:nvSpPr>
            <p:cNvPr id="95" name="TextBox 94">
              <a:extLst>
                <a:ext uri="{FF2B5EF4-FFF2-40B4-BE49-F238E27FC236}">
                  <a16:creationId xmlns:a16="http://schemas.microsoft.com/office/drawing/2014/main" id="{8F1DE850-9B3C-40FE-BB0A-9A0E77595F65}"/>
                </a:ext>
              </a:extLst>
            </p:cNvPr>
            <p:cNvSpPr txBox="1"/>
            <p:nvPr/>
          </p:nvSpPr>
          <p:spPr>
            <a:xfrm rot="1025781">
              <a:off x="7626453" y="2839292"/>
              <a:ext cx="1107996" cy="253916"/>
            </a:xfrm>
            <a:prstGeom prst="rect">
              <a:avLst/>
            </a:prstGeom>
            <a:noFill/>
          </p:spPr>
          <p:txBody>
            <a:bodyPr wrap="none" rtlCol="0">
              <a:spAutoFit/>
            </a:bodyPr>
            <a:lstStyle/>
            <a:p>
              <a:r>
                <a:rPr lang="en-US" sz="1050" i="1" dirty="0">
                  <a:solidFill>
                    <a:schemeClr val="bg1"/>
                  </a:solidFill>
                </a:rPr>
                <a:t>toxic aggregate</a:t>
              </a:r>
            </a:p>
          </p:txBody>
        </p:sp>
      </p:grpSp>
      <p:pic>
        <p:nvPicPr>
          <p:cNvPr id="39" name="Picture 38" descr="Mag lab logo"/>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294" y="99483"/>
            <a:ext cx="792698" cy="944759"/>
          </a:xfrm>
          <a:prstGeom prst="rect">
            <a:avLst/>
          </a:prstGeom>
        </p:spPr>
      </p:pic>
      <p:sp>
        <p:nvSpPr>
          <p:cNvPr id="46" name="Line 42">
            <a:extLst>
              <a:ext uri="{C183D7F6-B498-43B3-948B-1728B52AA6E4}">
                <adec:decorative xmlns:adec="http://schemas.microsoft.com/office/drawing/2017/decorative" val="1"/>
              </a:ext>
            </a:extLst>
          </p:cNvPr>
          <p:cNvSpPr>
            <a:spLocks noChangeShapeType="1"/>
          </p:cNvSpPr>
          <p:nvPr/>
        </p:nvSpPr>
        <p:spPr bwMode="auto">
          <a:xfrm>
            <a:off x="45669" y="1336650"/>
            <a:ext cx="9029700" cy="0"/>
          </a:xfrm>
          <a:prstGeom prst="line">
            <a:avLst/>
          </a:prstGeom>
          <a:noFill/>
          <a:ln w="82550" cmpd="thickThin">
            <a:solidFill>
              <a:schemeClr val="tx1"/>
            </a:solidFill>
            <a:round/>
            <a:headEnd/>
            <a:tailEnd/>
          </a:ln>
        </p:spPr>
        <p:txBody>
          <a:bodyPr/>
          <a:lstStyle/>
          <a:p>
            <a:endParaRPr lang="en-US" dirty="0"/>
          </a:p>
        </p:txBody>
      </p:sp>
    </p:spTree>
    <p:extLst>
      <p:ext uri="{BB962C8B-B14F-4D97-AF65-F5344CB8AC3E}">
        <p14:creationId xmlns:p14="http://schemas.microsoft.com/office/powerpoint/2010/main" val="41979350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9165</TotalTime>
  <Words>844</Words>
  <Application>Microsoft Office PowerPoint</Application>
  <PresentationFormat>On-screen Show (4:3)</PresentationFormat>
  <Paragraphs>57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Open Sans</vt:lpstr>
      <vt:lpstr>Default Design</vt:lpstr>
      <vt:lpstr>NMR users studying three-dimensional structures of large biological molecules, such as proteins and nucleic acids, frequently deposit data in the Protein Data Bank to ensure that it is Findable, Accessible, Interoperable, and Reusable.   Data users from Harvard and the University of Zurich accessed solid-state NMR data previously collected from the MagLab’s 900MHz ultrawide bore NMR magnet that describes the molecular structure of self-assembling fibrils formed by the RNA-binding protein, “FUS”. Mutations in FUS are associated with ALS disease pathology involving its ability reversibly form phase-separated liquid compartments at sites DNA damage. The NMR experiments revealed that formation of the liquid and hydrogel states of FUS is controlled by phosphorylation and stabilized by hydrogen bonding among a core region of 57 amino acids (Figure A).      The accessed data were used to examine the effects of naturally occurring amino acid substitutions that change the stability of the fibril core (Figure B) and predict differences in the Gibbs free energy of FUS folding among mammals (Figure C). This new work provides evidence that natural selection has stabilized the liquid forming potential of FUS and minimized the propensity of cytotoxic liquid-to-gel phase transitions during 160 million years of mammalian evolution. </vt:lpstr>
      <vt:lpstr>What is the development?  Data users from Harvard and the University of Zurich accessed FAIR data from the Protein Data Bank generated by the MagLab’s NMR Facility, data that describes the molecular structure of the RNA-binding protein, “FUS” (Figure A). The data were used to examine the effects of naturally occurring mutations that change the structure of its fibril core among mammals dating back 160 million years.    Why is this important? These proteins form liquid compartments, or “granules”, where they perform a variety of vital functions. NMR experiments revealed that formation of these granules is controlled by the way the FUS fibril core domain is folded. Normally, the granules are short-lived, but mutations in FUS cause the core domain to permanently adopt the granule-favored structure. Over time, they accumulate and form toxic aggregates (Figure B) — a hallmark of ALS. Evolutionary biologists accessed the NMR data to explore ways that evolution and natural selection have influenced the structure of FUS and its aggregate forming potential (Figure C). This helps to identify and understand evolutionary patterns of disease-causing proteins and suggests new strategies for deepening our understanding of important biological systems so that we can improve our quality of life.  Why did they need the MagLab?  The original data taken on the MagLab’s world-unique 900MHz ultrawide bore magnet served as a scaffold upon which evolutionary biologists could model and study the RNA-binding protein “FUS” from other species, living and extinct.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Williams, Catherine</cp:lastModifiedBy>
  <cp:revision>236</cp:revision>
  <cp:lastPrinted>2019-07-16T13:07:28Z</cp:lastPrinted>
  <dcterms:created xsi:type="dcterms:W3CDTF">2004-08-07T03:10:56Z</dcterms:created>
  <dcterms:modified xsi:type="dcterms:W3CDTF">2023-03-22T14:02:33Z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6933ba2e-46e2-41b8-b975-caf935c428bf</vt:lpwstr>
  </property>
  <property fmtid="{D5CDD505-2E9C-101B-9397-08002B2CF9AE}" pid="3" name="ContainsCUI">
    <vt:lpwstr>No</vt:lpwstr>
  </property>
</Properties>
</file>