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5" autoAdjust="0"/>
    <p:restoredTop sz="95097" autoAdjust="0"/>
  </p:normalViewPr>
  <p:slideViewPr>
    <p:cSldViewPr snapToGrid="0">
      <p:cViewPr varScale="1">
        <p:scale>
          <a:sx n="79" d="100"/>
          <a:sy n="79" d="100"/>
        </p:scale>
        <p:origin x="155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dirty="0"/>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dirty="0"/>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dirty="0"/>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dirty="0"/>
          </a:p>
        </p:txBody>
      </p:sp>
      <p:sp>
        <p:nvSpPr>
          <p:cNvPr id="7" name="hcSlideMaster.Title SlideHeader">
            <a:extLst>
              <a:ext uri="{FF2B5EF4-FFF2-40B4-BE49-F238E27FC236}">
                <a16:creationId xmlns:a16="http://schemas.microsoft.com/office/drawing/2014/main" id="{4D777875-2EE8-BB00-4372-FCB6AD052612}"/>
              </a:ext>
            </a:extLst>
          </p:cNvPr>
          <p:cNvSpPr txBox="1"/>
          <p:nvPr userDrawn="1"/>
        </p:nvSpPr>
        <p:spPr>
          <a:xfrm>
            <a:off x="0" y="0"/>
            <a:ext cx="9144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755BAA21-6E23-01EB-74E3-F60E18C47E2C}"/>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dirty="0"/>
          </a:p>
        </p:txBody>
      </p:sp>
      <p:sp>
        <p:nvSpPr>
          <p:cNvPr id="8" name="hcSlideMaster.Picture with CaptionHeader">
            <a:extLst>
              <a:ext uri="{FF2B5EF4-FFF2-40B4-BE49-F238E27FC236}">
                <a16:creationId xmlns:a16="http://schemas.microsoft.com/office/drawing/2014/main" id="{2E6BBEE2-8F6C-B142-EED5-A6DBFD87D66A}"/>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dirty="0"/>
          </a:p>
        </p:txBody>
      </p:sp>
      <p:sp>
        <p:nvSpPr>
          <p:cNvPr id="7" name="hcSlideMaster.Title and Vertical TextHeader">
            <a:extLst>
              <a:ext uri="{FF2B5EF4-FFF2-40B4-BE49-F238E27FC236}">
                <a16:creationId xmlns:a16="http://schemas.microsoft.com/office/drawing/2014/main" id="{572FBD72-2889-746D-99B4-19AD94170907}"/>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dirty="0"/>
          </a:p>
        </p:txBody>
      </p:sp>
      <p:sp>
        <p:nvSpPr>
          <p:cNvPr id="7" name="hcSlideMaster.Vertical Title and TextHeader">
            <a:extLst>
              <a:ext uri="{FF2B5EF4-FFF2-40B4-BE49-F238E27FC236}">
                <a16:creationId xmlns:a16="http://schemas.microsoft.com/office/drawing/2014/main" id="{1F81EBA9-9F99-57CD-8648-0ADBC7A71A0E}"/>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dirty="0"/>
          </a:p>
        </p:txBody>
      </p:sp>
      <p:sp>
        <p:nvSpPr>
          <p:cNvPr id="7" name="hcSlideMaster.Title and ContentHeader">
            <a:extLst>
              <a:ext uri="{FF2B5EF4-FFF2-40B4-BE49-F238E27FC236}">
                <a16:creationId xmlns:a16="http://schemas.microsoft.com/office/drawing/2014/main" id="{BDE90059-0791-ED9C-42EC-EA2A6F6A9261}"/>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TIT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dirty="0"/>
          </a:p>
        </p:txBody>
      </p:sp>
    </p:spTree>
    <p:extLst>
      <p:ext uri="{BB962C8B-B14F-4D97-AF65-F5344CB8AC3E}">
        <p14:creationId xmlns:p14="http://schemas.microsoft.com/office/powerpoint/2010/main" val="2255713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dirty="0"/>
          </a:p>
        </p:txBody>
      </p:sp>
      <p:sp>
        <p:nvSpPr>
          <p:cNvPr id="7" name="hcSlideMaster.Section HeaderHeader">
            <a:extLst>
              <a:ext uri="{FF2B5EF4-FFF2-40B4-BE49-F238E27FC236}">
                <a16:creationId xmlns:a16="http://schemas.microsoft.com/office/drawing/2014/main" id="{330B3455-3FFF-76A0-BB4F-01A0FFB13AD4}"/>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dirty="0"/>
          </a:p>
        </p:txBody>
      </p:sp>
      <p:sp>
        <p:nvSpPr>
          <p:cNvPr id="8" name="hcSlideMaster.Two ContentHeader">
            <a:extLst>
              <a:ext uri="{FF2B5EF4-FFF2-40B4-BE49-F238E27FC236}">
                <a16:creationId xmlns:a16="http://schemas.microsoft.com/office/drawing/2014/main" id="{D6A1D180-5F21-0C79-468D-65C71A805F30}"/>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dirty="0"/>
          </a:p>
        </p:txBody>
      </p:sp>
      <p:sp>
        <p:nvSpPr>
          <p:cNvPr id="10" name="hcSlideMaster.ComparisonHeader">
            <a:extLst>
              <a:ext uri="{FF2B5EF4-FFF2-40B4-BE49-F238E27FC236}">
                <a16:creationId xmlns:a16="http://schemas.microsoft.com/office/drawing/2014/main" id="{DDB012A1-F9EC-0DF4-F5F6-3402536E65C9}"/>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dirty="0"/>
          </a:p>
        </p:txBody>
      </p:sp>
      <p:sp>
        <p:nvSpPr>
          <p:cNvPr id="6" name="hcSlideMaster.Title OnlyHeader">
            <a:extLst>
              <a:ext uri="{FF2B5EF4-FFF2-40B4-BE49-F238E27FC236}">
                <a16:creationId xmlns:a16="http://schemas.microsoft.com/office/drawing/2014/main" id="{DA0033C5-7C0D-23F4-4112-01078AE42A37}"/>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dirty="0"/>
          </a:p>
        </p:txBody>
      </p:sp>
      <p:sp>
        <p:nvSpPr>
          <p:cNvPr id="5" name="hcSlideMaster.BlankHeader">
            <a:extLst>
              <a:ext uri="{FF2B5EF4-FFF2-40B4-BE49-F238E27FC236}">
                <a16:creationId xmlns:a16="http://schemas.microsoft.com/office/drawing/2014/main" id="{4B94A042-27E4-35C3-7B3B-323502F26CD9}"/>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dirty="0"/>
          </a:p>
        </p:txBody>
      </p:sp>
      <p:sp>
        <p:nvSpPr>
          <p:cNvPr id="8" name="hcSlideMaster.Content with CaptionHeader">
            <a:extLst>
              <a:ext uri="{FF2B5EF4-FFF2-40B4-BE49-F238E27FC236}">
                <a16:creationId xmlns:a16="http://schemas.microsoft.com/office/drawing/2014/main" id="{592CB7CF-B936-BFE1-45D7-791BA97997C1}"/>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hyperlink" Target="https://doi.org/10.1038/s41535-022-00438-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s://doi.org/10.1038/s41535-022-00438-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8"/>
          <p:cNvSpPr txBox="1">
            <a:spLocks noChangeArrowheads="1"/>
          </p:cNvSpPr>
          <p:nvPr/>
        </p:nvSpPr>
        <p:spPr bwMode="auto">
          <a:xfrm>
            <a:off x="38015" y="1423359"/>
            <a:ext cx="4258088" cy="4708981"/>
          </a:xfrm>
          <a:prstGeom prst="rect">
            <a:avLst/>
          </a:prstGeom>
          <a:noFill/>
          <a:ln w="9525">
            <a:noFill/>
            <a:miter lim="800000"/>
            <a:headEnd/>
            <a:tailEnd/>
          </a:ln>
        </p:spPr>
        <p:txBody>
          <a:bodyPr wrap="square">
            <a:spAutoFit/>
          </a:bodyPr>
          <a:lstStyle/>
          <a:p>
            <a:pPr algn="just"/>
            <a:r>
              <a:rPr lang="en-US" sz="1200" i="1" u="sng" dirty="0"/>
              <a:t>Ultra-low symmetry combined with strong spin-orbit coupling gives rise to many unique properties in materials, including nonreciprocal directional dichroism, often called “one-way transparency” or an “optical diode effect”. </a:t>
            </a:r>
            <a:r>
              <a:rPr lang="en-US" sz="1200" dirty="0"/>
              <a:t>Here, a material is highly transmitting for light in the </a:t>
            </a:r>
            <a:r>
              <a:rPr lang="en-US" sz="1200" i="1" dirty="0"/>
              <a:t>+k</a:t>
            </a:r>
            <a:r>
              <a:rPr lang="en-US" sz="1200" dirty="0"/>
              <a:t> direction but nearly opaque for light in the </a:t>
            </a:r>
            <a:r>
              <a:rPr lang="en-US" sz="1200" i="1" dirty="0"/>
              <a:t>-k</a:t>
            </a:r>
            <a:r>
              <a:rPr lang="en-US" sz="1200" dirty="0"/>
              <a:t> direction. </a:t>
            </a:r>
          </a:p>
          <a:p>
            <a:pPr algn="just"/>
            <a:endParaRPr lang="en-US" sz="600" dirty="0"/>
          </a:p>
          <a:p>
            <a:pPr algn="just"/>
            <a:r>
              <a:rPr lang="en-US" sz="1200" dirty="0"/>
              <a:t>Because of the need to break time-reversal symmetry, switching the direction of an external magnetic field can also induce one-way transparency. </a:t>
            </a:r>
            <a:r>
              <a:rPr lang="en-US" sz="1200" i="1" u="sng" dirty="0"/>
              <a:t>Ni</a:t>
            </a:r>
            <a:r>
              <a:rPr lang="en-US" sz="1200" i="1" u="sng" baseline="-25000" dirty="0"/>
              <a:t>3</a:t>
            </a:r>
            <a:r>
              <a:rPr lang="en-US" sz="1200" i="1" u="sng" dirty="0"/>
              <a:t>TeO</a:t>
            </a:r>
            <a:r>
              <a:rPr lang="en-US" sz="1200" i="1" u="sng" baseline="-25000" dirty="0"/>
              <a:t>6</a:t>
            </a:r>
            <a:r>
              <a:rPr lang="en-US" sz="1200" i="1" u="sng" dirty="0"/>
              <a:t> is a perfect platform for exploring these effects because this magnet is both chiral and polar, thus supporting nonreciprocity in a number of different measurement geometries, shown in Figs. (a-c).</a:t>
            </a:r>
            <a:r>
              <a:rPr lang="en-US" sz="1200" dirty="0"/>
              <a:t> </a:t>
            </a:r>
          </a:p>
          <a:p>
            <a:pPr algn="just"/>
            <a:endParaRPr lang="en-US" sz="600" dirty="0"/>
          </a:p>
          <a:p>
            <a:pPr algn="just"/>
            <a:r>
              <a:rPr lang="en-US" sz="1200" dirty="0"/>
              <a:t>In this work, MagLab users investigated nonreciprocal directional dichroism in Ni</a:t>
            </a:r>
            <a:r>
              <a:rPr lang="en-US" sz="1200" baseline="-25000" dirty="0"/>
              <a:t>3</a:t>
            </a:r>
            <a:r>
              <a:rPr lang="en-US" sz="1200" dirty="0"/>
              <a:t>TeO</a:t>
            </a:r>
            <a:r>
              <a:rPr lang="en-US" sz="1200" baseline="-25000" dirty="0"/>
              <a:t>6</a:t>
            </a:r>
            <a:r>
              <a:rPr lang="en-US" sz="1200" dirty="0"/>
              <a:t> using optical spectroscopy, high-magnetic-field techniques, and first-principles electronic structure methods. In addition to uncovering the Ni toroidal moment (</a:t>
            </a:r>
            <a:r>
              <a:rPr lang="en-US" sz="1200" b="1" i="1" dirty="0"/>
              <a:t>T = P x M</a:t>
            </a:r>
            <a:r>
              <a:rPr lang="en-US" sz="1200" dirty="0"/>
              <a:t>) and broad band optical effects, </a:t>
            </a:r>
            <a:r>
              <a:rPr lang="en-US" sz="1200" i="1" u="sng" dirty="0"/>
              <a:t>these measurements revealed that nonreciprocity persists across the entire range of telecommunications wavelengths (see Fig.d).</a:t>
            </a:r>
            <a:r>
              <a:rPr lang="en-US" sz="1200" dirty="0"/>
              <a:t> As such, in addition to considering applications in high-efficiency optical diodes and rectifiers and high-fidelity holograms, these findings open the door to photonics applications – particularly in the area of secure fiber optic telecommunications. </a:t>
            </a:r>
          </a:p>
        </p:txBody>
      </p:sp>
      <p:sp>
        <p:nvSpPr>
          <p:cNvPr id="1029" name="Line 42">
            <a:extLst>
              <a:ext uri="{C183D7F6-B498-43B3-948B-1728B52AA6E4}">
                <adec:decorative xmlns:adec="http://schemas.microsoft.com/office/drawing/2017/decorative" val="1"/>
              </a:ext>
            </a:extLst>
          </p:cNvPr>
          <p:cNvSpPr>
            <a:spLocks noChangeShapeType="1"/>
          </p:cNvSpPr>
          <p:nvPr/>
        </p:nvSpPr>
        <p:spPr bwMode="auto">
          <a:xfrm>
            <a:off x="114300" y="1345283"/>
            <a:ext cx="9029700" cy="0"/>
          </a:xfrm>
          <a:prstGeom prst="line">
            <a:avLst/>
          </a:prstGeom>
          <a:noFill/>
          <a:ln w="82550" cmpd="thickThin">
            <a:solidFill>
              <a:schemeClr val="tx1"/>
            </a:solidFill>
            <a:round/>
            <a:headEnd/>
            <a:tailEnd/>
          </a:ln>
        </p:spPr>
        <p:txBody>
          <a:bodyPr/>
          <a:lstStyle/>
          <a:p>
            <a:endParaRPr lang="en-US" dirty="0"/>
          </a:p>
        </p:txBody>
      </p:sp>
      <p:sp>
        <p:nvSpPr>
          <p:cNvPr id="1034" name="Rectangle 49">
            <a:extLst>
              <a:ext uri="{C183D7F6-B498-43B3-948B-1728B52AA6E4}">
                <adec:decorative xmlns:adec="http://schemas.microsoft.com/office/drawing/2017/decorative" val="1"/>
              </a:ext>
            </a:extLst>
          </p:cNvPr>
          <p:cNvSpPr>
            <a:spLocks noChangeArrowheads="1"/>
          </p:cNvSpPr>
          <p:nvPr/>
        </p:nvSpPr>
        <p:spPr bwMode="auto">
          <a:xfrm>
            <a:off x="4264842" y="1444826"/>
            <a:ext cx="4828305" cy="4574311"/>
          </a:xfrm>
          <a:prstGeom prst="rect">
            <a:avLst/>
          </a:prstGeom>
          <a:noFill/>
          <a:ln w="19050">
            <a:solidFill>
              <a:srgbClr val="0033CC"/>
            </a:solidFill>
            <a:miter lim="800000"/>
            <a:headEnd/>
            <a:tailEnd/>
          </a:ln>
        </p:spPr>
        <p:txBody>
          <a:bodyPr wrap="none" anchor="ctr"/>
          <a:lstStyle/>
          <a:p>
            <a:endParaRPr lang="en-US" dirty="0"/>
          </a:p>
        </p:txBody>
      </p:sp>
      <p:pic>
        <p:nvPicPr>
          <p:cNvPr id="12" name="Picture 11">
            <a:extLst>
              <a:ext uri="{C183D7F6-B498-43B3-948B-1728B52AA6E4}">
                <adec:decorative xmlns:adec="http://schemas.microsoft.com/office/drawing/2017/decorative" val="1"/>
              </a:ext>
            </a:extLst>
          </p:cNvPr>
          <p:cNvPicPr>
            <a:picLocks noChangeAspect="1"/>
          </p:cNvPicPr>
          <p:nvPr/>
        </p:nvPicPr>
        <p:blipFill>
          <a:blip r:embed="rId3" cstate="print"/>
          <a:stretch>
            <a:fillRect/>
          </a:stretch>
        </p:blipFill>
        <p:spPr>
          <a:xfrm>
            <a:off x="8107220" y="45116"/>
            <a:ext cx="1017188" cy="1023315"/>
          </a:xfrm>
          <a:prstGeom prst="rect">
            <a:avLst/>
          </a:prstGeom>
        </p:spPr>
      </p:pic>
      <p:pic>
        <p:nvPicPr>
          <p:cNvPr id="14" name="Picture 13" descr="Mag lab logo"/>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89633"/>
            <a:ext cx="792698" cy="944759"/>
          </a:xfrm>
          <a:prstGeom prst="rect">
            <a:avLst/>
          </a:prstGeom>
        </p:spPr>
      </p:pic>
      <p:grpSp>
        <p:nvGrpSpPr>
          <p:cNvPr id="7" name="Group 6" descr="Figure: Three different measurement configurations for which one can realize nonreciprocity in Ni3TeO6: (a) toroidal; (b) magnetochiral; and (c) transverse magnetochiral. (d) Nonreciprocity at 60 teslas in the toroidal configuration (red line) spans the entire range of telecommunications wavelengths, reaching levels of nearly 50% at some wavelengths. The signal at 1550nm is important for photonics applications and is tunable depending upon the measurement geometry.&#10;">
            <a:extLst>
              <a:ext uri="{FF2B5EF4-FFF2-40B4-BE49-F238E27FC236}">
                <a16:creationId xmlns:a16="http://schemas.microsoft.com/office/drawing/2014/main" id="{55225209-E2BB-8A1E-F9AD-E53117B1D359}"/>
              </a:ext>
            </a:extLst>
          </p:cNvPr>
          <p:cNvGrpSpPr/>
          <p:nvPr/>
        </p:nvGrpSpPr>
        <p:grpSpPr>
          <a:xfrm>
            <a:off x="4348618" y="1465361"/>
            <a:ext cx="4719183" cy="3162140"/>
            <a:chOff x="4348618" y="1465361"/>
            <a:chExt cx="4719183" cy="3162140"/>
          </a:xfrm>
        </p:grpSpPr>
        <p:pic>
          <p:nvPicPr>
            <p:cNvPr id="3" name="Picture 2" descr="See the figure caption.">
              <a:extLst>
                <a:ext uri="{FF2B5EF4-FFF2-40B4-BE49-F238E27FC236}">
                  <a16:creationId xmlns:a16="http://schemas.microsoft.com/office/drawing/2014/main" id="{BE9F3FD8-1844-E214-3F4C-1A0171687040}"/>
                </a:ext>
              </a:extLst>
            </p:cNvPr>
            <p:cNvPicPr>
              <a:picLocks noChangeAspect="1"/>
            </p:cNvPicPr>
            <p:nvPr/>
          </p:nvPicPr>
          <p:blipFill>
            <a:blip r:embed="rId5"/>
            <a:stretch>
              <a:fillRect/>
            </a:stretch>
          </p:blipFill>
          <p:spPr>
            <a:xfrm>
              <a:off x="5610297" y="1465361"/>
              <a:ext cx="3457504" cy="3162140"/>
            </a:xfrm>
            <a:prstGeom prst="rect">
              <a:avLst/>
            </a:prstGeom>
          </p:spPr>
        </p:pic>
        <p:pic>
          <p:nvPicPr>
            <p:cNvPr id="29" name="Picture 28">
              <a:extLst>
                <a:ext uri="{FF2B5EF4-FFF2-40B4-BE49-F238E27FC236}">
                  <a16:creationId xmlns:a16="http://schemas.microsoft.com/office/drawing/2014/main" id="{545C909A-9CF9-0387-B8D0-DD1EB1622C39}"/>
                </a:ext>
              </a:extLst>
            </p:cNvPr>
            <p:cNvPicPr>
              <a:picLocks noChangeAspect="1"/>
            </p:cNvPicPr>
            <p:nvPr/>
          </p:nvPicPr>
          <p:blipFill>
            <a:blip r:embed="rId6"/>
            <a:stretch>
              <a:fillRect/>
            </a:stretch>
          </p:blipFill>
          <p:spPr>
            <a:xfrm>
              <a:off x="4369037" y="3574461"/>
              <a:ext cx="1241260" cy="718832"/>
            </a:xfrm>
            <a:prstGeom prst="rect">
              <a:avLst/>
            </a:prstGeom>
          </p:spPr>
        </p:pic>
        <p:pic>
          <p:nvPicPr>
            <p:cNvPr id="28" name="Picture 27">
              <a:extLst>
                <a:ext uri="{FF2B5EF4-FFF2-40B4-BE49-F238E27FC236}">
                  <a16:creationId xmlns:a16="http://schemas.microsoft.com/office/drawing/2014/main" id="{58B67A13-7E0B-BE7F-80C0-008E69DAE391}"/>
                </a:ext>
              </a:extLst>
            </p:cNvPr>
            <p:cNvPicPr>
              <a:picLocks noChangeAspect="1"/>
            </p:cNvPicPr>
            <p:nvPr/>
          </p:nvPicPr>
          <p:blipFill>
            <a:blip r:embed="rId7"/>
            <a:stretch>
              <a:fillRect/>
            </a:stretch>
          </p:blipFill>
          <p:spPr>
            <a:xfrm>
              <a:off x="4426404" y="1571497"/>
              <a:ext cx="1198143" cy="734446"/>
            </a:xfrm>
            <a:prstGeom prst="rect">
              <a:avLst/>
            </a:prstGeom>
          </p:spPr>
        </p:pic>
        <p:pic>
          <p:nvPicPr>
            <p:cNvPr id="32" name="Picture 31">
              <a:extLst>
                <a:ext uri="{FF2B5EF4-FFF2-40B4-BE49-F238E27FC236}">
                  <a16:creationId xmlns:a16="http://schemas.microsoft.com/office/drawing/2014/main" id="{EE5FBCC0-73BE-206A-9FF1-71BE62D24F54}"/>
                </a:ext>
              </a:extLst>
            </p:cNvPr>
            <p:cNvPicPr>
              <a:picLocks noChangeAspect="1"/>
            </p:cNvPicPr>
            <p:nvPr/>
          </p:nvPicPr>
          <p:blipFill>
            <a:blip r:embed="rId8"/>
            <a:stretch>
              <a:fillRect/>
            </a:stretch>
          </p:blipFill>
          <p:spPr>
            <a:xfrm>
              <a:off x="4598470" y="2556844"/>
              <a:ext cx="888766" cy="766716"/>
            </a:xfrm>
            <a:prstGeom prst="rect">
              <a:avLst/>
            </a:prstGeom>
          </p:spPr>
        </p:pic>
        <p:sp>
          <p:nvSpPr>
            <p:cNvPr id="33" name="TextBox 32">
              <a:extLst>
                <a:ext uri="{FF2B5EF4-FFF2-40B4-BE49-F238E27FC236}">
                  <a16:creationId xmlns:a16="http://schemas.microsoft.com/office/drawing/2014/main" id="{0752074E-32E2-70F8-71C9-94564BCBD212}"/>
                </a:ext>
              </a:extLst>
            </p:cNvPr>
            <p:cNvSpPr txBox="1"/>
            <p:nvPr/>
          </p:nvSpPr>
          <p:spPr>
            <a:xfrm>
              <a:off x="4348618" y="1505703"/>
              <a:ext cx="372218" cy="276999"/>
            </a:xfrm>
            <a:prstGeom prst="rect">
              <a:avLst/>
            </a:prstGeom>
            <a:noFill/>
          </p:spPr>
          <p:txBody>
            <a:bodyPr wrap="none" rtlCol="0">
              <a:spAutoFit/>
            </a:bodyPr>
            <a:lstStyle/>
            <a:p>
              <a:r>
                <a:rPr lang="en-US" sz="1200" dirty="0">
                  <a:latin typeface="+mn-lt"/>
                  <a:cs typeface="Times New Roman" panose="02020603050405020304" pitchFamily="18" charset="0"/>
                </a:rPr>
                <a:t>(a)</a:t>
              </a:r>
            </a:p>
          </p:txBody>
        </p:sp>
        <p:sp>
          <p:nvSpPr>
            <p:cNvPr id="34" name="TextBox 33">
              <a:extLst>
                <a:ext uri="{FF2B5EF4-FFF2-40B4-BE49-F238E27FC236}">
                  <a16:creationId xmlns:a16="http://schemas.microsoft.com/office/drawing/2014/main" id="{597EF15B-190C-2EBF-9D12-7A1F15A6F068}"/>
                </a:ext>
              </a:extLst>
            </p:cNvPr>
            <p:cNvSpPr txBox="1"/>
            <p:nvPr/>
          </p:nvSpPr>
          <p:spPr>
            <a:xfrm>
              <a:off x="4365100" y="2504989"/>
              <a:ext cx="372218" cy="276999"/>
            </a:xfrm>
            <a:prstGeom prst="rect">
              <a:avLst/>
            </a:prstGeom>
            <a:noFill/>
          </p:spPr>
          <p:txBody>
            <a:bodyPr wrap="none" rtlCol="0">
              <a:spAutoFit/>
            </a:bodyPr>
            <a:lstStyle/>
            <a:p>
              <a:r>
                <a:rPr lang="en-US" sz="1200" dirty="0">
                  <a:latin typeface="+mn-lt"/>
                  <a:cs typeface="Times New Roman" panose="02020603050405020304" pitchFamily="18" charset="0"/>
                </a:rPr>
                <a:t>(b)</a:t>
              </a:r>
            </a:p>
          </p:txBody>
        </p:sp>
        <p:sp>
          <p:nvSpPr>
            <p:cNvPr id="35" name="TextBox 34">
              <a:extLst>
                <a:ext uri="{FF2B5EF4-FFF2-40B4-BE49-F238E27FC236}">
                  <a16:creationId xmlns:a16="http://schemas.microsoft.com/office/drawing/2014/main" id="{7A7A2542-1AFD-1130-E859-64DB6D7489F4}"/>
                </a:ext>
              </a:extLst>
            </p:cNvPr>
            <p:cNvSpPr txBox="1"/>
            <p:nvPr/>
          </p:nvSpPr>
          <p:spPr>
            <a:xfrm>
              <a:off x="4374390" y="3388307"/>
              <a:ext cx="364202" cy="276999"/>
            </a:xfrm>
            <a:prstGeom prst="rect">
              <a:avLst/>
            </a:prstGeom>
            <a:noFill/>
          </p:spPr>
          <p:txBody>
            <a:bodyPr wrap="none" rtlCol="0">
              <a:spAutoFit/>
            </a:bodyPr>
            <a:lstStyle/>
            <a:p>
              <a:r>
                <a:rPr lang="en-US" sz="1200" dirty="0">
                  <a:latin typeface="+mn-lt"/>
                  <a:cs typeface="Times New Roman" panose="02020603050405020304" pitchFamily="18" charset="0"/>
                </a:rPr>
                <a:t>(c)</a:t>
              </a:r>
            </a:p>
          </p:txBody>
        </p:sp>
        <p:sp>
          <p:nvSpPr>
            <p:cNvPr id="36" name="TextBox 35">
              <a:extLst>
                <a:ext uri="{FF2B5EF4-FFF2-40B4-BE49-F238E27FC236}">
                  <a16:creationId xmlns:a16="http://schemas.microsoft.com/office/drawing/2014/main" id="{32ACF970-B715-AA5E-CBC9-B26AFE2919D6}"/>
                </a:ext>
              </a:extLst>
            </p:cNvPr>
            <p:cNvSpPr txBox="1"/>
            <p:nvPr/>
          </p:nvSpPr>
          <p:spPr>
            <a:xfrm>
              <a:off x="5855500" y="1531754"/>
              <a:ext cx="372218" cy="276999"/>
            </a:xfrm>
            <a:prstGeom prst="rect">
              <a:avLst/>
            </a:prstGeom>
            <a:noFill/>
          </p:spPr>
          <p:txBody>
            <a:bodyPr wrap="none" rtlCol="0">
              <a:spAutoFit/>
            </a:bodyPr>
            <a:lstStyle/>
            <a:p>
              <a:r>
                <a:rPr lang="en-US" sz="1200" dirty="0">
                  <a:latin typeface="+mn-lt"/>
                  <a:cs typeface="Times New Roman" panose="02020603050405020304" pitchFamily="18" charset="0"/>
                </a:rPr>
                <a:t>(d)</a:t>
              </a:r>
            </a:p>
          </p:txBody>
        </p:sp>
      </p:grpSp>
      <p:sp>
        <p:nvSpPr>
          <p:cNvPr id="37" name="TextBox 36" descr="&#10;">
            <a:extLst>
              <a:ext uri="{FF2B5EF4-FFF2-40B4-BE49-F238E27FC236}">
                <a16:creationId xmlns:a16="http://schemas.microsoft.com/office/drawing/2014/main" id="{0C8E8CE5-29BF-37C4-9156-542D2DBEFAEC}"/>
              </a:ext>
            </a:extLst>
          </p:cNvPr>
          <p:cNvSpPr txBox="1"/>
          <p:nvPr/>
        </p:nvSpPr>
        <p:spPr>
          <a:xfrm>
            <a:off x="4259383" y="4603686"/>
            <a:ext cx="4831863" cy="1421928"/>
          </a:xfrm>
          <a:prstGeom prst="rect">
            <a:avLst/>
          </a:prstGeom>
          <a:noFill/>
        </p:spPr>
        <p:txBody>
          <a:bodyPr wrap="square" rtlCol="0">
            <a:spAutoFit/>
          </a:bodyPr>
          <a:lstStyle/>
          <a:p>
            <a:pPr algn="just">
              <a:lnSpc>
                <a:spcPct val="90000"/>
              </a:lnSpc>
            </a:pPr>
            <a:r>
              <a:rPr lang="en-US" sz="1200" b="1" dirty="0"/>
              <a:t>Figure: </a:t>
            </a:r>
            <a:r>
              <a:rPr lang="en-US" sz="1200" dirty="0"/>
              <a:t>Three different measurement configurations for which one can realize nonreciprocity in Ni</a:t>
            </a:r>
            <a:r>
              <a:rPr lang="en-US" sz="1200" baseline="-25000" dirty="0"/>
              <a:t>3</a:t>
            </a:r>
            <a:r>
              <a:rPr lang="en-US" sz="1200" dirty="0"/>
              <a:t>TeO</a:t>
            </a:r>
            <a:r>
              <a:rPr lang="en-US" sz="1200" baseline="-25000" dirty="0"/>
              <a:t>6</a:t>
            </a:r>
            <a:r>
              <a:rPr lang="en-US" sz="1200" dirty="0"/>
              <a:t>: </a:t>
            </a:r>
            <a:r>
              <a:rPr lang="en-US" sz="1200" b="1" dirty="0"/>
              <a:t>(a)</a:t>
            </a:r>
            <a:r>
              <a:rPr lang="en-US" sz="1200" dirty="0"/>
              <a:t> toroidal; </a:t>
            </a:r>
            <a:r>
              <a:rPr lang="en-US" sz="1200" b="1" dirty="0"/>
              <a:t>(b)</a:t>
            </a:r>
            <a:r>
              <a:rPr lang="en-US" sz="1200" dirty="0"/>
              <a:t> magnetochiral; and </a:t>
            </a:r>
            <a:r>
              <a:rPr lang="en-US" sz="1200" b="1" dirty="0"/>
              <a:t>(c)</a:t>
            </a:r>
            <a:r>
              <a:rPr lang="en-US" sz="1200" dirty="0"/>
              <a:t> transverse magnetochiral. </a:t>
            </a:r>
            <a:r>
              <a:rPr lang="en-US" sz="1200" b="1" dirty="0"/>
              <a:t>(d)</a:t>
            </a:r>
            <a:r>
              <a:rPr lang="en-US" sz="1200" dirty="0"/>
              <a:t> Nonreciprocity at 60 teslas in the toroidal configuration (red line) spans the entire range of telecommunications wavelengths, reaching levels of nearly 50% at some wavelengths. The signal at 1550nm is important for photonics applications and is tunable depending upon the measurement geometry.</a:t>
            </a:r>
          </a:p>
        </p:txBody>
      </p:sp>
      <p:sp>
        <p:nvSpPr>
          <p:cNvPr id="38" name="Text Box 62">
            <a:extLst>
              <a:ext uri="{FF2B5EF4-FFF2-40B4-BE49-F238E27FC236}">
                <a16:creationId xmlns:a16="http://schemas.microsoft.com/office/drawing/2014/main" id="{F1011DBE-BEDC-DABB-C5D4-100112C68BDB}"/>
              </a:ext>
            </a:extLst>
          </p:cNvPr>
          <p:cNvSpPr txBox="1">
            <a:spLocks noChangeArrowheads="1"/>
          </p:cNvSpPr>
          <p:nvPr/>
        </p:nvSpPr>
        <p:spPr bwMode="auto">
          <a:xfrm>
            <a:off x="745046" y="4121"/>
            <a:ext cx="7537022" cy="1323439"/>
          </a:xfrm>
          <a:prstGeom prst="rect">
            <a:avLst/>
          </a:prstGeom>
          <a:noFill/>
          <a:ln w="9525">
            <a:noFill/>
            <a:miter lim="800000"/>
            <a:headEnd/>
            <a:tailEnd/>
          </a:ln>
        </p:spPr>
        <p:txBody>
          <a:bodyPr wrap="square">
            <a:spAutoFit/>
          </a:bodyPr>
          <a:lstStyle/>
          <a:p>
            <a:pPr algn="ctr">
              <a:spcBef>
                <a:spcPts val="0"/>
              </a:spcBef>
            </a:pPr>
            <a:r>
              <a:rPr lang="en-US" sz="1600" b="1" kern="1200" dirty="0"/>
              <a:t>One-way optical transparency at telecommunications wavelengths</a:t>
            </a:r>
            <a:endParaRPr lang="en-US" sz="600" dirty="0"/>
          </a:p>
          <a:p>
            <a:pPr algn="ctr">
              <a:spcBef>
                <a:spcPts val="0"/>
              </a:spcBef>
            </a:pPr>
            <a:r>
              <a:rPr lang="en-US" sz="1100" dirty="0"/>
              <a:t>K. Park</a:t>
            </a:r>
            <a:r>
              <a:rPr lang="en-US" sz="1100" kern="1200" baseline="30000" dirty="0"/>
              <a:t>1</a:t>
            </a:r>
            <a:r>
              <a:rPr lang="en-US" sz="1100" kern="1200" dirty="0"/>
              <a:t>, </a:t>
            </a:r>
            <a:r>
              <a:rPr lang="en-US" sz="1100" dirty="0"/>
              <a:t>M. O. Yokosuk</a:t>
            </a:r>
            <a:r>
              <a:rPr lang="en-US" sz="1100" baseline="30000" dirty="0"/>
              <a:t>1</a:t>
            </a:r>
            <a:r>
              <a:rPr lang="en-US" sz="1100" kern="1200" dirty="0"/>
              <a:t>, </a:t>
            </a:r>
            <a:r>
              <a:rPr lang="en-US" sz="1100" dirty="0"/>
              <a:t>M. Goryca</a:t>
            </a:r>
            <a:r>
              <a:rPr lang="en-US" sz="1100" baseline="30000" dirty="0"/>
              <a:t>2</a:t>
            </a:r>
            <a:r>
              <a:rPr lang="en-US" sz="1100" kern="1200" dirty="0"/>
              <a:t>, </a:t>
            </a:r>
            <a:r>
              <a:rPr lang="en-US" sz="1100" dirty="0"/>
              <a:t>J. J. Yang</a:t>
            </a:r>
            <a:r>
              <a:rPr lang="en-US" sz="1100" baseline="30000" dirty="0"/>
              <a:t>3</a:t>
            </a:r>
            <a:r>
              <a:rPr lang="en-US" sz="1100" kern="1200" dirty="0"/>
              <a:t>, </a:t>
            </a:r>
            <a:r>
              <a:rPr lang="en-US" sz="1100" dirty="0"/>
              <a:t>S. A. Crooker</a:t>
            </a:r>
            <a:r>
              <a:rPr lang="en-US" sz="1100" baseline="30000" dirty="0"/>
              <a:t>2</a:t>
            </a:r>
            <a:r>
              <a:rPr lang="en-US" sz="1100" kern="1200" dirty="0"/>
              <a:t>, </a:t>
            </a:r>
          </a:p>
          <a:p>
            <a:pPr algn="ctr">
              <a:spcBef>
                <a:spcPts val="0"/>
              </a:spcBef>
            </a:pPr>
            <a:r>
              <a:rPr lang="en-US" sz="1100" kern="1200" dirty="0"/>
              <a:t>S.-W. Cheong</a:t>
            </a:r>
            <a:r>
              <a:rPr lang="en-US" sz="1100" baseline="30000" dirty="0"/>
              <a:t>4</a:t>
            </a:r>
            <a:r>
              <a:rPr lang="en-US" sz="1100" kern="1200" dirty="0"/>
              <a:t>, K. Haule</a:t>
            </a:r>
            <a:r>
              <a:rPr lang="en-US" sz="1100" baseline="30000" dirty="0"/>
              <a:t>4</a:t>
            </a:r>
            <a:r>
              <a:rPr lang="en-US" sz="1100" dirty="0"/>
              <a:t>, </a:t>
            </a:r>
            <a:r>
              <a:rPr lang="en-US" sz="1100" kern="1200" dirty="0"/>
              <a:t>D. Vanderbilt</a:t>
            </a:r>
            <a:r>
              <a:rPr lang="en-US" sz="1100" baseline="30000" dirty="0"/>
              <a:t>4</a:t>
            </a:r>
            <a:r>
              <a:rPr lang="en-US" sz="1100" dirty="0"/>
              <a:t>, </a:t>
            </a:r>
            <a:r>
              <a:rPr lang="en-US" sz="1100" kern="1200" dirty="0"/>
              <a:t>H.-S. Kim</a:t>
            </a:r>
            <a:r>
              <a:rPr lang="en-US" sz="1100" kern="1200" baseline="30000" dirty="0"/>
              <a:t>5</a:t>
            </a:r>
            <a:r>
              <a:rPr lang="en-US" sz="1100" dirty="0"/>
              <a:t>, and J. L. Musfeldt</a:t>
            </a:r>
            <a:r>
              <a:rPr lang="en-US" sz="1100" baseline="30000" dirty="0"/>
              <a:t>1</a:t>
            </a:r>
            <a:endParaRPr lang="en-US" sz="1100" kern="1200" dirty="0"/>
          </a:p>
          <a:p>
            <a:pPr marL="228600" indent="-228600" algn="ctr">
              <a:spcBef>
                <a:spcPts val="0"/>
              </a:spcBef>
              <a:buAutoNum type="arabicPeriod"/>
            </a:pPr>
            <a:r>
              <a:rPr lang="en-US" sz="1050" b="1" kern="1200" dirty="0">
                <a:solidFill>
                  <a:srgbClr val="0033CC"/>
                </a:solidFill>
              </a:rPr>
              <a:t>University of Tennessee; 2. NHMFL, Los Alamos National Laboratory; 3. New Jersey Institute of Technology;     4. Rutgers University; 5. Kangwon National University;</a:t>
            </a:r>
            <a:r>
              <a:rPr lang="en-US" sz="600" b="1" kern="1200" dirty="0">
                <a:solidFill>
                  <a:srgbClr val="0033CC"/>
                </a:solidFill>
              </a:rPr>
              <a:t> </a:t>
            </a:r>
          </a:p>
          <a:p>
            <a:pPr algn="ctr">
              <a:spcBef>
                <a:spcPts val="0"/>
              </a:spcBef>
            </a:pPr>
            <a:r>
              <a:rPr lang="en-US" sz="1050" b="1" kern="1200" dirty="0"/>
              <a:t>Funding Grants: </a:t>
            </a:r>
            <a:r>
              <a:rPr lang="en-US" sz="1050" dirty="0"/>
              <a:t>J. L. Musfeldt (</a:t>
            </a:r>
            <a:r>
              <a:rPr lang="en-US" sz="1050" kern="1200" dirty="0"/>
              <a:t>DMR-1629079 );</a:t>
            </a:r>
            <a:r>
              <a:rPr lang="en-US" sz="1050" dirty="0"/>
              <a:t> S.-W Cheong, K. Haule, D. Vanderbilt (</a:t>
            </a:r>
            <a:r>
              <a:rPr lang="en-US" sz="1050" kern="1200" dirty="0"/>
              <a:t>DMR-1629059); </a:t>
            </a:r>
            <a:endParaRPr lang="en-US" sz="1050" b="1" kern="1200" dirty="0"/>
          </a:p>
          <a:p>
            <a:pPr algn="ctr">
              <a:spcBef>
                <a:spcPts val="0"/>
              </a:spcBef>
            </a:pPr>
            <a:r>
              <a:rPr lang="en-US" sz="1050" b="1" dirty="0"/>
              <a:t> </a:t>
            </a:r>
            <a:r>
              <a:rPr lang="en-US" sz="1050" b="1" kern="1200" dirty="0"/>
              <a:t>Gregory S. Boebinger, DMR 1644779</a:t>
            </a:r>
            <a:r>
              <a:rPr lang="en-US" sz="1050" kern="1200" dirty="0"/>
              <a:t>; H.-S Kim (NRF-2020R1C1C1005900 &amp; KSC-2020CRE-0156).  </a:t>
            </a:r>
            <a:endParaRPr lang="en-US" sz="1050" b="1" kern="1200" dirty="0">
              <a:solidFill>
                <a:srgbClr val="0033CC"/>
              </a:solidFill>
            </a:endParaRPr>
          </a:p>
        </p:txBody>
      </p:sp>
      <p:sp>
        <p:nvSpPr>
          <p:cNvPr id="19" name="Text Box 28">
            <a:extLst>
              <a:ext uri="{FF2B5EF4-FFF2-40B4-BE49-F238E27FC236}">
                <a16:creationId xmlns:a16="http://schemas.microsoft.com/office/drawing/2014/main" id="{40598BFF-CA77-44D4-91C2-45B7B5755255}"/>
              </a:ext>
            </a:extLst>
          </p:cNvPr>
          <p:cNvSpPr txBox="1">
            <a:spLocks noGrp="1" noChangeArrowheads="1"/>
          </p:cNvSpPr>
          <p:nvPr>
            <p:ph type="title" idx="4294967295"/>
          </p:nvPr>
        </p:nvSpPr>
        <p:spPr bwMode="auto">
          <a:xfrm>
            <a:off x="50802" y="6042169"/>
            <a:ext cx="9093197" cy="769441"/>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333399"/>
                </a:solidFill>
                <a:effectLst/>
                <a:uLnTx/>
                <a:uFillTx/>
                <a:latin typeface="Arial" pitchFamily="34" charset="0"/>
                <a:ea typeface="+mn-ea"/>
                <a:cs typeface="Arial" pitchFamily="34" charset="0"/>
              </a:rPr>
              <a:t>Facilities and instrumentation used:</a:t>
            </a:r>
            <a:r>
              <a:rPr kumimoji="0" lang="en-US" sz="1100" b="0" i="0" u="none" strike="noStrike" kern="1200" cap="none" spc="0" normalizeH="0" baseline="0" noProof="0" dirty="0">
                <a:ln>
                  <a:noFill/>
                </a:ln>
                <a:solidFill>
                  <a:srgbClr val="333399"/>
                </a:solidFill>
                <a:effectLst/>
                <a:uLnTx/>
                <a:uFillTx/>
                <a:latin typeface="Arial" pitchFamily="34" charset="0"/>
                <a:ea typeface="+mn-ea"/>
                <a:cs typeface="Arial" pitchFamily="34" charset="0"/>
              </a:rPr>
              <a:t> 65 T pulsed magnets at the Pulsed Field Facility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333399"/>
                </a:solidFill>
                <a:effectLst/>
                <a:uLnTx/>
                <a:uFillTx/>
                <a:latin typeface="Arial" pitchFamily="34" charset="0"/>
                <a:ea typeface="+mn-ea"/>
                <a:cs typeface="Arial" pitchFamily="34" charset="0"/>
              </a:rPr>
              <a:t>Citation: </a:t>
            </a:r>
            <a:r>
              <a:rPr kumimoji="0" lang="en-US" sz="1100" b="0" i="0" u="none" strike="noStrike" kern="1200" cap="none" spc="0" normalizeH="0" baseline="0" noProof="0" dirty="0">
                <a:ln>
                  <a:noFill/>
                </a:ln>
                <a:solidFill>
                  <a:srgbClr val="333399"/>
                </a:solidFill>
                <a:effectLst/>
                <a:uLnTx/>
                <a:uFillTx/>
                <a:latin typeface="Arial" pitchFamily="34" charset="0"/>
                <a:ea typeface="+mn-ea"/>
                <a:cs typeface="Arial" pitchFamily="34" charset="0"/>
              </a:rPr>
              <a:t>K. </a:t>
            </a:r>
            <a:r>
              <a:rPr kumimoji="0" lang="en-US" sz="11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itchFamily="34" charset="0"/>
              </a:rPr>
              <a:t>Park, M. Yokosuk, M.M. Goryca, J. Yang, S. Crooker, S.-W. Cheong, K. Haule, D. Vanderbilt, H.-S. Kim, J.L. Musfeldt,  </a:t>
            </a:r>
            <a:r>
              <a:rPr kumimoji="0" lang="en-US" sz="1100" b="0" i="1" u="none" strike="noStrike" kern="1200" cap="none" spc="0" normalizeH="0" baseline="0" noProof="0" dirty="0">
                <a:ln>
                  <a:noFill/>
                </a:ln>
                <a:solidFill>
                  <a:srgbClr val="333399"/>
                </a:solidFill>
                <a:effectLst/>
                <a:uLnTx/>
                <a:uFillTx/>
                <a:latin typeface="arial" panose="020B0604020202020204" pitchFamily="34" charset="0"/>
                <a:ea typeface="+mn-ea"/>
                <a:cs typeface="Arial" pitchFamily="34" charset="0"/>
              </a:rPr>
              <a:t>Nonreciprocal directional dichroism at telecom wavelengths,</a:t>
            </a:r>
            <a:r>
              <a:rPr kumimoji="0" lang="en-US" sz="11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itchFamily="34" charset="0"/>
              </a:rPr>
              <a:t> </a:t>
            </a:r>
            <a:r>
              <a:rPr kumimoji="0" lang="en-US" sz="1100" b="1" i="0" u="none" strike="noStrike" kern="1200" cap="none" spc="0" normalizeH="0" baseline="0" noProof="0" dirty="0">
                <a:ln>
                  <a:noFill/>
                </a:ln>
                <a:solidFill>
                  <a:srgbClr val="333399"/>
                </a:solidFill>
                <a:effectLst/>
                <a:uLnTx/>
                <a:uFillTx/>
                <a:latin typeface="arial" panose="020B0604020202020204" pitchFamily="34" charset="0"/>
                <a:ea typeface="+mn-ea"/>
                <a:cs typeface="Arial" pitchFamily="34" charset="0"/>
              </a:rPr>
              <a:t>Nature Quantum Materials (npj)</a:t>
            </a:r>
            <a:r>
              <a:rPr kumimoji="0" lang="en-US" sz="11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itchFamily="34" charset="0"/>
              </a:rPr>
              <a:t>, </a:t>
            </a:r>
            <a:r>
              <a:rPr kumimoji="0" lang="en-US" sz="1100" b="1" i="0" u="none" strike="noStrike" kern="1200" cap="none" spc="0" normalizeH="0" baseline="0" noProof="0" dirty="0">
                <a:ln>
                  <a:noFill/>
                </a:ln>
                <a:solidFill>
                  <a:srgbClr val="333399"/>
                </a:solidFill>
                <a:effectLst/>
                <a:uLnTx/>
                <a:uFillTx/>
                <a:latin typeface="arial" panose="020B0604020202020204" pitchFamily="34" charset="0"/>
                <a:ea typeface="+mn-ea"/>
                <a:cs typeface="Arial" pitchFamily="34" charset="0"/>
              </a:rPr>
              <a:t>7</a:t>
            </a:r>
            <a:r>
              <a:rPr kumimoji="0" lang="en-US" sz="11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itchFamily="34" charset="0"/>
              </a:rPr>
              <a:t> (1), 38 (2022)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333399"/>
                </a:solidFill>
                <a:effectLst/>
                <a:uLnTx/>
                <a:uFillTx/>
                <a:latin typeface="arial" panose="020B0604020202020204" pitchFamily="34" charset="0"/>
                <a:ea typeface="+mn-ea"/>
                <a:cs typeface="Arial" pitchFamily="34" charset="0"/>
                <a:hlinkClick r:id="rId9">
                  <a:extLst>
                    <a:ext uri="{A12FA001-AC4F-418D-AE19-62706E023703}">
                      <ahyp:hlinkClr xmlns:ahyp="http://schemas.microsoft.com/office/drawing/2018/hyperlinkcolor" val="tx"/>
                    </a:ext>
                  </a:extLst>
                </a:hlinkClick>
              </a:rPr>
              <a:t>doi.org/10.1038/s41535-022-00438-6</a:t>
            </a:r>
            <a:endParaRPr kumimoji="0" lang="en-US" sz="1200" b="0" i="0" u="none" strike="noStrike" kern="1200" cap="none" spc="0" normalizeH="0" baseline="0" noProof="0" dirty="0">
              <a:ln>
                <a:noFill/>
              </a:ln>
              <a:solidFill>
                <a:srgbClr val="333399"/>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8"/>
          <p:cNvSpPr txBox="1">
            <a:spLocks noChangeArrowheads="1"/>
          </p:cNvSpPr>
          <p:nvPr/>
        </p:nvSpPr>
        <p:spPr bwMode="auto">
          <a:xfrm>
            <a:off x="114300" y="1456298"/>
            <a:ext cx="4301499" cy="458587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i="1" u="sng" dirty="0">
                <a:latin typeface="Arial" charset="0"/>
              </a:rPr>
              <a:t>Magneto-optical spectroscopy in 60 tesla pulsed magnetic fields revealed differences between forward and backward light transmission in the chiral, polar magnet Ni</a:t>
            </a:r>
            <a:r>
              <a:rPr lang="en-US" sz="1200" i="1" u="sng" baseline="-25000" dirty="0">
                <a:latin typeface="Arial" charset="0"/>
              </a:rPr>
              <a:t>3</a:t>
            </a:r>
            <a:r>
              <a:rPr lang="en-US" sz="1200" i="1" u="sng" dirty="0">
                <a:latin typeface="Arial" charset="0"/>
              </a:rPr>
              <a:t>TeO</a:t>
            </a:r>
            <a:r>
              <a:rPr lang="en-US" sz="1200" i="1" u="sng" baseline="-25000" dirty="0">
                <a:latin typeface="Arial" charset="0"/>
              </a:rPr>
              <a:t>6</a:t>
            </a:r>
            <a:r>
              <a:rPr lang="en-US" sz="1200" i="1" u="sng" dirty="0">
                <a:latin typeface="Arial" charset="0"/>
              </a:rPr>
              <a:t>.</a:t>
            </a:r>
            <a:r>
              <a:rPr lang="en-US" sz="1200" i="1" dirty="0">
                <a:latin typeface="Arial" charset="0"/>
              </a:rPr>
              <a:t> </a:t>
            </a:r>
            <a:r>
              <a:rPr lang="en-US" sz="1200" dirty="0">
                <a:latin typeface="Arial" charset="0"/>
              </a:rPr>
              <a:t>Depending upon the geometry of the measurement (see Figure), researchers can dramatically vary the dichroic contrast at 1550nm – a very important wavelength for fiber optic telecommunications. </a:t>
            </a:r>
          </a:p>
          <a:p>
            <a:pPr algn="just"/>
            <a:endParaRPr lang="en-US" sz="800" dirty="0">
              <a:solidFill>
                <a:srgbClr val="000000"/>
              </a:solidFill>
            </a:endParaRPr>
          </a:p>
          <a:p>
            <a:pPr algn="just"/>
            <a:r>
              <a:rPr lang="en-US" sz="1200" b="1" dirty="0">
                <a:solidFill>
                  <a:srgbClr val="000000"/>
                </a:solidFill>
              </a:rPr>
              <a:t>Why is this important? </a:t>
            </a:r>
            <a:r>
              <a:rPr lang="en-US" sz="1200" dirty="0">
                <a:solidFill>
                  <a:srgbClr val="000000"/>
                </a:solidFill>
              </a:rPr>
              <a:t>Symmetry plays a crucial role in determining the properties of materials. Usually, light transmission is the same if you shine a light through a material forward or backwards. This is due to the preservation of the symmetry. When symmetry breaks, interesting “optical diode effects” can be observed. </a:t>
            </a:r>
            <a:r>
              <a:rPr lang="en-US" sz="1200" i="1" u="sng" dirty="0">
                <a:solidFill>
                  <a:srgbClr val="000000"/>
                </a:solidFill>
              </a:rPr>
              <a:t>The one-way transparency in Ni</a:t>
            </a:r>
            <a:r>
              <a:rPr lang="en-US" sz="1200" i="1" u="sng" baseline="-25000" dirty="0">
                <a:solidFill>
                  <a:srgbClr val="000000"/>
                </a:solidFill>
              </a:rPr>
              <a:t>3</a:t>
            </a:r>
            <a:r>
              <a:rPr lang="en-US" sz="1200" i="1" u="sng" dirty="0">
                <a:solidFill>
                  <a:srgbClr val="000000"/>
                </a:solidFill>
              </a:rPr>
              <a:t>TeO</a:t>
            </a:r>
            <a:r>
              <a:rPr lang="en-US" sz="1200" i="1" u="sng" baseline="-25000" dirty="0">
                <a:solidFill>
                  <a:srgbClr val="000000"/>
                </a:solidFill>
              </a:rPr>
              <a:t>6 </a:t>
            </a:r>
            <a:r>
              <a:rPr lang="en-US" sz="1200" i="1" u="sng" dirty="0">
                <a:solidFill>
                  <a:srgbClr val="000000"/>
                </a:solidFill>
              </a:rPr>
              <a:t>is one of the consequences of broken symmetries. Ni</a:t>
            </a:r>
            <a:r>
              <a:rPr lang="en-US" sz="1200" i="1" u="sng" baseline="-25000" dirty="0">
                <a:solidFill>
                  <a:srgbClr val="000000"/>
                </a:solidFill>
              </a:rPr>
              <a:t>3</a:t>
            </a:r>
            <a:r>
              <a:rPr lang="en-US" sz="1200" i="1" u="sng" dirty="0">
                <a:solidFill>
                  <a:srgbClr val="000000"/>
                </a:solidFill>
              </a:rPr>
              <a:t>TeO</a:t>
            </a:r>
            <a:r>
              <a:rPr lang="en-US" sz="1200" i="1" u="sng" baseline="-25000" dirty="0">
                <a:solidFill>
                  <a:srgbClr val="000000"/>
                </a:solidFill>
              </a:rPr>
              <a:t>6</a:t>
            </a:r>
            <a:r>
              <a:rPr lang="en-US" sz="1200" i="1" u="sng" dirty="0">
                <a:solidFill>
                  <a:srgbClr val="000000"/>
                </a:solidFill>
              </a:rPr>
              <a:t> is a magnet that hosts both chirality and polarity, making it a superb platform for unraveling  optical diode effects in different geometries.</a:t>
            </a:r>
            <a:r>
              <a:rPr lang="en-US" sz="1200" i="1" dirty="0">
                <a:solidFill>
                  <a:srgbClr val="000000"/>
                </a:solidFill>
              </a:rPr>
              <a:t>   </a:t>
            </a:r>
            <a:r>
              <a:rPr lang="en-US" sz="1200" i="1" u="sng" dirty="0">
                <a:solidFill>
                  <a:srgbClr val="000000"/>
                </a:solidFill>
              </a:rPr>
              <a:t>This effect takes place in an extremely useful range of the electromagnetic spectrum, paving the way for photonic applications in fiber optic telecommunications. </a:t>
            </a: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An intense magnetic field is required to break time-reversal symmetry, which is key to observing the one-way transparency. </a:t>
            </a:r>
          </a:p>
        </p:txBody>
      </p:sp>
      <p:sp>
        <p:nvSpPr>
          <p:cNvPr id="1034" name="Rectangle 49">
            <a:extLst>
              <a:ext uri="{C183D7F6-B498-43B3-948B-1728B52AA6E4}">
                <adec:decorative xmlns:adec="http://schemas.microsoft.com/office/drawing/2017/decorative" val="1"/>
              </a:ext>
            </a:extLst>
          </p:cNvPr>
          <p:cNvSpPr>
            <a:spLocks noChangeArrowheads="1"/>
          </p:cNvSpPr>
          <p:nvPr/>
        </p:nvSpPr>
        <p:spPr bwMode="auto">
          <a:xfrm>
            <a:off x="4495801" y="1446459"/>
            <a:ext cx="4572000" cy="4561602"/>
          </a:xfrm>
          <a:prstGeom prst="rect">
            <a:avLst/>
          </a:prstGeom>
          <a:noFill/>
          <a:ln w="19050">
            <a:solidFill>
              <a:srgbClr val="0033CC"/>
            </a:solidFill>
            <a:miter lim="800000"/>
            <a:headEnd/>
            <a:tailEnd/>
          </a:ln>
        </p:spPr>
        <p:txBody>
          <a:bodyPr wrap="none" anchor="ctr"/>
          <a:lstStyle/>
          <a:p>
            <a:endParaRPr lang="en-US" dirty="0"/>
          </a:p>
        </p:txBody>
      </p:sp>
      <p:sp>
        <p:nvSpPr>
          <p:cNvPr id="29" name="TextBox 28">
            <a:extLst>
              <a:ext uri="{FF2B5EF4-FFF2-40B4-BE49-F238E27FC236}">
                <a16:creationId xmlns:a16="http://schemas.microsoft.com/office/drawing/2014/main" id="{129D76BC-28EA-0281-6957-8696F8DBE254}"/>
              </a:ext>
            </a:extLst>
          </p:cNvPr>
          <p:cNvSpPr txBox="1"/>
          <p:nvPr/>
        </p:nvSpPr>
        <p:spPr>
          <a:xfrm>
            <a:off x="4501089" y="5176724"/>
            <a:ext cx="4523912" cy="830997"/>
          </a:xfrm>
          <a:prstGeom prst="rect">
            <a:avLst/>
          </a:prstGeom>
          <a:noFill/>
        </p:spPr>
        <p:txBody>
          <a:bodyPr wrap="square" rtlCol="0">
            <a:spAutoFit/>
          </a:bodyPr>
          <a:lstStyle/>
          <a:p>
            <a:pPr algn="just"/>
            <a:r>
              <a:rPr lang="en-US" sz="1200" dirty="0"/>
              <a:t>Figure: Nonreciprocity of Ni</a:t>
            </a:r>
            <a:r>
              <a:rPr lang="en-US" sz="1200" baseline="-25000" dirty="0"/>
              <a:t>3</a:t>
            </a:r>
            <a:r>
              <a:rPr lang="en-US" sz="1200" dirty="0"/>
              <a:t>TeO</a:t>
            </a:r>
            <a:r>
              <a:rPr lang="en-US" sz="1200" baseline="-25000" dirty="0"/>
              <a:t>6</a:t>
            </a:r>
            <a:r>
              <a:rPr lang="en-US" sz="1200" dirty="0"/>
              <a:t> at 1550 nm in three different measurement configurations. The magnetochiral geometry provides the maximum signal at this wavelength, suggesting that future applications should focus on chirality.</a:t>
            </a:r>
          </a:p>
        </p:txBody>
      </p:sp>
      <p:pic>
        <p:nvPicPr>
          <p:cNvPr id="13" name="Picture 12" descr="Figure: Nonreciprocity of Ni3TeO6 at 1550 nm in three different measurement configurations. The magnetochiral geometry provides the maximum signal at this wavelength, suggesting that future applications should focus on chirality">
            <a:extLst>
              <a:ext uri="{FF2B5EF4-FFF2-40B4-BE49-F238E27FC236}">
                <a16:creationId xmlns:a16="http://schemas.microsoft.com/office/drawing/2014/main" id="{C3ADD28E-F116-12E1-5B5A-A14D1D75B395}"/>
              </a:ext>
            </a:extLst>
          </p:cNvPr>
          <p:cNvPicPr>
            <a:picLocks noChangeAspect="1"/>
          </p:cNvPicPr>
          <p:nvPr/>
        </p:nvPicPr>
        <p:blipFill rotWithShape="1">
          <a:blip r:embed="rId3"/>
          <a:srcRect b="14701"/>
          <a:stretch/>
        </p:blipFill>
        <p:spPr>
          <a:xfrm>
            <a:off x="4597400" y="1533172"/>
            <a:ext cx="4248951" cy="3188602"/>
          </a:xfrm>
          <a:prstGeom prst="rect">
            <a:avLst/>
          </a:prstGeom>
        </p:spPr>
      </p:pic>
      <p:sp>
        <p:nvSpPr>
          <p:cNvPr id="16" name="Text Box 28">
            <a:extLst>
              <a:ext uri="{FF2B5EF4-FFF2-40B4-BE49-F238E27FC236}">
                <a16:creationId xmlns:a16="http://schemas.microsoft.com/office/drawing/2014/main" id="{40598BFF-CA77-44D4-91C2-45B7B5755255}"/>
              </a:ext>
            </a:extLst>
          </p:cNvPr>
          <p:cNvSpPr txBox="1">
            <a:spLocks noChangeArrowheads="1"/>
          </p:cNvSpPr>
          <p:nvPr/>
        </p:nvSpPr>
        <p:spPr bwMode="auto">
          <a:xfrm>
            <a:off x="50802" y="6042169"/>
            <a:ext cx="9093197"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65 T pulsed magnets at the Pulsed Field Facility </a:t>
            </a:r>
          </a:p>
          <a:p>
            <a:pPr algn="just"/>
            <a:r>
              <a:rPr lang="en-US" sz="1100" b="1" dirty="0">
                <a:solidFill>
                  <a:srgbClr val="333399"/>
                </a:solidFill>
              </a:rPr>
              <a:t>Citation: </a:t>
            </a:r>
            <a:r>
              <a:rPr lang="en-US" sz="1100" dirty="0">
                <a:solidFill>
                  <a:srgbClr val="333399"/>
                </a:solidFill>
              </a:rPr>
              <a:t>K. </a:t>
            </a:r>
            <a:r>
              <a:rPr lang="en-US" sz="1100" b="0" i="0" dirty="0">
                <a:solidFill>
                  <a:srgbClr val="333399"/>
                </a:solidFill>
                <a:effectLst/>
                <a:latin typeface="arial" panose="020B0604020202020204" pitchFamily="34" charset="0"/>
              </a:rPr>
              <a:t>Park, </a:t>
            </a:r>
            <a:r>
              <a:rPr lang="en-US" sz="1100" dirty="0">
                <a:solidFill>
                  <a:srgbClr val="333399"/>
                </a:solidFill>
                <a:latin typeface="arial" panose="020B0604020202020204" pitchFamily="34" charset="0"/>
              </a:rPr>
              <a:t>M. </a:t>
            </a:r>
            <a:r>
              <a:rPr lang="en-US" sz="1100" b="0" i="0" dirty="0">
                <a:solidFill>
                  <a:srgbClr val="333399"/>
                </a:solidFill>
                <a:effectLst/>
                <a:latin typeface="arial" panose="020B0604020202020204" pitchFamily="34" charset="0"/>
              </a:rPr>
              <a:t>Yokosuk, M.M. Goryca, </a:t>
            </a:r>
            <a:r>
              <a:rPr lang="en-US" sz="1100" dirty="0">
                <a:solidFill>
                  <a:srgbClr val="333399"/>
                </a:solidFill>
                <a:latin typeface="arial" panose="020B0604020202020204" pitchFamily="34" charset="0"/>
              </a:rPr>
              <a:t>J. </a:t>
            </a:r>
            <a:r>
              <a:rPr lang="en-US" sz="1100" b="0" i="0" dirty="0">
                <a:solidFill>
                  <a:srgbClr val="333399"/>
                </a:solidFill>
                <a:effectLst/>
                <a:latin typeface="arial" panose="020B0604020202020204" pitchFamily="34" charset="0"/>
              </a:rPr>
              <a:t>Yang, </a:t>
            </a:r>
            <a:r>
              <a:rPr lang="en-US" sz="1100" dirty="0">
                <a:solidFill>
                  <a:srgbClr val="333399"/>
                </a:solidFill>
                <a:latin typeface="arial" panose="020B0604020202020204" pitchFamily="34" charset="0"/>
              </a:rPr>
              <a:t>S. </a:t>
            </a:r>
            <a:r>
              <a:rPr lang="en-US" sz="1100" b="0" i="0" dirty="0">
                <a:solidFill>
                  <a:srgbClr val="333399"/>
                </a:solidFill>
                <a:effectLst/>
                <a:latin typeface="arial" panose="020B0604020202020204" pitchFamily="34" charset="0"/>
              </a:rPr>
              <a:t>Crooker, </a:t>
            </a:r>
            <a:r>
              <a:rPr lang="en-US" sz="1100" dirty="0">
                <a:solidFill>
                  <a:srgbClr val="333399"/>
                </a:solidFill>
                <a:latin typeface="arial" panose="020B0604020202020204" pitchFamily="34" charset="0"/>
              </a:rPr>
              <a:t>S.-W. </a:t>
            </a:r>
            <a:r>
              <a:rPr lang="en-US" sz="1100" b="0" i="0" dirty="0">
                <a:solidFill>
                  <a:srgbClr val="333399"/>
                </a:solidFill>
                <a:effectLst/>
                <a:latin typeface="arial" panose="020B0604020202020204" pitchFamily="34" charset="0"/>
              </a:rPr>
              <a:t>Cheong, </a:t>
            </a:r>
            <a:r>
              <a:rPr lang="en-US" sz="1100" dirty="0">
                <a:solidFill>
                  <a:srgbClr val="333399"/>
                </a:solidFill>
                <a:latin typeface="arial" panose="020B0604020202020204" pitchFamily="34" charset="0"/>
              </a:rPr>
              <a:t>K. </a:t>
            </a:r>
            <a:r>
              <a:rPr lang="en-US" sz="1100" b="0" i="0" dirty="0">
                <a:solidFill>
                  <a:srgbClr val="333399"/>
                </a:solidFill>
                <a:effectLst/>
                <a:latin typeface="arial" panose="020B0604020202020204" pitchFamily="34" charset="0"/>
              </a:rPr>
              <a:t>Haule, </a:t>
            </a:r>
            <a:r>
              <a:rPr lang="en-US" sz="1100" dirty="0">
                <a:solidFill>
                  <a:srgbClr val="333399"/>
                </a:solidFill>
                <a:latin typeface="arial" panose="020B0604020202020204" pitchFamily="34" charset="0"/>
              </a:rPr>
              <a:t>D. </a:t>
            </a:r>
            <a:r>
              <a:rPr lang="en-US" sz="1100" b="0" i="0" dirty="0">
                <a:solidFill>
                  <a:srgbClr val="333399"/>
                </a:solidFill>
                <a:effectLst/>
                <a:latin typeface="arial" panose="020B0604020202020204" pitchFamily="34" charset="0"/>
              </a:rPr>
              <a:t>Vanderbilt, </a:t>
            </a:r>
            <a:r>
              <a:rPr lang="en-US" sz="1100" dirty="0">
                <a:solidFill>
                  <a:srgbClr val="333399"/>
                </a:solidFill>
                <a:latin typeface="arial" panose="020B0604020202020204" pitchFamily="34" charset="0"/>
              </a:rPr>
              <a:t>H.-S. </a:t>
            </a:r>
            <a:r>
              <a:rPr lang="en-US" sz="1100" b="0" i="0" dirty="0">
                <a:solidFill>
                  <a:srgbClr val="333399"/>
                </a:solidFill>
                <a:effectLst/>
                <a:latin typeface="arial" panose="020B0604020202020204" pitchFamily="34" charset="0"/>
              </a:rPr>
              <a:t>Kim, </a:t>
            </a:r>
            <a:r>
              <a:rPr lang="en-US" sz="1100" dirty="0">
                <a:solidFill>
                  <a:srgbClr val="333399"/>
                </a:solidFill>
                <a:latin typeface="arial" panose="020B0604020202020204" pitchFamily="34" charset="0"/>
              </a:rPr>
              <a:t>J.L. </a:t>
            </a:r>
            <a:r>
              <a:rPr lang="en-US" sz="1100" b="0" i="0" dirty="0">
                <a:solidFill>
                  <a:srgbClr val="333399"/>
                </a:solidFill>
                <a:effectLst/>
                <a:latin typeface="arial" panose="020B0604020202020204" pitchFamily="34" charset="0"/>
              </a:rPr>
              <a:t>Musfeldt, </a:t>
            </a:r>
            <a:r>
              <a:rPr lang="en-US" sz="1100" dirty="0">
                <a:solidFill>
                  <a:srgbClr val="333399"/>
                </a:solidFill>
                <a:latin typeface="arial" panose="020B0604020202020204" pitchFamily="34" charset="0"/>
              </a:rPr>
              <a:t> </a:t>
            </a:r>
            <a:r>
              <a:rPr lang="en-US" sz="1100" b="0" i="1" dirty="0">
                <a:solidFill>
                  <a:srgbClr val="333399"/>
                </a:solidFill>
                <a:effectLst/>
                <a:latin typeface="arial" panose="020B0604020202020204" pitchFamily="34" charset="0"/>
              </a:rPr>
              <a:t>Nonreciprocal directional dichroism at telecom wavelengths,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Nature Quantum Materials (npj)</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7</a:t>
            </a:r>
            <a:r>
              <a:rPr lang="en-US" sz="1100" b="0" i="0" dirty="0">
                <a:solidFill>
                  <a:srgbClr val="333399"/>
                </a:solidFill>
                <a:effectLst/>
                <a:latin typeface="arial" panose="020B0604020202020204" pitchFamily="34" charset="0"/>
              </a:rPr>
              <a:t> (1), 38 (2022) </a:t>
            </a:r>
          </a:p>
          <a:p>
            <a:pPr algn="just"/>
            <a:r>
              <a:rPr lang="en-US" sz="1100" b="1" i="0" dirty="0">
                <a:solidFill>
                  <a:srgbClr val="333399"/>
                </a:solidFill>
                <a:effectLst/>
                <a:latin typeface="arial" panose="020B0604020202020204" pitchFamily="34" charset="0"/>
                <a:hlinkClick r:id="rId4">
                  <a:extLst>
                    <a:ext uri="{A12FA001-AC4F-418D-AE19-62706E023703}">
                      <ahyp:hlinkClr xmlns:ahyp="http://schemas.microsoft.com/office/drawing/2018/hyperlinkcolor" val="tx"/>
                    </a:ext>
                  </a:extLst>
                </a:hlinkClick>
              </a:rPr>
              <a:t>doi.org/10.1038/s41535-022-00438-6</a:t>
            </a:r>
            <a:endParaRPr lang="en-US" sz="1200" dirty="0">
              <a:solidFill>
                <a:srgbClr val="333399"/>
              </a:solidFill>
            </a:endParaRPr>
          </a:p>
        </p:txBody>
      </p:sp>
      <p:sp>
        <p:nvSpPr>
          <p:cNvPr id="18" name="Line 42">
            <a:extLst>
              <a:ext uri="{C183D7F6-B498-43B3-948B-1728B52AA6E4}">
                <adec:decorative xmlns:adec="http://schemas.microsoft.com/office/drawing/2017/decorative" val="1"/>
              </a:ext>
            </a:extLst>
          </p:cNvPr>
          <p:cNvSpPr>
            <a:spLocks noChangeShapeType="1"/>
          </p:cNvSpPr>
          <p:nvPr/>
        </p:nvSpPr>
        <p:spPr bwMode="auto">
          <a:xfrm>
            <a:off x="114300" y="1345283"/>
            <a:ext cx="9029700" cy="0"/>
          </a:xfrm>
          <a:prstGeom prst="line">
            <a:avLst/>
          </a:prstGeom>
          <a:noFill/>
          <a:ln w="82550" cmpd="thickThin">
            <a:solidFill>
              <a:schemeClr val="tx1"/>
            </a:solidFill>
            <a:round/>
            <a:headEnd/>
            <a:tailEnd/>
          </a:ln>
        </p:spPr>
        <p:txBody>
          <a:bodyPr/>
          <a:lstStyle/>
          <a:p>
            <a:endParaRPr lang="en-US" dirty="0"/>
          </a:p>
        </p:txBody>
      </p:sp>
      <p:pic>
        <p:nvPicPr>
          <p:cNvPr id="19" name="Picture 18" descr="NSF logo"/>
          <p:cNvPicPr>
            <a:picLocks noChangeAspect="1"/>
          </p:cNvPicPr>
          <p:nvPr/>
        </p:nvPicPr>
        <p:blipFill>
          <a:blip r:embed="rId5" cstate="print"/>
          <a:stretch>
            <a:fillRect/>
          </a:stretch>
        </p:blipFill>
        <p:spPr>
          <a:xfrm>
            <a:off x="8107220" y="45116"/>
            <a:ext cx="1017188" cy="1023315"/>
          </a:xfrm>
          <a:prstGeom prst="rect">
            <a:avLst/>
          </a:prstGeom>
        </p:spPr>
      </p:pic>
      <p:pic>
        <p:nvPicPr>
          <p:cNvPr id="20" name="Picture 19" descr="Mag lab logo"/>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0802" y="89633"/>
            <a:ext cx="792698" cy="944759"/>
          </a:xfrm>
          <a:prstGeom prst="rect">
            <a:avLst/>
          </a:prstGeom>
        </p:spPr>
      </p:pic>
      <p:sp>
        <p:nvSpPr>
          <p:cNvPr id="21" name="Text Box 62">
            <a:extLst>
              <a:ext uri="{FF2B5EF4-FFF2-40B4-BE49-F238E27FC236}">
                <a16:creationId xmlns:a16="http://schemas.microsoft.com/office/drawing/2014/main" id="{F1011DBE-BEDC-DABB-C5D4-100112C68BDB}"/>
              </a:ext>
            </a:extLst>
          </p:cNvPr>
          <p:cNvSpPr txBox="1">
            <a:spLocks noGrp="1" noChangeArrowheads="1"/>
          </p:cNvSpPr>
          <p:nvPr>
            <p:ph type="title" idx="4294967295"/>
          </p:nvPr>
        </p:nvSpPr>
        <p:spPr bwMode="auto">
          <a:xfrm>
            <a:off x="745046" y="4121"/>
            <a:ext cx="7537022" cy="1323439"/>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One-way optical transparency at telecommunications wavelengths</a:t>
            </a:r>
            <a:endParaRPr kumimoji="0" lang="en-US" sz="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K. Park</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M. O. Yokosuk</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M. Goryca</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J. J. Yang</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3</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S. A. Crooker</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S.-W. Cheong</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4</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K. Haule</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4</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D. Vanderbilt</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4</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H.-S. Kim</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5</a:t>
            </a:r>
            <a:r>
              <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and J. L. Musfeldt</a:t>
            </a:r>
            <a:r>
              <a:rPr kumimoji="0" lang="en-US" sz="1100" b="0" i="0" u="none" strike="noStrike" kern="1200" cap="none" spc="0" normalizeH="0" baseline="30000" noProof="0" dirty="0">
                <a:ln>
                  <a:noFill/>
                </a:ln>
                <a:solidFill>
                  <a:schemeClr val="tx1"/>
                </a:solidFill>
                <a:effectLst/>
                <a:uLnTx/>
                <a:uFillTx/>
                <a:latin typeface="Arial" pitchFamily="34" charset="0"/>
                <a:ea typeface="+mn-ea"/>
                <a:cs typeface="Arial" pitchFamily="34" charset="0"/>
              </a:rPr>
              <a:t>1</a:t>
            </a:r>
            <a:endParaRPr kumimoji="0" lang="en-US" sz="11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a:p>
            <a:pPr marL="228600" marR="0" lvl="0" indent="-228600" algn="ctr" defTabSz="914400" rtl="0" eaLnBrk="1" fontAlgn="base" latinLnBrk="0" hangingPunct="1">
              <a:lnSpc>
                <a:spcPct val="100000"/>
              </a:lnSpc>
              <a:spcBef>
                <a:spcPts val="0"/>
              </a:spcBef>
              <a:spcAft>
                <a:spcPct val="0"/>
              </a:spcAft>
              <a:buClrTx/>
              <a:buSzTx/>
              <a:buFontTx/>
              <a:buAutoNum type="arabicPeriod"/>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University of Tennessee; 2. NHMFL, Los Alamos National Laboratory; 3. New Jersey Institute of Technology;     4. Rutgers University; 5. Kangwon National University;</a:t>
            </a:r>
            <a:r>
              <a:rPr kumimoji="0" lang="en-US" sz="6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Funding Grants: </a:t>
            </a:r>
            <a:r>
              <a:rPr kumimoji="0" lang="en-US" sz="105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J. L. Musfeldt (DMR-1629079 ); S.-W Cheong, K. Haule, D. Vanderbilt (DMR-1629059);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Gregory S. Boebinger, DMR 1644779;</a:t>
            </a:r>
            <a:r>
              <a:rPr kumimoji="0" lang="en-US" sz="105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H.-S Kim (NRF-2020R1C1C1005900 &amp; KSC-2020CRE-0156).  </a:t>
            </a:r>
            <a:endPar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p:txBody>
      </p:sp>
      <p:pic>
        <p:nvPicPr>
          <p:cNvPr id="26" name="Picture 25">
            <a:extLst>
              <a:ext uri="{FF2B5EF4-FFF2-40B4-BE49-F238E27FC236}">
                <a16:creationId xmlns:a16="http://schemas.microsoft.com/office/drawing/2014/main" id="{C3ADD28E-F116-12E1-5B5A-A14D1D75B395}"/>
              </a:ext>
              <a:ext uri="{C183D7F6-B498-43B3-948B-1728B52AA6E4}">
                <adec:decorative xmlns:adec="http://schemas.microsoft.com/office/drawing/2017/decorative" val="1"/>
              </a:ext>
            </a:extLst>
          </p:cNvPr>
          <p:cNvPicPr>
            <a:picLocks noChangeAspect="1"/>
          </p:cNvPicPr>
          <p:nvPr/>
        </p:nvPicPr>
        <p:blipFill rotWithShape="1">
          <a:blip r:embed="rId3"/>
          <a:srcRect l="10781" t="85580" r="54897" b="10202"/>
          <a:stretch/>
        </p:blipFill>
        <p:spPr>
          <a:xfrm>
            <a:off x="5005551" y="4700320"/>
            <a:ext cx="1802606" cy="194876"/>
          </a:xfrm>
          <a:prstGeom prst="rect">
            <a:avLst/>
          </a:prstGeom>
        </p:spPr>
      </p:pic>
      <p:pic>
        <p:nvPicPr>
          <p:cNvPr id="27" name="Picture 26">
            <a:extLst>
              <a:ext uri="{FF2B5EF4-FFF2-40B4-BE49-F238E27FC236}">
                <a16:creationId xmlns:a16="http://schemas.microsoft.com/office/drawing/2014/main" id="{C3ADD28E-F116-12E1-5B5A-A14D1D75B395}"/>
              </a:ext>
              <a:ext uri="{C183D7F6-B498-43B3-948B-1728B52AA6E4}">
                <adec:decorative xmlns:adec="http://schemas.microsoft.com/office/drawing/2017/decorative" val="1"/>
              </a:ext>
            </a:extLst>
          </p:cNvPr>
          <p:cNvPicPr>
            <a:picLocks noChangeAspect="1"/>
          </p:cNvPicPr>
          <p:nvPr/>
        </p:nvPicPr>
        <p:blipFill rotWithShape="1">
          <a:blip r:embed="rId3"/>
          <a:srcRect l="74724" t="85299" r="5610" b="10062"/>
          <a:stretch/>
        </p:blipFill>
        <p:spPr>
          <a:xfrm>
            <a:off x="7484678" y="2510098"/>
            <a:ext cx="1083880" cy="224957"/>
          </a:xfrm>
          <a:prstGeom prst="rect">
            <a:avLst/>
          </a:prstGeom>
        </p:spPr>
      </p:pic>
      <p:pic>
        <p:nvPicPr>
          <p:cNvPr id="28" name="Picture 27">
            <a:extLst>
              <a:ext uri="{FF2B5EF4-FFF2-40B4-BE49-F238E27FC236}">
                <a16:creationId xmlns:a16="http://schemas.microsoft.com/office/drawing/2014/main" id="{C3ADD28E-F116-12E1-5B5A-A14D1D75B395}"/>
              </a:ext>
              <a:ext uri="{C183D7F6-B498-43B3-948B-1728B52AA6E4}">
                <adec:decorative xmlns:adec="http://schemas.microsoft.com/office/drawing/2017/decorative" val="1"/>
              </a:ext>
            </a:extLst>
          </p:cNvPr>
          <p:cNvPicPr>
            <a:picLocks noChangeAspect="1"/>
          </p:cNvPicPr>
          <p:nvPr/>
        </p:nvPicPr>
        <p:blipFill rotWithShape="1">
          <a:blip r:embed="rId3"/>
          <a:srcRect l="49803" t="85439" r="37396" b="9921"/>
          <a:stretch/>
        </p:blipFill>
        <p:spPr>
          <a:xfrm>
            <a:off x="6682462" y="3825972"/>
            <a:ext cx="708081" cy="225766"/>
          </a:xfrm>
          <a:prstGeom prst="rect">
            <a:avLst/>
          </a:prstGeom>
        </p:spPr>
      </p:pic>
      <p:pic>
        <p:nvPicPr>
          <p:cNvPr id="30" name="Picture 29">
            <a:extLst>
              <a:ext uri="{FF2B5EF4-FFF2-40B4-BE49-F238E27FC236}">
                <a16:creationId xmlns:a16="http://schemas.microsoft.com/office/drawing/2014/main" id="{C3ADD28E-F116-12E1-5B5A-A14D1D75B395}"/>
              </a:ext>
              <a:ext uri="{C183D7F6-B498-43B3-948B-1728B52AA6E4}">
                <adec:decorative xmlns:adec="http://schemas.microsoft.com/office/drawing/2017/decorative" val="1"/>
              </a:ext>
            </a:extLst>
          </p:cNvPr>
          <p:cNvPicPr>
            <a:picLocks noChangeAspect="1"/>
          </p:cNvPicPr>
          <p:nvPr/>
        </p:nvPicPr>
        <p:blipFill rotWithShape="1">
          <a:blip r:embed="rId3"/>
          <a:srcRect l="24200" t="92187" r="12537" b="221"/>
          <a:stretch/>
        </p:blipFill>
        <p:spPr>
          <a:xfrm>
            <a:off x="5736100" y="4907190"/>
            <a:ext cx="2464592" cy="260193"/>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6754</TotalTime>
  <Words>1108</Words>
  <Application>Microsoft Office PowerPoint</Application>
  <PresentationFormat>On-screen Show (4:3)</PresentationFormat>
  <Paragraphs>38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Calibri</vt:lpstr>
      <vt:lpstr>Default Design</vt:lpstr>
      <vt:lpstr>Facilities and instrumentation used: 65 T pulsed magnets at the Pulsed Field Facility  Citation: K. Park, M. Yokosuk, M.M. Goryca, J. Yang, S. Crooker, S.-W. Cheong, K. Haule, D. Vanderbilt, H.-S. Kim, J.L. Musfeldt,  Nonreciprocal directional dichroism at telecom wavelengths, Nature Quantum Materials (npj), 7 (1), 38 (2022)  doi.org/10.1038/s41535-022-00438-6</vt:lpstr>
      <vt:lpstr>One-way optical transparency at telecommunications wavelengths K. Park1, M. O. Yokosuk1, M. Goryca2, J. J. Yang3, S. A. Crooker2, S.-W. Cheong4, K. Haule4, D. Vanderbilt4,               H.-S. Kim5, and J. L. Musfeldt1 University of Tennessee; 2. NHMFL, Los Alamos National Laboratory; 3. New Jersey Institute of Technology;     4. Rutgers University; 5. Kangwon National University;  Funding Grants: J. L. Musfeldt (DMR-1629079 ); S.-W Cheong, K. Haule, D. Vanderbilt (DMR-1629059);  Gregory S. Boebinger, DMR 1644779;; H.-S Kim (NRF-2020R1C1C1005900 &amp; KSC-2020CRE-0156).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Williams, Catherine</cp:lastModifiedBy>
  <cp:revision>177</cp:revision>
  <cp:lastPrinted>2019-07-16T13:07:28Z</cp:lastPrinted>
  <dcterms:created xsi:type="dcterms:W3CDTF">2004-08-07T03:10:56Z</dcterms:created>
  <dcterms:modified xsi:type="dcterms:W3CDTF">2023-03-22T13:43:09Z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e9adb117-f354-4bc3-975b-a8f47ca79616</vt:lpwstr>
  </property>
  <property fmtid="{D5CDD505-2E9C-101B-9397-08002B2CF9AE}" pid="3" name="ContainsCUI">
    <vt:lpwstr>No</vt:lpwstr>
  </property>
</Properties>
</file>