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3" autoAdjust="0"/>
    <p:restoredTop sz="86469" autoAdjust="0"/>
  </p:normalViewPr>
  <p:slideViewPr>
    <p:cSldViewPr snapToGrid="0">
      <p:cViewPr varScale="1">
        <p:scale>
          <a:sx n="72" d="100"/>
          <a:sy n="72" d="100"/>
        </p:scale>
        <p:origin x="31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dirty="0"/>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dirty="0"/>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dirty="0"/>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dirty="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dirty="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dirty="0"/>
          </a:p>
        </p:txBody>
      </p:sp>
      <p:sp>
        <p:nvSpPr>
          <p:cNvPr id="7" name="hcSlideMaster.Title SlideHeader">
            <a:extLst>
              <a:ext uri="{FF2B5EF4-FFF2-40B4-BE49-F238E27FC236}">
                <a16:creationId xmlns:a16="http://schemas.microsoft.com/office/drawing/2014/main" id="{10F7F696-8593-E1CD-6652-9F8EE6384925}"/>
              </a:ext>
            </a:extLst>
          </p:cNvPr>
          <p:cNvSpPr txBox="1"/>
          <p:nvPr userDrawn="1"/>
        </p:nvSpPr>
        <p:spPr>
          <a:xfrm>
            <a:off x="0" y="0"/>
            <a:ext cx="9144000" cy="369332"/>
          </a:xfrm>
          <a:prstGeom prst="rect">
            <a:avLst/>
          </a:prstGeom>
          <a:noFill/>
        </p:spPr>
        <p:txBody>
          <a:bodyPr vert="horz" rtlCol="0">
            <a:spAutoFit/>
          </a:bodyPr>
          <a:lstStyle/>
          <a:p>
            <a:endParaRPr lang="en-US" dirty="0"/>
          </a:p>
        </p:txBody>
      </p:sp>
      <p:sp>
        <p:nvSpPr>
          <p:cNvPr id="8" name="hcTitle SlideHeader">
            <a:extLst>
              <a:ext uri="{FF2B5EF4-FFF2-40B4-BE49-F238E27FC236}">
                <a16:creationId xmlns:a16="http://schemas.microsoft.com/office/drawing/2014/main" id="{BE8AA08F-DC13-1D84-FC78-F322608B9E45}"/>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dirty="0"/>
          </a:p>
        </p:txBody>
      </p:sp>
      <p:sp>
        <p:nvSpPr>
          <p:cNvPr id="8" name="hcSlideMaster.Picture with CaptionHeader">
            <a:extLst>
              <a:ext uri="{FF2B5EF4-FFF2-40B4-BE49-F238E27FC236}">
                <a16:creationId xmlns:a16="http://schemas.microsoft.com/office/drawing/2014/main" id="{C05586E5-C1CC-72D2-8DA3-B3EF674B2327}"/>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dirty="0"/>
          </a:p>
        </p:txBody>
      </p:sp>
      <p:sp>
        <p:nvSpPr>
          <p:cNvPr id="7" name="hcSlideMaster.Title and Vertical TextHeader">
            <a:extLst>
              <a:ext uri="{FF2B5EF4-FFF2-40B4-BE49-F238E27FC236}">
                <a16:creationId xmlns:a16="http://schemas.microsoft.com/office/drawing/2014/main" id="{8D2248B6-2D76-4779-450B-7A78AD98694B}"/>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dirty="0"/>
          </a:p>
        </p:txBody>
      </p:sp>
      <p:sp>
        <p:nvSpPr>
          <p:cNvPr id="7" name="hcSlideMaster.Vertical Title and TextHeader">
            <a:extLst>
              <a:ext uri="{FF2B5EF4-FFF2-40B4-BE49-F238E27FC236}">
                <a16:creationId xmlns:a16="http://schemas.microsoft.com/office/drawing/2014/main" id="{B4F51799-C0D0-D8BD-2990-AEB3F789FCC1}"/>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dirty="0"/>
          </a:p>
        </p:txBody>
      </p:sp>
      <p:sp>
        <p:nvSpPr>
          <p:cNvPr id="7" name="hcSlideMaster.Title and ContentHeader">
            <a:extLst>
              <a:ext uri="{FF2B5EF4-FFF2-40B4-BE49-F238E27FC236}">
                <a16:creationId xmlns:a16="http://schemas.microsoft.com/office/drawing/2014/main" id="{4BA41505-BF0F-495E-E4CB-0A3CC0D965A9}"/>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TIT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dirty="0"/>
          </a:p>
        </p:txBody>
      </p:sp>
    </p:spTree>
    <p:extLst>
      <p:ext uri="{BB962C8B-B14F-4D97-AF65-F5344CB8AC3E}">
        <p14:creationId xmlns:p14="http://schemas.microsoft.com/office/powerpoint/2010/main" val="338326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dirty="0"/>
          </a:p>
        </p:txBody>
      </p:sp>
      <p:sp>
        <p:nvSpPr>
          <p:cNvPr id="7" name="hcSlideMaster.Section HeaderHeader">
            <a:extLst>
              <a:ext uri="{FF2B5EF4-FFF2-40B4-BE49-F238E27FC236}">
                <a16:creationId xmlns:a16="http://schemas.microsoft.com/office/drawing/2014/main" id="{48201471-B372-3D4F-517E-1EA23FAC5C82}"/>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dirty="0"/>
          </a:p>
        </p:txBody>
      </p:sp>
      <p:sp>
        <p:nvSpPr>
          <p:cNvPr id="8" name="hcSlideMaster.Two ContentHeader">
            <a:extLst>
              <a:ext uri="{FF2B5EF4-FFF2-40B4-BE49-F238E27FC236}">
                <a16:creationId xmlns:a16="http://schemas.microsoft.com/office/drawing/2014/main" id="{EE29E647-CE60-E684-2A2C-445951111F41}"/>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dirty="0"/>
          </a:p>
        </p:txBody>
      </p:sp>
      <p:sp>
        <p:nvSpPr>
          <p:cNvPr id="10" name="hcSlideMaster.ComparisonHeader">
            <a:extLst>
              <a:ext uri="{FF2B5EF4-FFF2-40B4-BE49-F238E27FC236}">
                <a16:creationId xmlns:a16="http://schemas.microsoft.com/office/drawing/2014/main" id="{61B31855-3411-E783-93A6-237E740A8731}"/>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dirty="0"/>
          </a:p>
        </p:txBody>
      </p:sp>
      <p:sp>
        <p:nvSpPr>
          <p:cNvPr id="6" name="hcSlideMaster.Title OnlyHeader">
            <a:extLst>
              <a:ext uri="{FF2B5EF4-FFF2-40B4-BE49-F238E27FC236}">
                <a16:creationId xmlns:a16="http://schemas.microsoft.com/office/drawing/2014/main" id="{9C6F8F84-7E83-1A2F-02EE-00D2EFFC301B}"/>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dirty="0"/>
          </a:p>
        </p:txBody>
      </p:sp>
      <p:sp>
        <p:nvSpPr>
          <p:cNvPr id="5" name="hcSlideMaster.BlankHeader">
            <a:extLst>
              <a:ext uri="{FF2B5EF4-FFF2-40B4-BE49-F238E27FC236}">
                <a16:creationId xmlns:a16="http://schemas.microsoft.com/office/drawing/2014/main" id="{C056BA7F-F7FB-C22C-2ADD-6572DD9E4D33}"/>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dirty="0"/>
          </a:p>
        </p:txBody>
      </p:sp>
      <p:sp>
        <p:nvSpPr>
          <p:cNvPr id="8" name="hcSlideMaster.Content with CaptionHeader">
            <a:extLst>
              <a:ext uri="{FF2B5EF4-FFF2-40B4-BE49-F238E27FC236}">
                <a16:creationId xmlns:a16="http://schemas.microsoft.com/office/drawing/2014/main" id="{CA0D1ED6-92B0-6ECB-0E10-F9E1E33812CF}"/>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s://doi.org/10.1038/s41567-022-01514-1"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038/s41567-022-01514-1" TargetMode="External"/><Relationship Id="rId5" Type="http://schemas.openxmlformats.org/officeDocument/2006/relationships/image" Target="../media/image5.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SF logo">
            <a:extLst>
              <a:ext uri="{FF2B5EF4-FFF2-40B4-BE49-F238E27FC236}">
                <a16:creationId xmlns:a16="http://schemas.microsoft.com/office/drawing/2014/main" id="{8A4ED48E-433D-0D5D-C325-AE2C7F00B035}"/>
              </a:ext>
            </a:extLst>
          </p:cNvPr>
          <p:cNvPicPr>
            <a:picLocks noChangeAspect="1"/>
          </p:cNvPicPr>
          <p:nvPr/>
        </p:nvPicPr>
        <p:blipFill>
          <a:blip r:embed="rId3" cstate="print"/>
          <a:stretch>
            <a:fillRect/>
          </a:stretch>
        </p:blipFill>
        <p:spPr>
          <a:xfrm>
            <a:off x="8050612" y="71414"/>
            <a:ext cx="1017188" cy="1023315"/>
          </a:xfrm>
          <a:prstGeom prst="rect">
            <a:avLst/>
          </a:prstGeom>
        </p:spPr>
      </p:pic>
      <p:sp>
        <p:nvSpPr>
          <p:cNvPr id="1028" name="Text Box 28"/>
          <p:cNvSpPr txBox="1">
            <a:spLocks noChangeArrowheads="1"/>
          </p:cNvSpPr>
          <p:nvPr/>
        </p:nvSpPr>
        <p:spPr bwMode="auto">
          <a:xfrm>
            <a:off x="76200" y="1532287"/>
            <a:ext cx="4295776" cy="4616648"/>
          </a:xfrm>
          <a:prstGeom prst="rect">
            <a:avLst/>
          </a:prstGeom>
          <a:noFill/>
          <a:ln w="9525">
            <a:noFill/>
            <a:miter lim="800000"/>
            <a:headEnd/>
            <a:tailEnd/>
          </a:ln>
        </p:spPr>
        <p:txBody>
          <a:bodyPr wrap="square">
            <a:spAutoFit/>
          </a:bodyPr>
          <a:lstStyle/>
          <a:p>
            <a:pPr algn="just"/>
            <a:r>
              <a:rPr lang="en-CA" sz="1200" dirty="0"/>
              <a:t>The nature of the pseudogap phase remains an unsolved problem in cuprate high-temperature superconductivity. The topology of the Fermi surface of the pseudogap state remains an open question of fundamental importance to determining whether this metallic phase might be defined by any of a number of reported broken symmetries. </a:t>
            </a:r>
          </a:p>
          <a:p>
            <a:pPr algn="just"/>
            <a:endParaRPr lang="en-CA" sz="300" dirty="0"/>
          </a:p>
          <a:p>
            <a:pPr algn="just"/>
            <a:r>
              <a:rPr lang="en-CA" sz="1200" dirty="0"/>
              <a:t>MagLab users measured the angle-dependent magneto-resistance (ADMR) to calculate the Fermi surface of a superconducting cuprate crystal both inside and outside the pseudogap phase. Outside the pseudogap phase, the ADMR reveals a complete Fermi surface consisting of a single large pocket, as one expects in the absence of long-range order. Within the pseudogap phase, however, the ADMR data are qualitatively different, revealing a transformation of the Fermi surface in the pseudogap state. The ADMR data are most consistent with a pseudogap Fermi surface that consists of four small hole pockets, thereby accounting for the drop in carrier density across the pseudogap transition that has been found in several cuprates.</a:t>
            </a:r>
          </a:p>
          <a:p>
            <a:pPr algn="just"/>
            <a:endParaRPr lang="en-CA" sz="300" dirty="0"/>
          </a:p>
          <a:p>
            <a:pPr algn="just"/>
            <a:r>
              <a:rPr lang="en-CA" sz="1200" dirty="0"/>
              <a:t>The Fermi surface  transformation at the onset of the pseudogap phase suggests that antiferromagnetism plays a role in the physics of the pseudogap phase, an idea long expressed but never demonstrated. This may ultimately hold the secret to how electrons pair in cuprate superconductors.</a:t>
            </a:r>
            <a:endParaRPr lang="en-US" sz="1200" dirty="0"/>
          </a:p>
        </p:txBody>
      </p:sp>
      <p:sp>
        <p:nvSpPr>
          <p:cNvPr id="1029" name="Line 42">
            <a:extLst>
              <a:ext uri="{C183D7F6-B498-43B3-948B-1728B52AA6E4}">
                <adec:decorative xmlns:adec="http://schemas.microsoft.com/office/drawing/2017/decorative" val="1"/>
              </a:ext>
            </a:extLst>
          </p:cNvPr>
          <p:cNvSpPr>
            <a:spLocks noChangeShapeType="1"/>
          </p:cNvSpPr>
          <p:nvPr/>
        </p:nvSpPr>
        <p:spPr bwMode="auto">
          <a:xfrm>
            <a:off x="38100" y="1472860"/>
            <a:ext cx="9029700" cy="0"/>
          </a:xfrm>
          <a:prstGeom prst="line">
            <a:avLst/>
          </a:prstGeom>
          <a:noFill/>
          <a:ln w="82550" cmpd="thickThin">
            <a:solidFill>
              <a:schemeClr val="tx1"/>
            </a:solidFill>
            <a:round/>
            <a:headEnd/>
            <a:tailEnd/>
          </a:ln>
        </p:spPr>
        <p:txBody>
          <a:bodyPr/>
          <a:lstStyle/>
          <a:p>
            <a:endParaRPr lang="en-US" dirty="0"/>
          </a:p>
        </p:txBody>
      </p:sp>
      <p:sp>
        <p:nvSpPr>
          <p:cNvPr id="1034" name="Rectangle 49">
            <a:extLst>
              <a:ext uri="{C183D7F6-B498-43B3-948B-1728B52AA6E4}">
                <adec:decorative xmlns:adec="http://schemas.microsoft.com/office/drawing/2017/decorative" val="1"/>
              </a:ext>
            </a:extLst>
          </p:cNvPr>
          <p:cNvSpPr>
            <a:spLocks noChangeArrowheads="1"/>
          </p:cNvSpPr>
          <p:nvPr/>
        </p:nvSpPr>
        <p:spPr bwMode="auto">
          <a:xfrm>
            <a:off x="4371976" y="1525659"/>
            <a:ext cx="4695825" cy="4776376"/>
          </a:xfrm>
          <a:prstGeom prst="rect">
            <a:avLst/>
          </a:prstGeom>
          <a:noFill/>
          <a:ln w="19050">
            <a:solidFill>
              <a:srgbClr val="0033CC"/>
            </a:solidFill>
            <a:miter lim="800000"/>
            <a:headEnd/>
            <a:tailEnd/>
          </a:ln>
        </p:spPr>
        <p:txBody>
          <a:bodyPr wrap="none" anchor="ctr"/>
          <a:lstStyle/>
          <a:p>
            <a:endParaRPr lang="en-US" dirty="0"/>
          </a:p>
        </p:txBody>
      </p:sp>
      <p:pic>
        <p:nvPicPr>
          <p:cNvPr id="14" name="Picture 13" descr="Mag Lab logo"/>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2" name="Text Box 28">
            <a:extLst>
              <a:ext uri="{FF2B5EF4-FFF2-40B4-BE49-F238E27FC236}">
                <a16:creationId xmlns:a16="http://schemas.microsoft.com/office/drawing/2014/main" id="{E6754D66-BDFF-CB3F-16EB-19CE09C72572}"/>
              </a:ext>
            </a:extLst>
          </p:cNvPr>
          <p:cNvSpPr txBox="1">
            <a:spLocks noChangeArrowheads="1"/>
          </p:cNvSpPr>
          <p:nvPr/>
        </p:nvSpPr>
        <p:spPr bwMode="auto">
          <a:xfrm>
            <a:off x="76199" y="6116787"/>
            <a:ext cx="8991601" cy="769441"/>
          </a:xfrm>
          <a:prstGeom prst="rect">
            <a:avLst/>
          </a:prstGeom>
          <a:noFill/>
          <a:ln w="9525">
            <a:noFill/>
            <a:miter lim="800000"/>
            <a:headEnd/>
            <a:tailEnd/>
          </a:ln>
        </p:spPr>
        <p:txBody>
          <a:bodyPr wrap="square">
            <a:spAutoFit/>
          </a:bodyPr>
          <a:lstStyle/>
          <a:p>
            <a:pPr algn="just"/>
            <a:r>
              <a:rPr lang="en-US" sz="1100" b="1" dirty="0">
                <a:solidFill>
                  <a:srgbClr val="333399"/>
                </a:solidFill>
                <a:latin typeface="+mn-lt"/>
              </a:rPr>
              <a:t>Facility used:</a:t>
            </a:r>
            <a:r>
              <a:rPr lang="en-US" sz="1100" dirty="0">
                <a:solidFill>
                  <a:srgbClr val="333399"/>
                </a:solidFill>
                <a:latin typeface="+mn-lt"/>
              </a:rPr>
              <a:t>  45T Hybrid magnet in the DC Field Facility.</a:t>
            </a:r>
          </a:p>
          <a:p>
            <a:pPr algn="just"/>
            <a:r>
              <a:rPr lang="en-US" sz="1100" b="1" dirty="0">
                <a:solidFill>
                  <a:srgbClr val="333399"/>
                </a:solidFill>
                <a:latin typeface="+mn-lt"/>
              </a:rPr>
              <a:t>Citation: </a:t>
            </a:r>
            <a:r>
              <a:rPr lang="en-US" sz="1100" b="0" i="0" dirty="0">
                <a:solidFill>
                  <a:srgbClr val="333399"/>
                </a:solidFill>
                <a:effectLst/>
                <a:latin typeface="+mn-lt"/>
              </a:rPr>
              <a:t> Fang, Y.; Grissonnanche, G.; Legros, A.; Verret, S.; Laliberté, F.; Collignon, C.; Ataei, A.; Dion, M.; Zhou, J.; Graf, D.E.; Lawler, M.J.; Goddard, P.A.; Taillefer, L.; Ramshaw, B.J., </a:t>
            </a:r>
            <a:r>
              <a:rPr lang="en-US" sz="1100" b="0" i="1" dirty="0">
                <a:solidFill>
                  <a:srgbClr val="333399"/>
                </a:solidFill>
                <a:effectLst/>
                <a:latin typeface="+mn-lt"/>
              </a:rPr>
              <a:t>Fermi surface transformation at the pseudogap critical point of a cuprate superconductor,</a:t>
            </a:r>
            <a:r>
              <a:rPr lang="en-US" sz="1100" b="0" i="0" dirty="0">
                <a:solidFill>
                  <a:srgbClr val="333399"/>
                </a:solidFill>
                <a:effectLst/>
                <a:latin typeface="+mn-lt"/>
              </a:rPr>
              <a:t> </a:t>
            </a:r>
            <a:r>
              <a:rPr lang="en-US" sz="1100" i="0" dirty="0">
                <a:solidFill>
                  <a:srgbClr val="333399"/>
                </a:solidFill>
                <a:effectLst/>
                <a:latin typeface="+mn-lt"/>
              </a:rPr>
              <a:t>Nature Physics, 5, 2022 (2022) </a:t>
            </a:r>
            <a:r>
              <a:rPr lang="en-US" sz="1100" i="0" dirty="0">
                <a:solidFill>
                  <a:srgbClr val="333399"/>
                </a:solidFill>
                <a:effectLst/>
                <a:latin typeface="+mn-lt"/>
                <a:hlinkClick r:id="rId5">
                  <a:extLst>
                    <a:ext uri="{A12FA001-AC4F-418D-AE19-62706E023703}">
                      <ahyp:hlinkClr xmlns:ahyp="http://schemas.microsoft.com/office/drawing/2018/hyperlinkcolor" val="tx"/>
                    </a:ext>
                  </a:extLst>
                </a:hlinkClick>
              </a:rPr>
              <a:t>doi.org/10.1038/s41567-022-01514-1</a:t>
            </a:r>
            <a:endParaRPr lang="en-US" sz="1200" dirty="0">
              <a:solidFill>
                <a:srgbClr val="333399"/>
              </a:solidFill>
              <a:latin typeface="+mn-lt"/>
            </a:endParaRPr>
          </a:p>
        </p:txBody>
      </p:sp>
      <p:sp>
        <p:nvSpPr>
          <p:cNvPr id="3" name="Text Box 62">
            <a:extLst>
              <a:ext uri="{FF2B5EF4-FFF2-40B4-BE49-F238E27FC236}">
                <a16:creationId xmlns:a16="http://schemas.microsoft.com/office/drawing/2014/main" id="{9F0A5372-7D74-E9CB-4E1A-F71F3D4FE397}"/>
              </a:ext>
            </a:extLst>
          </p:cNvPr>
          <p:cNvSpPr txBox="1">
            <a:spLocks noChangeArrowheads="1"/>
          </p:cNvSpPr>
          <p:nvPr/>
        </p:nvSpPr>
        <p:spPr bwMode="auto">
          <a:xfrm>
            <a:off x="-308865" y="-6056"/>
            <a:ext cx="9761728" cy="1454244"/>
          </a:xfrm>
          <a:prstGeom prst="rect">
            <a:avLst/>
          </a:prstGeom>
          <a:noFill/>
          <a:ln w="9525">
            <a:noFill/>
            <a:miter lim="800000"/>
            <a:headEnd/>
            <a:tailEnd/>
          </a:ln>
        </p:spPr>
        <p:txBody>
          <a:bodyPr wrap="square">
            <a:spAutoFit/>
          </a:bodyPr>
          <a:lstStyle/>
          <a:p>
            <a:pPr algn="ctr">
              <a:spcBef>
                <a:spcPts val="0"/>
              </a:spcBef>
            </a:pPr>
            <a:r>
              <a:rPr lang="en-CA" sz="1600" b="1" kern="1200" dirty="0"/>
              <a:t>Fermi surface transforms at the onset of the pseudogap </a:t>
            </a:r>
            <a:r>
              <a:rPr lang="en-CA" sz="1600" b="1" dirty="0"/>
              <a:t>s</a:t>
            </a:r>
            <a:r>
              <a:rPr lang="en-CA" sz="1600" b="1" kern="1200" dirty="0"/>
              <a:t>tate </a:t>
            </a:r>
          </a:p>
          <a:p>
            <a:pPr algn="ctr">
              <a:spcBef>
                <a:spcPts val="0"/>
              </a:spcBef>
            </a:pPr>
            <a:r>
              <a:rPr lang="en-CA" sz="1600" b="1" kern="1200" dirty="0"/>
              <a:t>in a cuprate superconductor</a:t>
            </a:r>
          </a:p>
          <a:p>
            <a:pPr algn="ctr">
              <a:spcBef>
                <a:spcPts val="0"/>
              </a:spcBef>
            </a:pPr>
            <a:r>
              <a:rPr lang="en-CA" sz="300" b="1" dirty="0"/>
              <a:t> </a:t>
            </a:r>
            <a:endParaRPr lang="en-CA" sz="300" b="1" kern="1200" dirty="0"/>
          </a:p>
          <a:p>
            <a:pPr algn="ctr">
              <a:spcBef>
                <a:spcPts val="0"/>
              </a:spcBef>
            </a:pPr>
            <a:r>
              <a:rPr lang="en-US" sz="1100" dirty="0"/>
              <a:t>Y. Fang</a:t>
            </a:r>
            <a:r>
              <a:rPr lang="en-US" sz="1100" baseline="30000" dirty="0"/>
              <a:t>1</a:t>
            </a:r>
            <a:r>
              <a:rPr lang="en-US" sz="1100" dirty="0"/>
              <a:t>, G. Grissonnanche</a:t>
            </a:r>
            <a:r>
              <a:rPr lang="en-US" sz="1100" baseline="30000" dirty="0"/>
              <a:t>1,2</a:t>
            </a:r>
            <a:r>
              <a:rPr lang="en-US" sz="1100" dirty="0"/>
              <a:t>, A. Legros</a:t>
            </a:r>
            <a:r>
              <a:rPr lang="en-US" sz="1100" baseline="30000" dirty="0"/>
              <a:t>2,3</a:t>
            </a:r>
            <a:r>
              <a:rPr lang="en-US" sz="1100" dirty="0"/>
              <a:t>, S. Verret</a:t>
            </a:r>
            <a:r>
              <a:rPr lang="en-US" sz="1100" baseline="30000" dirty="0"/>
              <a:t>2</a:t>
            </a:r>
            <a:r>
              <a:rPr lang="en-US" sz="1100" dirty="0"/>
              <a:t>, F. Laliberté</a:t>
            </a:r>
            <a:r>
              <a:rPr lang="en-US" sz="1100" baseline="30000" dirty="0"/>
              <a:t>2</a:t>
            </a:r>
            <a:r>
              <a:rPr lang="en-US" sz="1100" dirty="0"/>
              <a:t>, </a:t>
            </a:r>
          </a:p>
          <a:p>
            <a:pPr algn="ctr">
              <a:spcBef>
                <a:spcPts val="0"/>
              </a:spcBef>
            </a:pPr>
            <a:r>
              <a:rPr lang="en-US" sz="1100" dirty="0"/>
              <a:t>C. Collignon</a:t>
            </a:r>
            <a:r>
              <a:rPr lang="en-US" sz="1100" baseline="30000" dirty="0"/>
              <a:t>2</a:t>
            </a:r>
            <a:r>
              <a:rPr lang="en-US" sz="1100" dirty="0"/>
              <a:t>, A. Ataei</a:t>
            </a:r>
            <a:r>
              <a:rPr lang="en-US" sz="1100" baseline="30000" dirty="0"/>
              <a:t>2</a:t>
            </a:r>
            <a:r>
              <a:rPr lang="en-US" sz="1100" dirty="0"/>
              <a:t>, M. Dion</a:t>
            </a:r>
            <a:r>
              <a:rPr lang="en-US" sz="1100" baseline="30000" dirty="0"/>
              <a:t>2</a:t>
            </a:r>
            <a:r>
              <a:rPr lang="en-US" sz="1100" dirty="0"/>
              <a:t>, J. Zhou</a:t>
            </a:r>
            <a:r>
              <a:rPr lang="en-US" sz="1100" baseline="30000" dirty="0"/>
              <a:t>4</a:t>
            </a:r>
            <a:r>
              <a:rPr lang="en-US" sz="1100" dirty="0"/>
              <a:t>, D. Graf</a:t>
            </a:r>
            <a:r>
              <a:rPr lang="en-US" sz="1100" baseline="30000" dirty="0"/>
              <a:t>5</a:t>
            </a:r>
            <a:r>
              <a:rPr lang="en-US" sz="1100" dirty="0"/>
              <a:t>, M.J. Lawler</a:t>
            </a:r>
            <a:r>
              <a:rPr lang="en-US" sz="1100" baseline="30000" dirty="0"/>
              <a:t>1</a:t>
            </a:r>
            <a:r>
              <a:rPr lang="en-US" sz="1100" dirty="0"/>
              <a:t>, P.A. Goddard</a:t>
            </a:r>
            <a:r>
              <a:rPr lang="en-US" sz="1100" baseline="30000" dirty="0"/>
              <a:t>6</a:t>
            </a:r>
            <a:r>
              <a:rPr lang="en-US" sz="1100" dirty="0"/>
              <a:t>, L. Taillefer</a:t>
            </a:r>
            <a:r>
              <a:rPr lang="en-US" sz="1100" baseline="30000" dirty="0"/>
              <a:t>2,7</a:t>
            </a:r>
            <a:r>
              <a:rPr lang="en-US" sz="1100" dirty="0"/>
              <a:t> &amp; B.J. Ramshaw</a:t>
            </a:r>
            <a:r>
              <a:rPr lang="en-US" sz="1100" baseline="30000" dirty="0"/>
              <a:t>1,7</a:t>
            </a:r>
          </a:p>
          <a:p>
            <a:pPr algn="ctr">
              <a:spcBef>
                <a:spcPts val="0"/>
              </a:spcBef>
            </a:pPr>
            <a:r>
              <a:rPr lang="en-US" sz="1050" b="1" dirty="0">
                <a:solidFill>
                  <a:srgbClr val="0033CC"/>
                </a:solidFill>
              </a:rPr>
              <a:t>1</a:t>
            </a:r>
            <a:r>
              <a:rPr lang="en-US" sz="1050" b="1" kern="1200" dirty="0">
                <a:solidFill>
                  <a:srgbClr val="0033CC"/>
                </a:solidFill>
              </a:rPr>
              <a:t>. Cornell University; 2. Université de Sherbrooke; 3. Université Paris-Saclay; 4. University of Texas at Austin; </a:t>
            </a:r>
          </a:p>
          <a:p>
            <a:pPr algn="ctr">
              <a:spcBef>
                <a:spcPts val="0"/>
              </a:spcBef>
            </a:pPr>
            <a:r>
              <a:rPr lang="en-US" sz="1050" b="1" kern="1200" dirty="0">
                <a:solidFill>
                  <a:srgbClr val="0033CC"/>
                </a:solidFill>
              </a:rPr>
              <a:t>5. National High Magnetic Field Laboratory; 6. University of Warwick; 7. Canadian Institute for Advanced Research</a:t>
            </a:r>
            <a:endParaRPr lang="en-US" sz="600" b="1" kern="1200" dirty="0">
              <a:solidFill>
                <a:srgbClr val="0033CC"/>
              </a:solidFill>
            </a:endParaRPr>
          </a:p>
          <a:p>
            <a:pPr algn="ctr">
              <a:spcBef>
                <a:spcPts val="0"/>
              </a:spcBef>
            </a:pPr>
            <a:r>
              <a:rPr lang="en-US" sz="1050" b="1" kern="1200" dirty="0"/>
              <a:t>Funding Grants:</a:t>
            </a:r>
            <a:r>
              <a:rPr lang="en-US" sz="1050" b="1" dirty="0"/>
              <a:t> </a:t>
            </a:r>
            <a:r>
              <a:rPr lang="en-US" sz="1050" b="1" kern="1200" dirty="0"/>
              <a:t>Gregory S. Boebinger, DMR 1644779</a:t>
            </a:r>
            <a:r>
              <a:rPr lang="en-US" sz="1050" kern="1200" dirty="0"/>
              <a:t>, Florida State Univ.; B.J. Ramshaw (NSF DMR-1752784); J.-S. Zhu (MRSEC DMR-1720595) </a:t>
            </a:r>
            <a:endParaRPr lang="en-US" sz="1050" b="1" kern="1200" dirty="0">
              <a:solidFill>
                <a:srgbClr val="0033CC"/>
              </a:solidFill>
            </a:endParaRPr>
          </a:p>
        </p:txBody>
      </p:sp>
      <p:grpSp>
        <p:nvGrpSpPr>
          <p:cNvPr id="5" name="Group 4" descr="Fermi surfaces calculated from ADMR data (left) inside the pseudogap phase at p=0.21, showing four small pockets (resembling those that would be created by antiferromagnetism) and (right) outside the pseudogap phase at p=0.24, showing the single large pocket of a simple metal.&#10;">
            <a:extLst>
              <a:ext uri="{FF2B5EF4-FFF2-40B4-BE49-F238E27FC236}">
                <a16:creationId xmlns:a16="http://schemas.microsoft.com/office/drawing/2014/main" id="{53BDFE53-2FFA-7785-19BE-104A0529EEAF}"/>
              </a:ext>
            </a:extLst>
          </p:cNvPr>
          <p:cNvGrpSpPr/>
          <p:nvPr/>
        </p:nvGrpSpPr>
        <p:grpSpPr>
          <a:xfrm>
            <a:off x="4409178" y="4127770"/>
            <a:ext cx="4633910" cy="2197421"/>
            <a:chOff x="4409178" y="4127770"/>
            <a:chExt cx="4633910" cy="2197421"/>
          </a:xfrm>
        </p:grpSpPr>
        <p:sp>
          <p:nvSpPr>
            <p:cNvPr id="13" name="AutoShape 4">
              <a:extLst>
                <a:ext uri="{FF2B5EF4-FFF2-40B4-BE49-F238E27FC236}">
                  <a16:creationId xmlns:a16="http://schemas.microsoft.com/office/drawing/2014/main" id="{90292A44-8DC4-6A64-8E67-6F06A6646573}"/>
                </a:ext>
              </a:extLst>
            </p:cNvPr>
            <p:cNvSpPr>
              <a:spLocks noChangeAspect="1" noChangeArrowheads="1" noTextEdit="1"/>
            </p:cNvSpPr>
            <p:nvPr/>
          </p:nvSpPr>
          <p:spPr bwMode="auto">
            <a:xfrm>
              <a:off x="4609156" y="4127770"/>
              <a:ext cx="4265744" cy="1458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Rectangle 17" descr="&#10;">
              <a:extLst>
                <a:ext uri="{FF2B5EF4-FFF2-40B4-BE49-F238E27FC236}">
                  <a16:creationId xmlns:a16="http://schemas.microsoft.com/office/drawing/2014/main" id="{033B8573-10D0-962F-BC8D-BF23BD571D5F}"/>
                </a:ext>
              </a:extLst>
            </p:cNvPr>
            <p:cNvSpPr/>
            <p:nvPr/>
          </p:nvSpPr>
          <p:spPr>
            <a:xfrm>
              <a:off x="4409178" y="5586527"/>
              <a:ext cx="4633910" cy="738664"/>
            </a:xfrm>
            <a:prstGeom prst="rect">
              <a:avLst/>
            </a:prstGeom>
          </p:spPr>
          <p:txBody>
            <a:bodyPr wrap="square">
              <a:spAutoFit/>
            </a:bodyPr>
            <a:lstStyle/>
            <a:p>
              <a:pPr algn="just"/>
              <a:r>
                <a:rPr lang="en-CA" sz="1050" dirty="0"/>
                <a:t>Fermi surfaces calculated from ADMR data (</a:t>
              </a:r>
              <a:r>
                <a:rPr lang="en-CA" sz="1050" b="1" dirty="0"/>
                <a:t>left</a:t>
              </a:r>
              <a:r>
                <a:rPr lang="en-CA" sz="1050" dirty="0"/>
                <a:t>) inside the pseudogap phase at p=0.21, showing four small pockets (resembling those that would be created by antiferromagnetism) and (</a:t>
              </a:r>
              <a:r>
                <a:rPr lang="en-CA" sz="1050" b="1" dirty="0"/>
                <a:t>right</a:t>
              </a:r>
              <a:r>
                <a:rPr lang="en-CA" sz="1050" dirty="0"/>
                <a:t>) outside the pseudogap phase at p=0.24, showing the single large pocket of a simple metal.</a:t>
              </a:r>
              <a:endParaRPr lang="en-US" sz="1050" dirty="0"/>
            </a:p>
          </p:txBody>
        </p:sp>
      </p:grpSp>
      <p:pic>
        <p:nvPicPr>
          <p:cNvPr id="1030" name="Picture 6" descr="Angle-Dependent Magneto-Resistance (ADMR) data at a temperature of T=25K and at a magnetic field of B=45T from the cuprate superconductor Nd-LSCO as a function of magnetic field angle θ.  The data were taken (left) inside the pseudogap phase at carrier concentration p = 0.21, and (right) outside the pseudogap phase at p=0.24.&#10;">
            <a:extLst>
              <a:ext uri="{FF2B5EF4-FFF2-40B4-BE49-F238E27FC236}">
                <a16:creationId xmlns:a16="http://schemas.microsoft.com/office/drawing/2014/main" id="{F5CC09C1-8DCF-53EE-392A-E2132D1D4D2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20809" y="1524893"/>
            <a:ext cx="4566542" cy="1564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descr="Fermi surfaces calculated from ADMR data (left) inside the pseudogap phase at p=0.21, showing four small pockets (resembling those that would be created by antiferromagnetism) and (right) outside the pseudogap phase at p=0.24, showing the single large pocket of a simple metal.&#10;">
            <a:extLst>
              <a:ext uri="{FF2B5EF4-FFF2-40B4-BE49-F238E27FC236}">
                <a16:creationId xmlns:a16="http://schemas.microsoft.com/office/drawing/2014/main" id="{97111D2D-344E-DD61-826A-88CDB7EB95F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77433" y="3913146"/>
            <a:ext cx="2768479" cy="1715356"/>
          </a:xfrm>
          <a:prstGeom prst="rect">
            <a:avLst/>
          </a:prstGeom>
        </p:spPr>
      </p:pic>
      <p:sp>
        <p:nvSpPr>
          <p:cNvPr id="15" name="Rectangle 14">
            <a:extLst>
              <a:ext uri="{FF2B5EF4-FFF2-40B4-BE49-F238E27FC236}">
                <a16:creationId xmlns:a16="http://schemas.microsoft.com/office/drawing/2014/main" id="{C4F3E07A-B3A0-0F4D-C8BF-ECACDD2AE05B}"/>
              </a:ext>
            </a:extLst>
          </p:cNvPr>
          <p:cNvSpPr/>
          <p:nvPr/>
        </p:nvSpPr>
        <p:spPr>
          <a:xfrm>
            <a:off x="4409178" y="3063839"/>
            <a:ext cx="4633910" cy="900246"/>
          </a:xfrm>
          <a:prstGeom prst="rect">
            <a:avLst/>
          </a:prstGeom>
        </p:spPr>
        <p:txBody>
          <a:bodyPr wrap="square">
            <a:spAutoFit/>
          </a:bodyPr>
          <a:lstStyle/>
          <a:p>
            <a:pPr algn="just"/>
            <a:r>
              <a:rPr lang="en-CA" sz="1050" dirty="0"/>
              <a:t>Angle-Dependent Magneto-Resistance (ADMR) data at a temperature of </a:t>
            </a:r>
            <a:r>
              <a:rPr lang="en-CA" sz="1050" i="1" dirty="0"/>
              <a:t>T</a:t>
            </a:r>
            <a:r>
              <a:rPr lang="en-CA" sz="1050" dirty="0"/>
              <a:t>=25K and at a magnetic field of </a:t>
            </a:r>
            <a:r>
              <a:rPr lang="en-CA" sz="1050" i="1" dirty="0"/>
              <a:t>B</a:t>
            </a:r>
            <a:r>
              <a:rPr lang="en-CA" sz="1050" dirty="0"/>
              <a:t>=45T from the cuprate superconductor Nd-LSCO as a function of magnetic field angle </a:t>
            </a:r>
            <a:r>
              <a:rPr lang="en-CA" sz="1050" i="1" dirty="0"/>
              <a:t>θ</a:t>
            </a:r>
            <a:r>
              <a:rPr lang="en-CA" sz="1050" dirty="0"/>
              <a:t>.  The data were taken (</a:t>
            </a:r>
            <a:r>
              <a:rPr lang="en-CA" sz="1050" b="1" dirty="0"/>
              <a:t>left</a:t>
            </a:r>
            <a:r>
              <a:rPr lang="en-CA" sz="1050" dirty="0"/>
              <a:t>) inside the pseudogap phase at carrier concentration p = 0.21, and (</a:t>
            </a:r>
            <a:r>
              <a:rPr lang="en-CA" sz="1050" b="1" dirty="0"/>
              <a:t>right</a:t>
            </a:r>
            <a:r>
              <a:rPr lang="en-CA" sz="1050" dirty="0"/>
              <a:t>) outside the pseudogap phase at p=0.24.</a:t>
            </a:r>
            <a:endParaRPr lang="en-US" sz="1050" dirty="0"/>
          </a:p>
        </p:txBody>
      </p:sp>
      <p:sp>
        <p:nvSpPr>
          <p:cNvPr id="6" name="Title 5">
            <a:extLst>
              <a:ext uri="{FF2B5EF4-FFF2-40B4-BE49-F238E27FC236}">
                <a16:creationId xmlns:a16="http://schemas.microsoft.com/office/drawing/2014/main" id="{94CF394A-4760-3574-D169-D0AD89C3FFD6}"/>
              </a:ext>
            </a:extLst>
          </p:cNvPr>
          <p:cNvSpPr>
            <a:spLocks noGrp="1"/>
          </p:cNvSpPr>
          <p:nvPr>
            <p:ph type="title"/>
          </p:nvPr>
        </p:nvSpPr>
        <p:spPr>
          <a:xfrm>
            <a:off x="457200" y="-1143000"/>
            <a:ext cx="8229600" cy="1143000"/>
          </a:xfrm>
        </p:spPr>
        <p:txBody>
          <a:bodyPr vert="horz" wrap="square" lIns="91440" tIns="45720" rIns="91440" bIns="45720" numCol="1" anchor="b" anchorCtr="0" compatLnSpc="1">
            <a:prstTxWarp prst="textNoShape">
              <a:avLst/>
            </a:prstTxWarp>
          </a:bodyPr>
          <a:lstStyle/>
          <a:p>
            <a:r>
              <a:rPr lang="en-US" dirty="0"/>
              <a:t>Fermi surface transforms at the onset of the </a:t>
            </a:r>
            <a:r>
              <a:rPr lang="en-US" dirty="0" err="1"/>
              <a:t>pseudogap</a:t>
            </a:r>
            <a:r>
              <a:rPr lang="en-US" dirty="0"/>
              <a:t> state</a:t>
            </a:r>
            <a:r>
              <a:rPr lang="en-US" baseline="0" dirty="0"/>
              <a:t> </a:t>
            </a:r>
            <a:r>
              <a:rPr lang="en-US" dirty="0"/>
              <a:t>in a </a:t>
            </a:r>
            <a:r>
              <a:rPr lang="en-US" dirty="0" err="1"/>
              <a:t>cuprate</a:t>
            </a:r>
            <a:r>
              <a:rPr lang="en-US" dirty="0"/>
              <a:t> superconductor</a:t>
            </a: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ext Box 28"/>
          <p:cNvSpPr txBox="1">
            <a:spLocks noChangeArrowheads="1"/>
          </p:cNvSpPr>
          <p:nvPr/>
        </p:nvSpPr>
        <p:spPr bwMode="auto">
          <a:xfrm>
            <a:off x="37068" y="1496579"/>
            <a:ext cx="4451754" cy="4893647"/>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CA" sz="1200" dirty="0">
                <a:solidFill>
                  <a:srgbClr val="000000"/>
                </a:solidFill>
              </a:rPr>
              <a:t>The ‘Fermi surface’ provides a map that shows where in energy/momentum space all the electrons are to be found in a metal. In high-temperature superconductors, MagLab users found that the Fermi surface transforms at a certain “critical point,” the carrier concentration that corresponds to the onset of the pseudogap state. </a:t>
            </a:r>
          </a:p>
          <a:p>
            <a:pPr algn="just"/>
            <a:endParaRPr lang="en-US" sz="600" dirty="0">
              <a:solidFill>
                <a:srgbClr val="000000"/>
              </a:solidFill>
            </a:endParaRPr>
          </a:p>
          <a:p>
            <a:pPr algn="just"/>
            <a:r>
              <a:rPr lang="en-US" sz="1200" b="1" dirty="0">
                <a:solidFill>
                  <a:srgbClr val="000000"/>
                </a:solidFill>
              </a:rPr>
              <a:t>Why is this important? </a:t>
            </a:r>
            <a:r>
              <a:rPr lang="en-CA" sz="1200" dirty="0">
                <a:latin typeface="Arial" charset="0"/>
              </a:rPr>
              <a:t>There have long been hints that magnetism and superconductivity are inter-twined in high-temperature superconductors. This experiment shows that this magnetism appears at the onset of the pseudogap state. The magnetism transforms the Fermi surface into four small pockets, dramatically reducing the number of charge carriers when the pseudogap state forms. </a:t>
            </a:r>
            <a:r>
              <a:rPr lang="en-CA" sz="1200" dirty="0"/>
              <a:t>This experiment provides direct evidence that the critical point associated with the onset of the pseudogap is also associated with the onset of magnetism, a clue that might help solve the mechanism of high temperature superconductivity in the cuprate superconductors.</a:t>
            </a:r>
            <a:endParaRPr lang="en-CA" sz="1200" dirty="0">
              <a:latin typeface="Arial" charset="0"/>
            </a:endParaRPr>
          </a:p>
          <a:p>
            <a:pPr algn="just"/>
            <a:endParaRPr lang="en-US" sz="6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a:t>
            </a:r>
            <a:r>
              <a:rPr lang="en-CA" sz="1200" dirty="0">
                <a:latin typeface="Arial" charset="0"/>
              </a:rPr>
              <a:t>The MagLab’s 45T hybrid magnet was essential to suppress superconductivity and to bend the electron trajectories sufficiently to reveal the structure of the Fermi surfaces in the samples studied. MagLab techniques enable magnetoresistance measurements with noise levels less than 0.1% of the signal measured as the sample is rotated around two different axes.</a:t>
            </a:r>
            <a:endParaRPr lang="en-US" sz="1200" dirty="0">
              <a:latin typeface="Arial" charset="0"/>
            </a:endParaRPr>
          </a:p>
        </p:txBody>
      </p:sp>
      <p:sp>
        <p:nvSpPr>
          <p:cNvPr id="1029" name="Line 42">
            <a:extLst>
              <a:ext uri="{C183D7F6-B498-43B3-948B-1728B52AA6E4}">
                <adec:decorative xmlns:adec="http://schemas.microsoft.com/office/drawing/2017/decorative" val="1"/>
              </a:ext>
            </a:extLst>
          </p:cNvPr>
          <p:cNvSpPr>
            <a:spLocks noChangeShapeType="1"/>
          </p:cNvSpPr>
          <p:nvPr/>
        </p:nvSpPr>
        <p:spPr bwMode="auto">
          <a:xfrm>
            <a:off x="38100" y="1472863"/>
            <a:ext cx="9029700" cy="0"/>
          </a:xfrm>
          <a:prstGeom prst="line">
            <a:avLst/>
          </a:prstGeom>
          <a:noFill/>
          <a:ln w="82550" cmpd="thickThin">
            <a:solidFill>
              <a:schemeClr val="tx1"/>
            </a:solidFill>
            <a:round/>
            <a:headEnd/>
            <a:tailEnd/>
          </a:ln>
        </p:spPr>
        <p:txBody>
          <a:bodyPr/>
          <a:lstStyle/>
          <a:p>
            <a:endParaRPr lang="en-US" dirty="0"/>
          </a:p>
        </p:txBody>
      </p:sp>
      <p:sp>
        <p:nvSpPr>
          <p:cNvPr id="1034" name="Rectangle 49">
            <a:extLst>
              <a:ext uri="{C183D7F6-B498-43B3-948B-1728B52AA6E4}">
                <adec:decorative xmlns:adec="http://schemas.microsoft.com/office/drawing/2017/decorative" val="1"/>
              </a:ext>
            </a:extLst>
          </p:cNvPr>
          <p:cNvSpPr>
            <a:spLocks noChangeArrowheads="1"/>
          </p:cNvSpPr>
          <p:nvPr/>
        </p:nvSpPr>
        <p:spPr bwMode="auto">
          <a:xfrm>
            <a:off x="4495801" y="1550651"/>
            <a:ext cx="4572000" cy="4640084"/>
          </a:xfrm>
          <a:prstGeom prst="rect">
            <a:avLst/>
          </a:prstGeom>
          <a:noFill/>
          <a:ln w="19050">
            <a:solidFill>
              <a:srgbClr val="0033CC"/>
            </a:solidFill>
            <a:miter lim="800000"/>
            <a:headEnd/>
            <a:tailEnd/>
          </a:ln>
        </p:spPr>
        <p:txBody>
          <a:bodyPr wrap="none" anchor="ctr"/>
          <a:lstStyle/>
          <a:p>
            <a:endParaRPr lang="en-US" dirty="0"/>
          </a:p>
        </p:txBody>
      </p:sp>
      <p:pic>
        <p:nvPicPr>
          <p:cNvPr id="12" name="Picture 11" descr="NSF logo"/>
          <p:cNvPicPr>
            <a:picLocks noChangeAspect="1"/>
          </p:cNvPicPr>
          <p:nvPr/>
        </p:nvPicPr>
        <p:blipFill>
          <a:blip r:embed="rId3" cstate="print"/>
          <a:stretch>
            <a:fillRect/>
          </a:stretch>
        </p:blipFill>
        <p:spPr>
          <a:xfrm>
            <a:off x="8050612" y="71414"/>
            <a:ext cx="1017188" cy="1023315"/>
          </a:xfrm>
          <a:prstGeom prst="rect">
            <a:avLst/>
          </a:prstGeom>
        </p:spPr>
      </p:pic>
      <p:pic>
        <p:nvPicPr>
          <p:cNvPr id="14" name="Picture 13" descr="Mag Lab logo&#10;"/>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7" name="Rectangle 6">
            <a:extLst>
              <a:ext uri="{FF2B5EF4-FFF2-40B4-BE49-F238E27FC236}">
                <a16:creationId xmlns:a16="http://schemas.microsoft.com/office/drawing/2014/main" id="{E166870B-FCB9-2209-85BF-5FC237D36584}"/>
              </a:ext>
            </a:extLst>
          </p:cNvPr>
          <p:cNvSpPr/>
          <p:nvPr/>
        </p:nvSpPr>
        <p:spPr>
          <a:xfrm>
            <a:off x="4495801" y="4600624"/>
            <a:ext cx="4572001" cy="1569660"/>
          </a:xfrm>
          <a:prstGeom prst="rect">
            <a:avLst/>
          </a:prstGeom>
        </p:spPr>
        <p:txBody>
          <a:bodyPr wrap="square">
            <a:spAutoFit/>
          </a:bodyPr>
          <a:lstStyle/>
          <a:p>
            <a:pPr algn="just"/>
            <a:r>
              <a:rPr lang="en-CA" sz="1200" dirty="0"/>
              <a:t>(</a:t>
            </a:r>
            <a:r>
              <a:rPr lang="en-CA" sz="1200" b="1" dirty="0"/>
              <a:t>Left</a:t>
            </a:r>
            <a:r>
              <a:rPr lang="en-CA" sz="1200" dirty="0"/>
              <a:t>): The Fermi surface of a simple metal, consisting of a single pocket of carriers, measured in a copper-oxide high-temperature superconductor that is not in the pseudogap state. (</a:t>
            </a:r>
            <a:r>
              <a:rPr lang="en-CA" sz="1200" b="1" dirty="0"/>
              <a:t>Right</a:t>
            </a:r>
            <a:r>
              <a:rPr lang="en-CA" sz="1200" dirty="0"/>
              <a:t>): At lower carrier concentrations, the pseudogap state forms in the material. The data find that the Fermi surface breaks up into four small pockets in the pseudogap state. This discovery connects the onset of magnetism to the disappearance of charge carriers observed in the pseudogap state.</a:t>
            </a:r>
            <a:endParaRPr lang="en-US" sz="1200" dirty="0"/>
          </a:p>
        </p:txBody>
      </p:sp>
      <p:pic>
        <p:nvPicPr>
          <p:cNvPr id="9" name="Picture 8" descr="(Left): The Fermi surface of a simple metal, consisting of a single pocket of carriers, measured in a copper-oxide high-temperature superconductor that is not in the pseudogap state. (Right): At lower carrier concentrations, the pseudogap state forms in the material. The data find that the Fermi surface breaks up into four small pockets in the pseudogap state. This discovery connects the onset of magnetism to the disappearance of charge carriers observed in the pseudogap state.&#10;.">
            <a:extLst>
              <a:ext uri="{FF2B5EF4-FFF2-40B4-BE49-F238E27FC236}">
                <a16:creationId xmlns:a16="http://schemas.microsoft.com/office/drawing/2014/main" id="{F766B00B-2100-5FE8-E5EE-69DA22F0FF6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7945" y="1668267"/>
            <a:ext cx="4407711" cy="2956842"/>
          </a:xfrm>
          <a:prstGeom prst="rect">
            <a:avLst/>
          </a:prstGeom>
        </p:spPr>
      </p:pic>
      <p:sp>
        <p:nvSpPr>
          <p:cNvPr id="10" name="Text Box 28">
            <a:extLst>
              <a:ext uri="{FF2B5EF4-FFF2-40B4-BE49-F238E27FC236}">
                <a16:creationId xmlns:a16="http://schemas.microsoft.com/office/drawing/2014/main" id="{E6754D66-BDFF-CB3F-16EB-19CE09C72572}"/>
              </a:ext>
            </a:extLst>
          </p:cNvPr>
          <p:cNvSpPr txBox="1">
            <a:spLocks noChangeArrowheads="1"/>
          </p:cNvSpPr>
          <p:nvPr/>
        </p:nvSpPr>
        <p:spPr bwMode="auto">
          <a:xfrm>
            <a:off x="76199" y="6116787"/>
            <a:ext cx="8991601" cy="769441"/>
          </a:xfrm>
          <a:prstGeom prst="rect">
            <a:avLst/>
          </a:prstGeom>
          <a:noFill/>
          <a:ln w="9525">
            <a:noFill/>
            <a:miter lim="800000"/>
            <a:headEnd/>
            <a:tailEnd/>
          </a:ln>
        </p:spPr>
        <p:txBody>
          <a:bodyPr wrap="square">
            <a:spAutoFit/>
          </a:bodyPr>
          <a:lstStyle/>
          <a:p>
            <a:pPr algn="just"/>
            <a:r>
              <a:rPr lang="en-US" sz="1100" b="1" dirty="0">
                <a:solidFill>
                  <a:srgbClr val="333399"/>
                </a:solidFill>
                <a:latin typeface="+mn-lt"/>
              </a:rPr>
              <a:t>Facility used:</a:t>
            </a:r>
            <a:r>
              <a:rPr lang="en-US" sz="1100" dirty="0">
                <a:solidFill>
                  <a:srgbClr val="333399"/>
                </a:solidFill>
                <a:latin typeface="+mn-lt"/>
              </a:rPr>
              <a:t>  45T Hybrid magnet in the DC Field Facility.</a:t>
            </a:r>
          </a:p>
          <a:p>
            <a:pPr algn="just"/>
            <a:r>
              <a:rPr lang="en-US" sz="1100" b="1" dirty="0">
                <a:solidFill>
                  <a:srgbClr val="333399"/>
                </a:solidFill>
                <a:latin typeface="+mn-lt"/>
              </a:rPr>
              <a:t>Citation: </a:t>
            </a:r>
            <a:r>
              <a:rPr lang="en-US" sz="1100" b="0" i="0" dirty="0">
                <a:solidFill>
                  <a:srgbClr val="333399"/>
                </a:solidFill>
                <a:effectLst/>
                <a:latin typeface="+mn-lt"/>
              </a:rPr>
              <a:t> Fang, Y.; Grissonnanche, G.; Legros, A.; Verret, S.; Laliberté, F.; Collignon, C.; Ataei, A.; Dion, M.; Zhou, J.; Graf, D.E.; Lawler, M.J.; Goddard, P.A.; Taillefer, L.; Ramshaw, B.J., </a:t>
            </a:r>
            <a:r>
              <a:rPr lang="en-US" sz="1100" b="0" i="1" dirty="0">
                <a:solidFill>
                  <a:srgbClr val="333399"/>
                </a:solidFill>
                <a:effectLst/>
                <a:latin typeface="+mn-lt"/>
              </a:rPr>
              <a:t>Fermi surface transformation at the pseudogap critical point of a cuprate superconductor,</a:t>
            </a:r>
            <a:r>
              <a:rPr lang="en-US" sz="1100" b="0" i="0" dirty="0">
                <a:solidFill>
                  <a:srgbClr val="333399"/>
                </a:solidFill>
                <a:effectLst/>
                <a:latin typeface="+mn-lt"/>
              </a:rPr>
              <a:t> </a:t>
            </a:r>
            <a:r>
              <a:rPr lang="en-US" sz="1100" i="0" dirty="0">
                <a:solidFill>
                  <a:srgbClr val="333399"/>
                </a:solidFill>
                <a:effectLst/>
                <a:latin typeface="+mn-lt"/>
              </a:rPr>
              <a:t>Nature Physics, 5, 2022 (2022) </a:t>
            </a:r>
            <a:r>
              <a:rPr lang="en-US" sz="1100" i="0" dirty="0">
                <a:solidFill>
                  <a:srgbClr val="333399"/>
                </a:solidFill>
                <a:effectLst/>
                <a:latin typeface="+mn-lt"/>
                <a:hlinkClick r:id="rId6">
                  <a:extLst>
                    <a:ext uri="{A12FA001-AC4F-418D-AE19-62706E023703}">
                      <ahyp:hlinkClr xmlns:ahyp="http://schemas.microsoft.com/office/drawing/2018/hyperlinkcolor" val="tx"/>
                    </a:ext>
                  </a:extLst>
                </a:hlinkClick>
              </a:rPr>
              <a:t>doi.org/10.1038/s41567-022-01514-1</a:t>
            </a:r>
            <a:endParaRPr lang="en-US" sz="1200" dirty="0">
              <a:solidFill>
                <a:srgbClr val="333399"/>
              </a:solidFill>
              <a:latin typeface="+mn-lt"/>
            </a:endParaRPr>
          </a:p>
        </p:txBody>
      </p:sp>
      <p:sp>
        <p:nvSpPr>
          <p:cNvPr id="13" name="Text Box 62">
            <a:extLst>
              <a:ext uri="{FF2B5EF4-FFF2-40B4-BE49-F238E27FC236}">
                <a16:creationId xmlns:a16="http://schemas.microsoft.com/office/drawing/2014/main" id="{9F0A5372-7D74-E9CB-4E1A-F71F3D4FE397}"/>
              </a:ext>
            </a:extLst>
          </p:cNvPr>
          <p:cNvSpPr txBox="1">
            <a:spLocks noGrp="1" noChangeArrowheads="1"/>
          </p:cNvSpPr>
          <p:nvPr>
            <p:ph type="title" idx="4294967295"/>
          </p:nvPr>
        </p:nvSpPr>
        <p:spPr bwMode="auto">
          <a:xfrm>
            <a:off x="-430632" y="12036"/>
            <a:ext cx="9416288" cy="1454244"/>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CA" sz="160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Fermi surface transforms at the onset of the </a:t>
            </a:r>
            <a:r>
              <a:rPr kumimoji="0" lang="en-CA" sz="1600" b="1" i="0" u="none" strike="noStrike" kern="1200" cap="none" spc="0" normalizeH="0" baseline="0" noProof="0" dirty="0" err="1">
                <a:ln>
                  <a:noFill/>
                </a:ln>
                <a:solidFill>
                  <a:schemeClr val="tx1"/>
                </a:solidFill>
                <a:effectLst/>
                <a:uLnTx/>
                <a:uFillTx/>
                <a:latin typeface="Arial" pitchFamily="34" charset="0"/>
                <a:ea typeface="+mn-ea"/>
                <a:cs typeface="Arial" pitchFamily="34" charset="0"/>
              </a:rPr>
              <a:t>pseudogap</a:t>
            </a:r>
            <a:r>
              <a:rPr kumimoji="0" lang="en-CA" sz="160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 state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CA" sz="160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in a </a:t>
            </a:r>
            <a:r>
              <a:rPr kumimoji="0" lang="en-CA" sz="1600" b="1" i="0" u="none" strike="noStrike" kern="1200" cap="none" spc="0" normalizeH="0" baseline="0" noProof="0" dirty="0" err="1">
                <a:ln>
                  <a:noFill/>
                </a:ln>
                <a:solidFill>
                  <a:schemeClr val="tx1"/>
                </a:solidFill>
                <a:effectLst/>
                <a:uLnTx/>
                <a:uFillTx/>
                <a:latin typeface="Arial" pitchFamily="34" charset="0"/>
                <a:ea typeface="+mn-ea"/>
                <a:cs typeface="Arial" pitchFamily="34" charset="0"/>
              </a:rPr>
              <a:t>cuprate</a:t>
            </a:r>
            <a:r>
              <a:rPr kumimoji="0" lang="en-CA" sz="160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 superconductor</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CA" sz="30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Y. Fang</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G. Grissonnanche</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1,2</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A. Legros</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2,3</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S. Verret</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F. Laliberté</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C. Collignon</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A. Ataei</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M. Dion</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J. Zhou</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4</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D. Graf</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5</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M.J. Lawler</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P.A. Goddard</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6</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L. Taillefer</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2,7</a:t>
            </a:r>
            <a:r>
              <a:rPr kumimoji="0" lang="en-US"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&amp; B.J. Ramshaw</a:t>
            </a:r>
            <a:r>
              <a:rPr kumimoji="0" lang="en-US" sz="1100" b="0" i="0" u="none" strike="noStrike" kern="1200" cap="none" spc="0" normalizeH="0" baseline="30000" noProof="0" dirty="0">
                <a:ln>
                  <a:noFill/>
                </a:ln>
                <a:solidFill>
                  <a:schemeClr val="tx1"/>
                </a:solidFill>
                <a:effectLst/>
                <a:uLnTx/>
                <a:uFillTx/>
                <a:latin typeface="Arial" pitchFamily="34" charset="0"/>
                <a:ea typeface="+mn-ea"/>
                <a:cs typeface="Arial" pitchFamily="34" charset="0"/>
              </a:rPr>
              <a:t>1,7</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1. Cornell University; 2. Université de Sherbrooke; 3. Université Paris-</a:t>
            </a:r>
            <a:r>
              <a:rPr kumimoji="0" lang="en-US" sz="1050" b="1" i="0" u="none" strike="noStrike" kern="1200" cap="none" spc="0" normalizeH="0" baseline="0" noProof="0" dirty="0" err="1">
                <a:ln>
                  <a:noFill/>
                </a:ln>
                <a:solidFill>
                  <a:srgbClr val="0033CC"/>
                </a:solidFill>
                <a:effectLst/>
                <a:uLnTx/>
                <a:uFillTx/>
                <a:latin typeface="Arial" pitchFamily="34" charset="0"/>
                <a:ea typeface="+mn-ea"/>
                <a:cs typeface="Arial" pitchFamily="34" charset="0"/>
              </a:rPr>
              <a:t>Saclay</a:t>
            </a: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 4. University of Texas at Austin;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5. National High Magnetic Field Laboratory; 6. University of Warwick; 7. Canadian Institute for Advanced Research</a:t>
            </a:r>
            <a:endParaRPr kumimoji="0" lang="en-US" sz="60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Funding Grants: Gregory S. </a:t>
            </a:r>
            <a:r>
              <a:rPr kumimoji="0" lang="en-US" sz="1050" b="1" i="0" u="none" strike="noStrike" kern="1200" cap="none" spc="0" normalizeH="0" baseline="0" noProof="0" dirty="0" err="1">
                <a:ln>
                  <a:noFill/>
                </a:ln>
                <a:solidFill>
                  <a:schemeClr val="tx1"/>
                </a:solidFill>
                <a:effectLst/>
                <a:uLnTx/>
                <a:uFillTx/>
                <a:latin typeface="Arial" pitchFamily="34" charset="0"/>
                <a:ea typeface="+mn-ea"/>
                <a:cs typeface="Arial" pitchFamily="34" charset="0"/>
              </a:rPr>
              <a:t>Boebinger</a:t>
            </a:r>
            <a:r>
              <a:rPr kumimoji="0" lang="en-US" sz="105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 DMR 1644779</a:t>
            </a:r>
            <a:r>
              <a:rPr kumimoji="0" lang="en-US" sz="105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 B.J. Ramshaw (DMR 1752784); J.-S. Zhu (MRSEC DMR 1720595) </a:t>
            </a:r>
            <a:endPar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6534</TotalTime>
  <Words>1191</Words>
  <Application>Microsoft Office PowerPoint</Application>
  <PresentationFormat>On-screen Show (4:3)</PresentationFormat>
  <Paragraphs>36</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Fermi surface transforms at the onset of the pseudogap state in a cuprate superconductor</vt:lpstr>
      <vt:lpstr>Fermi surface transforms at the onset of the pseudogap state  in a cuprate superconductor   Y. Fang1, G. Grissonnanche1,2, A. Legros2,3, S. Verret2, F. Laliberté2,  C. Collignon2, A. Ataei2, M. Dion2, J. Zhou4, D. Graf5, M.J. Lawler1, P.A. Goddard6, L. Taillefer2,7 &amp; B.J. Ramshaw1,7 1. Cornell University; 2. Université de Sherbrooke; 3. Université Paris-Saclay; 4. University of Texas at Austin;  5. National High Magnetic Field Laboratory; 6. University of Warwick; 7. Canadian Institute for Advanced Research Funding Grants: Gregory S. Boebinger, DMR 1644779; B.J. Ramshaw (DMR 1752784); J.-S. Zhu (MRSEC DMR 1720595)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Williams, Catherine</cp:lastModifiedBy>
  <cp:revision>163</cp:revision>
  <cp:lastPrinted>2022-10-03T19:14:07Z</cp:lastPrinted>
  <dcterms:created xsi:type="dcterms:W3CDTF">2004-08-07T03:10:56Z</dcterms:created>
  <dcterms:modified xsi:type="dcterms:W3CDTF">2023-03-15T20:05:06Z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747806c6-ae8d-4059-87af-315d1b663966</vt:lpwstr>
  </property>
  <property fmtid="{D5CDD505-2E9C-101B-9397-08002B2CF9AE}" pid="3" name="ContainsCUI">
    <vt:lpwstr>No</vt:lpwstr>
  </property>
</Properties>
</file>