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
  </p:notesMasterIdLst>
  <p:handoutMasterIdLst>
    <p:handoutMasterId r:id="rId5"/>
  </p:handoutMasterIdLst>
  <p:sldIdLst>
    <p:sldId id="387" r:id="rId2"/>
    <p:sldId id="388" r:id="rId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76" autoAdjust="0"/>
    <p:restoredTop sz="93806" autoAdjust="0"/>
  </p:normalViewPr>
  <p:slideViewPr>
    <p:cSldViewPr snapToGrid="0" snapToObjects="1">
      <p:cViewPr varScale="1">
        <p:scale>
          <a:sx n="78" d="100"/>
          <a:sy n="78" d="100"/>
        </p:scale>
        <p:origin x="888" y="7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70" d="100"/>
        <a:sy n="70" d="100"/>
      </p:scale>
      <p:origin x="0" y="-4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3/22/2023</a:t>
            </a:fld>
            <a:endParaRPr lang="en-US" dirty="0"/>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dirty="0"/>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3/22/2023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dirty="0"/>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D0DCA-A90A-4D9A-9651-03AC7085FB63}" type="slidenum">
              <a:rPr lang="en-US" smtClean="0"/>
              <a:t>1</a:t>
            </a:fld>
            <a:endParaRPr lang="en-US" dirty="0"/>
          </a:p>
        </p:txBody>
      </p:sp>
    </p:spTree>
    <p:extLst>
      <p:ext uri="{BB962C8B-B14F-4D97-AF65-F5344CB8AC3E}">
        <p14:creationId xmlns:p14="http://schemas.microsoft.com/office/powerpoint/2010/main" val="2760652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7D0DCA-A90A-4D9A-9651-03AC7085FB63}" type="slidenum">
              <a:rPr lang="en-US" smtClean="0"/>
              <a:t>2</a:t>
            </a:fld>
            <a:endParaRPr lang="en-US" dirty="0"/>
          </a:p>
        </p:txBody>
      </p:sp>
    </p:spTree>
    <p:extLst>
      <p:ext uri="{BB962C8B-B14F-4D97-AF65-F5344CB8AC3E}">
        <p14:creationId xmlns:p14="http://schemas.microsoft.com/office/powerpoint/2010/main" val="235404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
        <p:nvSpPr>
          <p:cNvPr id="7" name="hcSlideMaster.Title SlideHeader">
            <a:extLst>
              <a:ext uri="{FF2B5EF4-FFF2-40B4-BE49-F238E27FC236}">
                <a16:creationId xmlns:a16="http://schemas.microsoft.com/office/drawing/2014/main" id="{B7960CDA-A902-5E3E-C991-5B5BA3B9FF24}"/>
              </a:ext>
            </a:extLst>
          </p:cNvPr>
          <p:cNvSpPr txBox="1"/>
          <p:nvPr userDrawn="1"/>
        </p:nvSpPr>
        <p:spPr>
          <a:xfrm>
            <a:off x="0" y="0"/>
            <a:ext cx="12192000" cy="369332"/>
          </a:xfrm>
          <a:prstGeom prst="rect">
            <a:avLst/>
          </a:prstGeom>
          <a:noFill/>
        </p:spPr>
        <p:txBody>
          <a:bodyPr vert="horz" rtlCol="0">
            <a:spAutoFit/>
          </a:bodyPr>
          <a:lstStyle/>
          <a:p>
            <a:endParaRPr lang="en-US" dirty="0"/>
          </a:p>
        </p:txBody>
      </p:sp>
      <p:sp>
        <p:nvSpPr>
          <p:cNvPr id="8" name="hcTitle SlideHeader">
            <a:extLst>
              <a:ext uri="{FF2B5EF4-FFF2-40B4-BE49-F238E27FC236}">
                <a16:creationId xmlns:a16="http://schemas.microsoft.com/office/drawing/2014/main" id="{E98D6DB5-2FD5-676F-2DE2-0C1744AEDF09}"/>
              </a:ext>
            </a:extLst>
          </p:cNvPr>
          <p:cNvSpPr txBox="1"/>
          <p:nvPr userDrawn="1"/>
        </p:nvSpPr>
        <p:spPr>
          <a:xfrm>
            <a:off x="0" y="0"/>
            <a:ext cx="12192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hcSlideMaster.Title and ContentHeader">
            <a:extLst>
              <a:ext uri="{FF2B5EF4-FFF2-40B4-BE49-F238E27FC236}">
                <a16:creationId xmlns:a16="http://schemas.microsoft.com/office/drawing/2014/main" id="{96931279-B3D0-78D6-D589-4DD1280A6204}"/>
              </a:ext>
            </a:extLst>
          </p:cNvPr>
          <p:cNvSpPr txBox="1"/>
          <p:nvPr userDrawn="1"/>
        </p:nvSpPr>
        <p:spPr>
          <a:xfrm>
            <a:off x="0" y="0"/>
            <a:ext cx="12192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TITU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95059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
        <p:nvSpPr>
          <p:cNvPr id="7" name="hcSlideMaster.1_Title and ContentHeader">
            <a:extLst>
              <a:ext uri="{FF2B5EF4-FFF2-40B4-BE49-F238E27FC236}">
                <a16:creationId xmlns:a16="http://schemas.microsoft.com/office/drawing/2014/main" id="{B147BE70-F8FD-4887-1814-1E8F11462C4A}"/>
              </a:ext>
            </a:extLst>
          </p:cNvPr>
          <p:cNvSpPr txBox="1"/>
          <p:nvPr userDrawn="1"/>
        </p:nvSpPr>
        <p:spPr>
          <a:xfrm>
            <a:off x="0" y="0"/>
            <a:ext cx="12192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59430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dirty="0"/>
          </a:p>
        </p:txBody>
      </p:sp>
      <p:sp>
        <p:nvSpPr>
          <p:cNvPr id="5" name="hcSlideMaster.BlankHeader">
            <a:extLst>
              <a:ext uri="{FF2B5EF4-FFF2-40B4-BE49-F238E27FC236}">
                <a16:creationId xmlns:a16="http://schemas.microsoft.com/office/drawing/2014/main" id="{2A1F292A-38EC-998D-D3F5-C5A40A6B2F4E}"/>
              </a:ext>
            </a:extLst>
          </p:cNvPr>
          <p:cNvSpPr txBox="1"/>
          <p:nvPr userDrawn="1"/>
        </p:nvSpPr>
        <p:spPr>
          <a:xfrm>
            <a:off x="0" y="0"/>
            <a:ext cx="12192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3/22/2023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dirty="0"/>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84"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86F1C4C-66FF-4C4C-A15E-FBB5BE953C6F}"/>
              </a:ext>
            </a:extLst>
          </p:cNvPr>
          <p:cNvSpPr/>
          <p:nvPr/>
        </p:nvSpPr>
        <p:spPr>
          <a:xfrm>
            <a:off x="100483" y="-27263"/>
            <a:ext cx="3003806" cy="338554"/>
          </a:xfrm>
          <a:prstGeom prst="rect">
            <a:avLst/>
          </a:prstGeom>
        </p:spPr>
        <p:txBody>
          <a:bodyPr wrap="square" anchor="ctr">
            <a:spAutoFit/>
          </a:bodyPr>
          <a:lstStyle/>
          <a:p>
            <a:r>
              <a:rPr lang="en-US" sz="1600" b="1" dirty="0">
                <a:solidFill>
                  <a:schemeClr val="accent2">
                    <a:lumMod val="20000"/>
                    <a:lumOff val="80000"/>
                  </a:schemeClr>
                </a:solidFill>
                <a:latin typeface="Arial" panose="020B0604020202020204" pitchFamily="34" charset="0"/>
                <a:cs typeface="Arial" panose="020B0604020202020204" pitchFamily="34" charset="0"/>
              </a:rPr>
              <a:t>2022  Intellectual Merit</a:t>
            </a:r>
          </a:p>
        </p:txBody>
      </p:sp>
      <p:sp>
        <p:nvSpPr>
          <p:cNvPr id="3" name="Text Box 28">
            <a:extLst>
              <a:ext uri="{FF2B5EF4-FFF2-40B4-BE49-F238E27FC236}">
                <a16:creationId xmlns:a16="http://schemas.microsoft.com/office/drawing/2014/main" id="{1ECF6B61-63FD-47EF-B775-0F2DBA9AD6D4}"/>
              </a:ext>
            </a:extLst>
          </p:cNvPr>
          <p:cNvSpPr txBox="1">
            <a:spLocks noChangeArrowheads="1"/>
          </p:cNvSpPr>
          <p:nvPr/>
        </p:nvSpPr>
        <p:spPr bwMode="auto">
          <a:xfrm>
            <a:off x="202505" y="1365329"/>
            <a:ext cx="5419617" cy="478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en-US" sz="1400" dirty="0"/>
              <a:t>Recently synthesized long-chain aliphatic polyesters are chemically recyclable semicrystalline polymers with high molecular mass (20K &lt; Mw &lt; 250k Da) and mechanical </a:t>
            </a:r>
            <a:r>
              <a:rPr lang="en-US" sz="1400" dirty="0">
                <a:latin typeface="Arial" panose="020B0604020202020204" pitchFamily="34" charset="0"/>
                <a:cs typeface="Arial" panose="020B0604020202020204" pitchFamily="34" charset="0"/>
              </a:rPr>
              <a:t>properties similar to those of polyethylenes. Understanding their solidification / crystallization behavior from the melt is important for </a:t>
            </a:r>
            <a:r>
              <a:rPr lang="en-US" sz="1400" dirty="0">
                <a:effectLst/>
                <a:latin typeface="Arial" panose="020B0604020202020204" pitchFamily="34" charset="0"/>
                <a:ea typeface="Calibri" panose="020F0502020204030204" pitchFamily="34" charset="0"/>
                <a:cs typeface="Arial" panose="020B0604020202020204" pitchFamily="34" charset="0"/>
              </a:rPr>
              <a:t>critical structure-property relationships needed in tuning industrial melt processing conditions of these and similar sustainable polymers. </a:t>
            </a:r>
            <a:endParaRPr lang="en-US" sz="1400" dirty="0">
              <a:latin typeface="Arial" panose="020B0604020202020204" pitchFamily="34" charset="0"/>
              <a:cs typeface="Arial" panose="020B0604020202020204" pitchFamily="34" charset="0"/>
            </a:endParaRPr>
          </a:p>
          <a:p>
            <a:pPr marL="285750" indent="-285750" algn="just" eaLnBrk="1" hangingPunct="1">
              <a:spcAft>
                <a:spcPts val="400"/>
              </a:spcAft>
              <a:buFont typeface="Arial" panose="020B0604020202020204" pitchFamily="34" charset="0"/>
              <a:buChar char="•"/>
            </a:pPr>
            <a:r>
              <a:rPr lang="en-US" sz="1200" b="1" dirty="0"/>
              <a:t>Using standard and fast calorimetry and x-ray diffraction, we discovered minima in the crystallization rate at temperatures where the crystals transition from thicknesses with a quantized number of repeating units (from 2 to 3  and from 3 to 4 repeats), as shown in the schematics. The rate minima is observed in both, nucleation and growth rates.</a:t>
            </a:r>
          </a:p>
          <a:p>
            <a:pPr marL="285750" indent="-285750" algn="just" eaLnBrk="1" hangingPunct="1">
              <a:spcAft>
                <a:spcPts val="400"/>
              </a:spcAft>
              <a:buFont typeface="Arial" panose="020B0604020202020204" pitchFamily="34" charset="0"/>
              <a:buChar char="•"/>
            </a:pPr>
            <a:r>
              <a:rPr lang="en-US" sz="1200" b="1" dirty="0"/>
              <a:t>The minima are interpreted as a “self-poisoning” feature. At temperatures approaching the rate minima from above, polyester stems with a non-integer number of monomer repeats attach temporarily to the integer lateral growing surface halting or decreasing productive growth until they expand to complete the layer.</a:t>
            </a:r>
          </a:p>
          <a:p>
            <a:pPr marL="285750" indent="-285750" algn="just" eaLnBrk="1" hangingPunct="1">
              <a:spcAft>
                <a:spcPts val="400"/>
              </a:spcAft>
              <a:buFont typeface="Arial" panose="020B0604020202020204" pitchFamily="34" charset="0"/>
              <a:buChar char="•"/>
            </a:pPr>
            <a:r>
              <a:rPr lang="en-US" sz="1200" b="1" dirty="0"/>
              <a:t>The rate minima are “</a:t>
            </a:r>
            <a:r>
              <a:rPr lang="en-US" sz="1200" b="1" i="1" dirty="0"/>
              <a:t>kinetic traps</a:t>
            </a:r>
            <a:r>
              <a:rPr lang="en-US" sz="1200" b="1" dirty="0"/>
              <a:t>” of relevance in processing from the melt. At the rate minima the level of crystallinity is low.</a:t>
            </a:r>
          </a:p>
          <a:p>
            <a:pPr marL="285750" indent="-285750" algn="just" eaLnBrk="1" hangingPunct="1">
              <a:spcAft>
                <a:spcPts val="400"/>
              </a:spcAft>
              <a:buFont typeface="Arial" panose="020B0604020202020204" pitchFamily="34" charset="0"/>
              <a:buChar char="•"/>
            </a:pPr>
            <a:r>
              <a:rPr lang="en-US" sz="1200" b="1" dirty="0"/>
              <a:t>Crystallization rate minima were found in low and in high molecular mass polyesters.</a:t>
            </a:r>
          </a:p>
        </p:txBody>
      </p:sp>
      <p:sp>
        <p:nvSpPr>
          <p:cNvPr id="10" name="TextBox 9">
            <a:extLst>
              <a:ext uri="{FF2B5EF4-FFF2-40B4-BE49-F238E27FC236}">
                <a16:creationId xmlns:a16="http://schemas.microsoft.com/office/drawing/2014/main" id="{5431E1BD-EDDE-FE08-7B1E-915F55C988A4}"/>
              </a:ext>
            </a:extLst>
          </p:cNvPr>
          <p:cNvSpPr txBox="1"/>
          <p:nvPr/>
        </p:nvSpPr>
        <p:spPr>
          <a:xfrm>
            <a:off x="100483" y="300183"/>
            <a:ext cx="150554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DMR 1607786</a:t>
            </a:r>
          </a:p>
        </p:txBody>
      </p:sp>
      <p:sp>
        <p:nvSpPr>
          <p:cNvPr id="8" name="Rectangle 37">
            <a:extLst>
              <a:ext uri="{FF2B5EF4-FFF2-40B4-BE49-F238E27FC236}">
                <a16:creationId xmlns:a16="http://schemas.microsoft.com/office/drawing/2014/main" id="{0D7491B8-BB70-4859-9BB7-EB60800EB5C9}"/>
              </a:ext>
              <a:ext uri="{C183D7F6-B498-43B3-948B-1728B52AA6E4}">
                <adec:decorative xmlns:adec="http://schemas.microsoft.com/office/drawing/2017/decorative" val="1"/>
              </a:ext>
            </a:extLst>
          </p:cNvPr>
          <p:cNvSpPr>
            <a:spLocks noChangeArrowheads="1"/>
          </p:cNvSpPr>
          <p:nvPr/>
        </p:nvSpPr>
        <p:spPr bwMode="auto">
          <a:xfrm>
            <a:off x="6010382" y="1603856"/>
            <a:ext cx="5419617" cy="4339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1" name="Title 1">
            <a:extLst>
              <a:ext uri="{FF2B5EF4-FFF2-40B4-BE49-F238E27FC236}">
                <a16:creationId xmlns:a16="http://schemas.microsoft.com/office/drawing/2014/main" id="{407CDD74-62E7-0B28-6907-865F8AAD6CC2}"/>
              </a:ext>
            </a:extLst>
          </p:cNvPr>
          <p:cNvSpPr txBox="1">
            <a:spLocks noGrp="1"/>
          </p:cNvSpPr>
          <p:nvPr>
            <p:ph type="title" idx="4294967295"/>
          </p:nvPr>
        </p:nvSpPr>
        <p:spPr>
          <a:xfrm>
            <a:off x="3818375" y="151087"/>
            <a:ext cx="7759108" cy="5667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Role of Chain Structure in Polymer Crystallization</a:t>
            </a:r>
          </a:p>
        </p:txBody>
      </p:sp>
      <p:sp>
        <p:nvSpPr>
          <p:cNvPr id="12" name="TextBox 11">
            <a:extLst>
              <a:ext uri="{FF2B5EF4-FFF2-40B4-BE49-F238E27FC236}">
                <a16:creationId xmlns:a16="http://schemas.microsoft.com/office/drawing/2014/main" id="{06162495-D8F8-0543-55DC-A96AFA1620DA}"/>
              </a:ext>
            </a:extLst>
          </p:cNvPr>
          <p:cNvSpPr txBox="1"/>
          <p:nvPr/>
        </p:nvSpPr>
        <p:spPr>
          <a:xfrm>
            <a:off x="5878223" y="867578"/>
            <a:ext cx="4184543" cy="338554"/>
          </a:xfrm>
          <a:prstGeom prst="rect">
            <a:avLst/>
          </a:prstGeom>
          <a:noFill/>
        </p:spPr>
        <p:txBody>
          <a:bodyPr wrap="none" rtlCol="0">
            <a:spAutoFit/>
          </a:bodyPr>
          <a:lstStyle/>
          <a:p>
            <a:r>
              <a:rPr lang="en-US" altLang="en-US" sz="1600" b="1" dirty="0">
                <a:latin typeface="Arial" panose="020B0604020202020204" pitchFamily="34" charset="0"/>
                <a:cs typeface="Arial" panose="020B0604020202020204" pitchFamily="34" charset="0"/>
              </a:rPr>
              <a:t>Rufina G. Alamo, Florida State University</a:t>
            </a:r>
            <a:endParaRPr lang="en-US" sz="1600" b="1" dirty="0">
              <a:latin typeface="Arial" panose="020B0604020202020204" pitchFamily="34" charset="0"/>
              <a:cs typeface="Arial" panose="020B0604020202020204" pitchFamily="34" charset="0"/>
            </a:endParaRPr>
          </a:p>
        </p:txBody>
      </p:sp>
      <p:pic>
        <p:nvPicPr>
          <p:cNvPr id="9" name="Picture 8" descr="This is a schematic plot of the crystallization rate of aliphatic polyester 2,13 as a function of crystallization temperature. The rate value is represented as a continuous black line that decreases with increasing temperature  but displays two minima.&#10;Inserted to the left and right of the minima are objects representing crystals with quantized thicknesses (2, 3 and 4 monomer repeats). On the upper part, at the minima, metastable crystals are inserted with a non-integer number of repeats at the growth front.">
            <a:extLst>
              <a:ext uri="{FF2B5EF4-FFF2-40B4-BE49-F238E27FC236}">
                <a16:creationId xmlns:a16="http://schemas.microsoft.com/office/drawing/2014/main" id="{77FDC7F5-3822-20B2-3D90-E209912EB9E8}"/>
              </a:ext>
            </a:extLst>
          </p:cNvPr>
          <p:cNvPicPr>
            <a:picLocks noChangeAspect="1"/>
          </p:cNvPicPr>
          <p:nvPr/>
        </p:nvPicPr>
        <p:blipFill>
          <a:blip r:embed="rId3"/>
          <a:stretch>
            <a:fillRect/>
          </a:stretch>
        </p:blipFill>
        <p:spPr>
          <a:xfrm>
            <a:off x="6187987" y="2989386"/>
            <a:ext cx="4967539" cy="2103120"/>
          </a:xfrm>
          <a:prstGeom prst="rect">
            <a:avLst/>
          </a:prstGeom>
        </p:spPr>
      </p:pic>
      <p:sp>
        <p:nvSpPr>
          <p:cNvPr id="14" name="TextBox 13" descr="Crystallization Rate Minima of Polyethylene Brassylate&#10;(Aliphatic Polyester 2,13) at Temperatures Transitioning Between Quantized Crystal Thicknesses&#10;">
            <a:extLst>
              <a:ext uri="{FF2B5EF4-FFF2-40B4-BE49-F238E27FC236}">
                <a16:creationId xmlns:a16="http://schemas.microsoft.com/office/drawing/2014/main" id="{7B3A3B5D-50ED-F62E-6706-2AB41BC1B1AD}"/>
              </a:ext>
            </a:extLst>
          </p:cNvPr>
          <p:cNvSpPr txBox="1"/>
          <p:nvPr/>
        </p:nvSpPr>
        <p:spPr>
          <a:xfrm>
            <a:off x="6187987" y="1769074"/>
            <a:ext cx="5093962" cy="830997"/>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Crystallization Rate Minima of Polyethylene Brassylate</a:t>
            </a:r>
          </a:p>
          <a:p>
            <a:r>
              <a:rPr lang="en-US" sz="1600" dirty="0">
                <a:latin typeface="Arial" panose="020B0604020202020204" pitchFamily="34" charset="0"/>
                <a:cs typeface="Arial" panose="020B0604020202020204" pitchFamily="34" charset="0"/>
              </a:rPr>
              <a:t>(Aliphatic Polyester 2,13) at Temperatures Transitioning Between Quantized Crystal Thicknesses</a:t>
            </a:r>
          </a:p>
        </p:txBody>
      </p:sp>
      <p:sp>
        <p:nvSpPr>
          <p:cNvPr id="17" name="TextBox 1" descr="Marxsen, S.F., Alamo, R.G. et al  Macromolecules 2022, 55, 3958-3973&#10;">
            <a:extLst>
              <a:ext uri="{FF2B5EF4-FFF2-40B4-BE49-F238E27FC236}">
                <a16:creationId xmlns:a16="http://schemas.microsoft.com/office/drawing/2014/main" id="{CCC608A9-98C8-F070-7D5F-0B93F5FF1EED}"/>
              </a:ext>
            </a:extLst>
          </p:cNvPr>
          <p:cNvSpPr txBox="1">
            <a:spLocks noChangeArrowheads="1"/>
          </p:cNvSpPr>
          <p:nvPr/>
        </p:nvSpPr>
        <p:spPr bwMode="auto">
          <a:xfrm>
            <a:off x="6549113" y="5512652"/>
            <a:ext cx="437171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000" dirty="0">
                <a:solidFill>
                  <a:srgbClr val="CC6600"/>
                </a:solidFill>
              </a:rPr>
              <a:t>Marxsen, S.F., Alamo, R.G. et al  </a:t>
            </a:r>
            <a:r>
              <a:rPr lang="en-US" altLang="en-US" sz="1000" i="1" dirty="0">
                <a:solidFill>
                  <a:srgbClr val="CC6600"/>
                </a:solidFill>
              </a:rPr>
              <a:t>Macromolecules </a:t>
            </a:r>
            <a:r>
              <a:rPr lang="en-US" altLang="en-US" sz="1000" b="1" dirty="0">
                <a:solidFill>
                  <a:srgbClr val="CC6600"/>
                </a:solidFill>
              </a:rPr>
              <a:t>2022</a:t>
            </a:r>
            <a:r>
              <a:rPr lang="en-US" altLang="en-US" sz="1000" dirty="0">
                <a:solidFill>
                  <a:srgbClr val="CC6600"/>
                </a:solidFill>
              </a:rPr>
              <a:t>, </a:t>
            </a:r>
            <a:r>
              <a:rPr lang="en-US" altLang="en-US" sz="1000" i="1" dirty="0">
                <a:solidFill>
                  <a:srgbClr val="CC6600"/>
                </a:solidFill>
              </a:rPr>
              <a:t>55</a:t>
            </a:r>
            <a:r>
              <a:rPr lang="en-US" altLang="en-US" sz="1000" dirty="0">
                <a:solidFill>
                  <a:srgbClr val="CC6600"/>
                </a:solidFill>
              </a:rPr>
              <a:t>, 3958-3973</a:t>
            </a:r>
          </a:p>
        </p:txBody>
      </p:sp>
    </p:spTree>
    <p:extLst>
      <p:ext uri="{BB962C8B-B14F-4D97-AF65-F5344CB8AC3E}">
        <p14:creationId xmlns:p14="http://schemas.microsoft.com/office/powerpoint/2010/main" val="3866026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14F4D8C-0507-44C8-9197-44F32C14CB59}"/>
              </a:ext>
            </a:extLst>
          </p:cNvPr>
          <p:cNvSpPr/>
          <p:nvPr/>
        </p:nvSpPr>
        <p:spPr>
          <a:xfrm>
            <a:off x="100483" y="-27263"/>
            <a:ext cx="3003806" cy="338554"/>
          </a:xfrm>
          <a:prstGeom prst="rect">
            <a:avLst/>
          </a:prstGeom>
        </p:spPr>
        <p:txBody>
          <a:bodyPr wrap="square" anchor="ctr">
            <a:spAutoFit/>
          </a:bodyPr>
          <a:lstStyle/>
          <a:p>
            <a:r>
              <a:rPr lang="en-US" sz="1600" b="1" dirty="0">
                <a:solidFill>
                  <a:schemeClr val="accent2">
                    <a:lumMod val="20000"/>
                    <a:lumOff val="80000"/>
                  </a:schemeClr>
                </a:solidFill>
                <a:latin typeface="Arial" panose="020B0604020202020204" pitchFamily="34" charset="0"/>
                <a:cs typeface="Arial" panose="020B0604020202020204" pitchFamily="34" charset="0"/>
              </a:rPr>
              <a:t>2022  Broader Impacts</a:t>
            </a:r>
          </a:p>
        </p:txBody>
      </p:sp>
      <p:sp>
        <p:nvSpPr>
          <p:cNvPr id="17" name="TextBox 16">
            <a:extLst>
              <a:ext uri="{FF2B5EF4-FFF2-40B4-BE49-F238E27FC236}">
                <a16:creationId xmlns:a16="http://schemas.microsoft.com/office/drawing/2014/main" id="{BF514100-BF59-B6B6-2431-86DA65677011}"/>
              </a:ext>
            </a:extLst>
          </p:cNvPr>
          <p:cNvSpPr txBox="1"/>
          <p:nvPr/>
        </p:nvSpPr>
        <p:spPr>
          <a:xfrm>
            <a:off x="100483" y="300183"/>
            <a:ext cx="150554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DMR 1607786</a:t>
            </a:r>
          </a:p>
        </p:txBody>
      </p:sp>
      <p:sp>
        <p:nvSpPr>
          <p:cNvPr id="18" name="Title 1">
            <a:extLst>
              <a:ext uri="{FF2B5EF4-FFF2-40B4-BE49-F238E27FC236}">
                <a16:creationId xmlns:a16="http://schemas.microsoft.com/office/drawing/2014/main" id="{D0B8945C-A259-D727-4012-7BDC029EB0C3}"/>
              </a:ext>
            </a:extLst>
          </p:cNvPr>
          <p:cNvSpPr txBox="1">
            <a:spLocks noGrp="1"/>
          </p:cNvSpPr>
          <p:nvPr>
            <p:ph type="title" idx="4294967295"/>
          </p:nvPr>
        </p:nvSpPr>
        <p:spPr>
          <a:xfrm>
            <a:off x="3818375" y="151087"/>
            <a:ext cx="7759108" cy="5667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Role of Chain Structure in Polymer Crystallization</a:t>
            </a:r>
          </a:p>
        </p:txBody>
      </p:sp>
      <p:sp>
        <p:nvSpPr>
          <p:cNvPr id="19" name="TextBox 18">
            <a:extLst>
              <a:ext uri="{FF2B5EF4-FFF2-40B4-BE49-F238E27FC236}">
                <a16:creationId xmlns:a16="http://schemas.microsoft.com/office/drawing/2014/main" id="{8B08A73F-8855-BCB2-5F72-9D860D69B4CA}"/>
              </a:ext>
            </a:extLst>
          </p:cNvPr>
          <p:cNvSpPr txBox="1"/>
          <p:nvPr/>
        </p:nvSpPr>
        <p:spPr>
          <a:xfrm>
            <a:off x="5961699" y="834879"/>
            <a:ext cx="4184543" cy="338554"/>
          </a:xfrm>
          <a:prstGeom prst="rect">
            <a:avLst/>
          </a:prstGeom>
          <a:noFill/>
        </p:spPr>
        <p:txBody>
          <a:bodyPr wrap="none" rtlCol="0">
            <a:spAutoFit/>
          </a:bodyPr>
          <a:lstStyle/>
          <a:p>
            <a:r>
              <a:rPr lang="en-US" altLang="en-US" sz="1600" b="1" dirty="0">
                <a:latin typeface="Arial" panose="020B0604020202020204" pitchFamily="34" charset="0"/>
                <a:cs typeface="Arial" panose="020B0604020202020204" pitchFamily="34" charset="0"/>
              </a:rPr>
              <a:t>Rufina G. Alamo, Florida State University</a:t>
            </a:r>
            <a:endParaRPr lang="en-US" sz="1600" b="1" dirty="0">
              <a:latin typeface="Arial" panose="020B0604020202020204" pitchFamily="34" charset="0"/>
              <a:cs typeface="Arial" panose="020B0604020202020204" pitchFamily="34" charset="0"/>
            </a:endParaRPr>
          </a:p>
        </p:txBody>
      </p:sp>
      <p:sp>
        <p:nvSpPr>
          <p:cNvPr id="14" name="Rectangle 37">
            <a:extLst>
              <a:ext uri="{FF2B5EF4-FFF2-40B4-BE49-F238E27FC236}">
                <a16:creationId xmlns:a16="http://schemas.microsoft.com/office/drawing/2014/main" id="{E6A754AA-3268-4E0B-B7AC-7136B6A6963A}"/>
              </a:ext>
              <a:ext uri="{C183D7F6-B498-43B3-948B-1728B52AA6E4}">
                <adec:decorative xmlns:adec="http://schemas.microsoft.com/office/drawing/2017/decorative" val="1"/>
              </a:ext>
            </a:extLst>
          </p:cNvPr>
          <p:cNvSpPr>
            <a:spLocks noChangeArrowheads="1"/>
          </p:cNvSpPr>
          <p:nvPr/>
        </p:nvSpPr>
        <p:spPr bwMode="auto">
          <a:xfrm>
            <a:off x="6705521" y="1403497"/>
            <a:ext cx="5201952" cy="452937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grpSp>
        <p:nvGrpSpPr>
          <p:cNvPr id="4" name="Group 3">
            <a:extLst>
              <a:ext uri="{FF2B5EF4-FFF2-40B4-BE49-F238E27FC236}">
                <a16:creationId xmlns:a16="http://schemas.microsoft.com/office/drawing/2014/main" id="{623DC740-54CC-949E-B2A1-2B4FFB351384}"/>
              </a:ext>
              <a:ext uri="{C183D7F6-B498-43B3-948B-1728B52AA6E4}">
                <adec:decorative xmlns:adec="http://schemas.microsoft.com/office/drawing/2017/decorative" val="1"/>
              </a:ext>
            </a:extLst>
          </p:cNvPr>
          <p:cNvGrpSpPr/>
          <p:nvPr/>
        </p:nvGrpSpPr>
        <p:grpSpPr>
          <a:xfrm>
            <a:off x="6902221" y="1603856"/>
            <a:ext cx="5005252" cy="4208459"/>
            <a:chOff x="6424747" y="1589974"/>
            <a:chExt cx="5005252" cy="4208459"/>
          </a:xfrm>
        </p:grpSpPr>
        <p:sp>
          <p:nvSpPr>
            <p:cNvPr id="20" name="TextBox 19" descr="The picture shows one of the visiting groups of WIMSE girls in Spring 2022. Graduate students S. Marxsen, Carlos Germosen and PI teach students how polymer crystals develop large banded spherulites during growth.&#10;">
              <a:extLst>
                <a:ext uri="{FF2B5EF4-FFF2-40B4-BE49-F238E27FC236}">
                  <a16:creationId xmlns:a16="http://schemas.microsoft.com/office/drawing/2014/main" id="{768E4398-C474-4771-1E04-718F63BA4C44}"/>
                </a:ext>
              </a:extLst>
            </p:cNvPr>
            <p:cNvSpPr txBox="1"/>
            <p:nvPr/>
          </p:nvSpPr>
          <p:spPr>
            <a:xfrm>
              <a:off x="6597527" y="1589974"/>
              <a:ext cx="4832472" cy="1077218"/>
            </a:xfrm>
            <a:prstGeom prst="rect">
              <a:avLst/>
            </a:prstGeom>
            <a:noFill/>
          </p:spPr>
          <p:txBody>
            <a:bodyPr wrap="square" rtlCol="0">
              <a:spAutoFit/>
            </a:bodyPr>
            <a:lstStyle/>
            <a:p>
              <a:r>
                <a:rPr lang="en-US" altLang="en-US" sz="1600" dirty="0">
                  <a:solidFill>
                    <a:srgbClr val="FF0000"/>
                  </a:solidFill>
                  <a:latin typeface="Times New Roman" pitchFamily="18" charset="0"/>
                  <a:cs typeface="Times New Roman" pitchFamily="18" charset="0"/>
                </a:rPr>
                <a:t>The picture shows one of the visiting groups of WIMSE girls in Spring 2022. Graduate students S. Marxsen, Carlos Germosen and PI teach students how polymer crystals develop large banded spherulites during growth.</a:t>
              </a:r>
              <a:endParaRPr lang="en-US" sz="1600" dirty="0"/>
            </a:p>
          </p:txBody>
        </p:sp>
        <p:pic>
          <p:nvPicPr>
            <p:cNvPr id="3" name="Picture 2" descr="Picture with people around a desk and a large monitor showing banded spherulites. On the left of the image there are 3 WIMSE girls. On the right side there is one more WIMSE girl, and Stephanie, Carlos and the PI. The background of the picture shows instrumentation (Fast Scanning Calorimeter) and book shelves of the laboratory.&#10;&#10;">
              <a:extLst>
                <a:ext uri="{FF2B5EF4-FFF2-40B4-BE49-F238E27FC236}">
                  <a16:creationId xmlns:a16="http://schemas.microsoft.com/office/drawing/2014/main" id="{BF00ADDD-92EC-51DF-421B-6B97052F82B0}"/>
                </a:ext>
              </a:extLst>
            </p:cNvPr>
            <p:cNvPicPr>
              <a:picLocks noChangeAspect="1"/>
            </p:cNvPicPr>
            <p:nvPr/>
          </p:nvPicPr>
          <p:blipFill rotWithShape="1">
            <a:blip r:embed="rId3"/>
            <a:srcRect b="18357"/>
            <a:stretch/>
          </p:blipFill>
          <p:spPr>
            <a:xfrm rot="10800000">
              <a:off x="6424747" y="2812264"/>
              <a:ext cx="4876800" cy="2986169"/>
            </a:xfrm>
            <a:prstGeom prst="rect">
              <a:avLst/>
            </a:prstGeom>
          </p:spPr>
        </p:pic>
      </p:grpSp>
      <p:sp>
        <p:nvSpPr>
          <p:cNvPr id="21" name="Text Box 16">
            <a:extLst>
              <a:ext uri="{FF2B5EF4-FFF2-40B4-BE49-F238E27FC236}">
                <a16:creationId xmlns:a16="http://schemas.microsoft.com/office/drawing/2014/main" id="{16FF4D35-9AFC-D153-D1A9-1F7C59836131}"/>
              </a:ext>
            </a:extLst>
          </p:cNvPr>
          <p:cNvSpPr txBox="1">
            <a:spLocks noChangeArrowheads="1"/>
          </p:cNvSpPr>
          <p:nvPr/>
        </p:nvSpPr>
        <p:spPr bwMode="auto">
          <a:xfrm>
            <a:off x="284527" y="815347"/>
            <a:ext cx="5209143" cy="142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b="1" dirty="0">
                <a:latin typeface="Times New Roman" pitchFamily="18" charset="0"/>
              </a:rPr>
              <a:t>Education at postgraduate, graduate and </a:t>
            </a:r>
          </a:p>
          <a:p>
            <a:r>
              <a:rPr lang="en-US" altLang="en-US" sz="1600" b="1" dirty="0">
                <a:latin typeface="Times New Roman" pitchFamily="18" charset="0"/>
              </a:rPr>
              <a:t>undergraduate level:</a:t>
            </a:r>
          </a:p>
          <a:p>
            <a:pPr eaLnBrk="1" hangingPunct="1">
              <a:buFont typeface="Arial" charset="0"/>
              <a:buChar char="•"/>
            </a:pPr>
            <a:r>
              <a:rPr lang="en-US" altLang="en-US" sz="1600" dirty="0">
                <a:latin typeface="Times New Roman" pitchFamily="18" charset="0"/>
              </a:rPr>
              <a:t> PhD students: Stephanie Marxsen (5</a:t>
            </a:r>
            <a:r>
              <a:rPr lang="en-US" altLang="en-US" sz="1600" baseline="30000" dirty="0">
                <a:latin typeface="Times New Roman" pitchFamily="18" charset="0"/>
              </a:rPr>
              <a:t>th</a:t>
            </a:r>
            <a:r>
              <a:rPr lang="en-US" altLang="en-US" sz="1600" dirty="0">
                <a:latin typeface="Times New Roman" pitchFamily="18" charset="0"/>
              </a:rPr>
              <a:t> year), </a:t>
            </a:r>
          </a:p>
          <a:p>
            <a:pPr eaLnBrk="1" hangingPunct="1"/>
            <a:r>
              <a:rPr lang="en-US" altLang="en-US" sz="1600" dirty="0">
                <a:latin typeface="Times New Roman" pitchFamily="18" charset="0"/>
              </a:rPr>
              <a:t>                          Carlos Germosen (graduated in Fall 2021)</a:t>
            </a:r>
          </a:p>
          <a:p>
            <a:pPr eaLnBrk="1" hangingPunct="1">
              <a:spcBef>
                <a:spcPts val="800"/>
              </a:spcBef>
              <a:buFont typeface="Arial" charset="0"/>
              <a:buChar char="•"/>
            </a:pPr>
            <a:r>
              <a:rPr lang="en-US" altLang="en-US" sz="1600" dirty="0">
                <a:latin typeface="Times New Roman" pitchFamily="18" charset="0"/>
              </a:rPr>
              <a:t> REU students: Justice Ene, Clay Kramer, Nickolas Boid</a:t>
            </a:r>
          </a:p>
        </p:txBody>
      </p:sp>
      <p:sp>
        <p:nvSpPr>
          <p:cNvPr id="22" name="Text Box 14">
            <a:extLst>
              <a:ext uri="{FF2B5EF4-FFF2-40B4-BE49-F238E27FC236}">
                <a16:creationId xmlns:a16="http://schemas.microsoft.com/office/drawing/2014/main" id="{68EE1808-040F-1283-EB91-DE2BD6B48D8E}"/>
              </a:ext>
            </a:extLst>
          </p:cNvPr>
          <p:cNvSpPr txBox="1">
            <a:spLocks noChangeArrowheads="1"/>
          </p:cNvSpPr>
          <p:nvPr/>
        </p:nvSpPr>
        <p:spPr bwMode="auto">
          <a:xfrm>
            <a:off x="223791" y="4558458"/>
            <a:ext cx="657020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b="1" dirty="0">
                <a:latin typeface="Times New Roman" pitchFamily="18" charset="0"/>
              </a:rPr>
              <a:t>Outreach:</a:t>
            </a:r>
            <a:endParaRPr lang="en-US" altLang="en-US" sz="1600" dirty="0">
              <a:latin typeface="Times New Roman" pitchFamily="18" charset="0"/>
            </a:endParaRPr>
          </a:p>
          <a:p>
            <a:r>
              <a:rPr lang="en-US" altLang="en-US" sz="1600" dirty="0">
                <a:latin typeface="Times New Roman" pitchFamily="18" charset="0"/>
                <a:cs typeface="Times New Roman" pitchFamily="18" charset="0"/>
              </a:rPr>
              <a:t>The PI continues lecturing in polymers in the Fall and Spring  semester to freshman and junior FSU female students who participate in WIMSE (Women in Math, Science and Engineering), an FSU program focusing on the retention of women in STEM education. PI delivered seminars at the CEMS department of Minnesota and at the Polymer Journal Club in Tallahassee.</a:t>
            </a:r>
          </a:p>
        </p:txBody>
      </p:sp>
      <p:sp>
        <p:nvSpPr>
          <p:cNvPr id="23" name="Text Box 16">
            <a:extLst>
              <a:ext uri="{FF2B5EF4-FFF2-40B4-BE49-F238E27FC236}">
                <a16:creationId xmlns:a16="http://schemas.microsoft.com/office/drawing/2014/main" id="{C3D053EA-EDFA-DDFE-380D-FE44EFD73F00}"/>
              </a:ext>
            </a:extLst>
          </p:cNvPr>
          <p:cNvSpPr txBox="1">
            <a:spLocks noChangeArrowheads="1"/>
          </p:cNvSpPr>
          <p:nvPr/>
        </p:nvSpPr>
        <p:spPr bwMode="auto">
          <a:xfrm>
            <a:off x="247339" y="2222506"/>
            <a:ext cx="584866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b="1" dirty="0">
                <a:latin typeface="Times New Roman" pitchFamily="18" charset="0"/>
              </a:rPr>
              <a:t>Participation of underrepresented groups:</a:t>
            </a:r>
          </a:p>
          <a:p>
            <a:r>
              <a:rPr lang="en-US" altLang="en-US" sz="1600" i="1" dirty="0">
                <a:latin typeface="Times New Roman" pitchFamily="18" charset="0"/>
              </a:rPr>
              <a:t>Carlos Germosen, </a:t>
            </a:r>
            <a:r>
              <a:rPr lang="en-US" altLang="en-US" sz="1600" dirty="0">
                <a:latin typeface="Times New Roman" pitchFamily="18" charset="0"/>
              </a:rPr>
              <a:t>Defended MS on  fast scanning calorimetry of precision polyethylene-like materials.</a:t>
            </a:r>
          </a:p>
          <a:p>
            <a:r>
              <a:rPr lang="en-US" altLang="en-US" sz="1600" i="1" dirty="0">
                <a:latin typeface="Times New Roman" pitchFamily="18" charset="0"/>
              </a:rPr>
              <a:t>Justice Ene </a:t>
            </a:r>
            <a:r>
              <a:rPr lang="en-US" altLang="en-US" sz="1600" dirty="0">
                <a:latin typeface="Times New Roman" pitchFamily="18" charset="0"/>
              </a:rPr>
              <a:t>worked in FSC with Carlos Germosen in Fall 2021. He started PhD program in 2022.</a:t>
            </a:r>
          </a:p>
        </p:txBody>
      </p:sp>
      <p:sp>
        <p:nvSpPr>
          <p:cNvPr id="24" name="Text Box 16">
            <a:extLst>
              <a:ext uri="{FF2B5EF4-FFF2-40B4-BE49-F238E27FC236}">
                <a16:creationId xmlns:a16="http://schemas.microsoft.com/office/drawing/2014/main" id="{173170CB-C96F-E6E3-BCDA-AE8277754872}"/>
              </a:ext>
            </a:extLst>
          </p:cNvPr>
          <p:cNvSpPr txBox="1">
            <a:spLocks noChangeArrowheads="1"/>
          </p:cNvSpPr>
          <p:nvPr/>
        </p:nvSpPr>
        <p:spPr bwMode="auto">
          <a:xfrm>
            <a:off x="247339" y="3507561"/>
            <a:ext cx="632973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b="1" dirty="0">
                <a:latin typeface="Times New Roman" pitchFamily="18" charset="0"/>
              </a:rPr>
              <a:t>Participation in National on-Site and Virtual Meetings:</a:t>
            </a:r>
          </a:p>
          <a:p>
            <a:r>
              <a:rPr lang="en-US" altLang="en-US" sz="1600" dirty="0">
                <a:latin typeface="Times New Roman" pitchFamily="18" charset="0"/>
              </a:rPr>
              <a:t>PI and graduate students gave talks at National ACS, APS and NATAS meetings. S Marxsen was selected to present her research at the ACS Excellence in Graduate Polymer Research.</a:t>
            </a:r>
          </a:p>
        </p:txBody>
      </p:sp>
    </p:spTree>
    <p:extLst>
      <p:ext uri="{BB962C8B-B14F-4D97-AF65-F5344CB8AC3E}">
        <p14:creationId xmlns:p14="http://schemas.microsoft.com/office/powerpoint/2010/main" val="18309774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3560</TotalTime>
  <Words>513</Words>
  <Application>Microsoft Office PowerPoint</Application>
  <PresentationFormat>Widescreen</PresentationFormat>
  <Paragraphs>31</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Light</vt:lpstr>
      <vt:lpstr>Sitka Subheading</vt:lpstr>
      <vt:lpstr>Times New Roman</vt:lpstr>
      <vt:lpstr>Wingdings</vt:lpstr>
      <vt:lpstr>Office Theme</vt:lpstr>
      <vt:lpstr>Role of Chain Structure in Polymer Crystallization</vt:lpstr>
      <vt:lpstr>Role of Chain Structure in Polymer Crystallization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Williams, Catherine</cp:lastModifiedBy>
  <cp:revision>283</cp:revision>
  <cp:lastPrinted>2018-03-20T12:31:18Z</cp:lastPrinted>
  <dcterms:created xsi:type="dcterms:W3CDTF">2017-10-05T17:34:54Z</dcterms:created>
  <dcterms:modified xsi:type="dcterms:W3CDTF">2023-03-22T11:01:06Z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183633f3-69dd-44ba-80c9-96c90d6d5f84</vt:lpwstr>
  </property>
  <property fmtid="{D5CDD505-2E9C-101B-9397-08002B2CF9AE}" pid="3" name="ContainsCUI">
    <vt:lpwstr>No</vt:lpwstr>
  </property>
</Properties>
</file>