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90"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autoAdjust="0"/>
    <p:restoredTop sz="89573" autoAdjust="0"/>
  </p:normalViewPr>
  <p:slideViewPr>
    <p:cSldViewPr snapToGrid="0" snapToObjects="1">
      <p:cViewPr varScale="1">
        <p:scale>
          <a:sx n="77" d="100"/>
          <a:sy n="77" d="100"/>
        </p:scale>
        <p:origin x="346" y="48"/>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2/13/2021</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2/13/2021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16/j.corsci.2020.10874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oi.org/10.1016/j.corsci.2020.10909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800" dirty="0">
                <a:effectLst/>
                <a:latin typeface="Times New Roman" panose="02020603050405020304" pitchFamily="18" charset="0"/>
                <a:ea typeface="宋体" panose="02010600030101010101" pitchFamily="2" charset="-122"/>
              </a:rPr>
              <a:t>J. Chen, J. Xiao, J. Poplawsky, F. M. Michel, C. Deng, W. Cai*, “The Origin of Passivity in Aluminum-Manganese Solid Solutions”, </a:t>
            </a:r>
            <a:r>
              <a:rPr lang="en-US" sz="1800" i="1" dirty="0">
                <a:effectLst/>
                <a:latin typeface="Times New Roman" panose="02020603050405020304" pitchFamily="18" charset="0"/>
                <a:ea typeface="宋体" panose="02010600030101010101" pitchFamily="2" charset="-122"/>
              </a:rPr>
              <a:t>Corrosion Science, </a:t>
            </a:r>
            <a:r>
              <a:rPr lang="en-US" sz="1800" b="1" dirty="0">
                <a:effectLst/>
                <a:latin typeface="Times New Roman" panose="02020603050405020304" pitchFamily="18" charset="0"/>
                <a:ea typeface="宋体" panose="02010600030101010101" pitchFamily="2" charset="-122"/>
              </a:rPr>
              <a:t>2020</a:t>
            </a:r>
            <a:r>
              <a:rPr lang="en-US" sz="1800" dirty="0">
                <a:effectLst/>
                <a:latin typeface="Times New Roman" panose="02020603050405020304" pitchFamily="18" charset="0"/>
                <a:ea typeface="宋体" panose="02010600030101010101" pitchFamily="2" charset="-122"/>
              </a:rPr>
              <a:t>, 173, 108749. (</a:t>
            </a:r>
            <a:r>
              <a:rPr lang="en-US" sz="1800" u="sng" dirty="0">
                <a:solidFill>
                  <a:srgbClr val="0000FF"/>
                </a:solidFill>
                <a:effectLst/>
                <a:latin typeface="Times New Roman" panose="02020603050405020304" pitchFamily="18" charset="0"/>
                <a:ea typeface="宋体" panose="02010600030101010101" pitchFamily="2" charset="-122"/>
                <a:hlinkClick r:id="rId3"/>
              </a:rPr>
              <a:t>doi: 10.1016/j.corsci.2020.108749</a:t>
            </a:r>
            <a:r>
              <a:rPr lang="en-US" sz="1800" dirty="0">
                <a:effectLst/>
                <a:latin typeface="Times New Roman" panose="02020603050405020304" pitchFamily="18" charset="0"/>
                <a:ea typeface="宋体" panose="02010600030101010101" pitchFamily="2" charset="-122"/>
              </a:rPr>
              <a:t>)</a:t>
            </a:r>
          </a:p>
          <a:p>
            <a:endParaRPr lang="en-US" dirty="0"/>
          </a:p>
          <a:p>
            <a:r>
              <a:rPr lang="en-US" dirty="0"/>
              <a:t>[2]</a:t>
            </a:r>
            <a:r>
              <a:rPr lang="en-US" sz="1800" dirty="0">
                <a:effectLst/>
                <a:latin typeface="Times New Roman" panose="02020603050405020304" pitchFamily="18" charset="0"/>
                <a:ea typeface="宋体" panose="02010600030101010101" pitchFamily="2" charset="-122"/>
              </a:rPr>
              <a:t> K. Wang, Y. Wang, X. Yue, W, Cai*, “Multiphysics modeling and uncertainty quantification of tribocorrosion in aluminum alloys”, </a:t>
            </a:r>
            <a:r>
              <a:rPr lang="en-US" sz="1800" i="1" dirty="0">
                <a:effectLst/>
                <a:latin typeface="Times New Roman" panose="02020603050405020304" pitchFamily="18" charset="0"/>
                <a:ea typeface="宋体" panose="02010600030101010101" pitchFamily="2" charset="-122"/>
              </a:rPr>
              <a:t>Corrosion Science</a:t>
            </a:r>
            <a:r>
              <a:rPr lang="en-US" sz="1800" dirty="0">
                <a:effectLst/>
                <a:latin typeface="Times New Roman" panose="02020603050405020304" pitchFamily="18" charset="0"/>
                <a:ea typeface="宋体" panose="02010600030101010101" pitchFamily="2" charset="-122"/>
              </a:rPr>
              <a:t>, </a:t>
            </a:r>
            <a:r>
              <a:rPr lang="en-US" sz="1800" b="1" dirty="0">
                <a:effectLst/>
                <a:latin typeface="Times New Roman" panose="02020603050405020304" pitchFamily="18" charset="0"/>
                <a:ea typeface="宋体" panose="02010600030101010101" pitchFamily="2" charset="-122"/>
              </a:rPr>
              <a:t>2021</a:t>
            </a:r>
            <a:r>
              <a:rPr lang="en-US" sz="1800" dirty="0">
                <a:effectLst/>
                <a:latin typeface="Times New Roman" panose="02020603050405020304" pitchFamily="18" charset="0"/>
                <a:ea typeface="宋体" panose="02010600030101010101" pitchFamily="2" charset="-122"/>
              </a:rPr>
              <a:t>, 178, 109095, </a:t>
            </a:r>
            <a:r>
              <a:rPr lang="en-US" sz="1800" u="sng" dirty="0">
                <a:solidFill>
                  <a:srgbClr val="0000FF"/>
                </a:solidFill>
                <a:effectLst/>
                <a:latin typeface="Times New Roman" panose="02020603050405020304" pitchFamily="18" charset="0"/>
                <a:ea typeface="宋体" panose="02010600030101010101" pitchFamily="2" charset="-122"/>
                <a:hlinkClick r:id="rId4"/>
              </a:rPr>
              <a:t>https://doi.org/10.1016/j.corsci.2020.109095</a:t>
            </a:r>
            <a:endParaRPr lang="en-US" sz="1800" u="sng" dirty="0">
              <a:solidFill>
                <a:srgbClr val="0000FF"/>
              </a:solidFill>
              <a:effectLst/>
              <a:latin typeface="Times New Roman" panose="02020603050405020304" pitchFamily="18" charset="0"/>
              <a:ea typeface="宋体" panose="02010600030101010101" pitchFamily="2" charset="-122"/>
            </a:endParaRPr>
          </a:p>
          <a:p>
            <a:endParaRPr lang="en-US" dirty="0"/>
          </a:p>
          <a:p>
            <a:r>
              <a:rPr lang="en-US" dirty="0"/>
              <a:t>*  Denote corresponding author. </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84740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Published YouTube video link: https://www.youtube.com/watch?v=KpJIhN1VbLM&amp;t=18s</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76325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Tree>
    <p:extLst>
      <p:ext uri="{BB962C8B-B14F-4D97-AF65-F5344CB8AC3E}">
        <p14:creationId xmlns:p14="http://schemas.microsoft.com/office/powerpoint/2010/main" val="59430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2/13/2021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3818375" y="151087"/>
            <a:ext cx="7759108" cy="566719"/>
          </a:xfrm>
        </p:spPr>
        <p:txBody>
          <a:bodyPr>
            <a:noAutofit/>
          </a:bodyPr>
          <a:lstStyle/>
          <a:p>
            <a:r>
              <a:rPr lang="en-US" sz="2000" b="1" dirty="0">
                <a:solidFill>
                  <a:srgbClr val="C00000"/>
                </a:solidFill>
                <a:latin typeface="Arial heading"/>
                <a:cs typeface="Arial" panose="020B0604020202020204" pitchFamily="34" charset="0"/>
              </a:rPr>
              <a:t>CAREER: Effects of Alloy Concentration on the Tribocorrosion Resistance of Al−TM </a:t>
            </a:r>
            <a:r>
              <a:rPr lang="en-US" sz="2000" b="1" dirty="0">
                <a:solidFill>
                  <a:srgbClr val="C00000"/>
                </a:solidFill>
                <a:latin typeface="Arial" panose="020B0604020202020204" pitchFamily="34" charset="0"/>
                <a:cs typeface="Arial" panose="020B0604020202020204" pitchFamily="34" charset="0"/>
              </a:rPr>
              <a:t>Supersaturated</a:t>
            </a:r>
            <a:r>
              <a:rPr lang="en-US" sz="2000" b="1" dirty="0">
                <a:solidFill>
                  <a:srgbClr val="C00000"/>
                </a:solidFill>
                <a:latin typeface="Arial heading"/>
                <a:cs typeface="Arial" panose="020B0604020202020204" pitchFamily="34" charset="0"/>
              </a:rPr>
              <a:t> Solid Solutions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1856196</a:t>
            </a:r>
          </a:p>
        </p:txBody>
      </p:sp>
      <p:sp>
        <p:nvSpPr>
          <p:cNvPr id="7" name="Rectangle 6">
            <a:extLst>
              <a:ext uri="{FF2B5EF4-FFF2-40B4-BE49-F238E27FC236}">
                <a16:creationId xmlns:a16="http://schemas.microsoft.com/office/drawing/2014/main" id="{386F1C4C-66FF-4C4C-A15E-FBB5BE953C6F}"/>
              </a:ext>
            </a:extLst>
          </p:cNvPr>
          <p:cNvSpPr/>
          <p:nvPr/>
        </p:nvSpPr>
        <p:spPr>
          <a:xfrm>
            <a:off x="-59957" y="878971"/>
            <a:ext cx="3003806" cy="276999"/>
          </a:xfrm>
          <a:prstGeom prst="rect">
            <a:avLst/>
          </a:prstGeom>
        </p:spPr>
        <p:txBody>
          <a:bodyPr wrap="square" anchor="ctr">
            <a:spAutoFit/>
          </a:bodyPr>
          <a:lstStyle/>
          <a:p>
            <a:r>
              <a:rPr lang="en-US" sz="1200" b="1" dirty="0">
                <a:latin typeface="Arial" panose="020B0604020202020204" pitchFamily="34" charset="0"/>
                <a:cs typeface="Arial" panose="020B0604020202020204" pitchFamily="34" charset="0"/>
              </a:rPr>
              <a:t>2020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194739" y="868749"/>
            <a:ext cx="6569879"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Wenjun Cai, Virginia Polytechnic Institute and State University </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155389" y="1258636"/>
            <a:ext cx="5576921"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00" b="1" dirty="0"/>
              <a:t>Tribocorrosion</a:t>
            </a:r>
            <a:r>
              <a:rPr lang="en-US" sz="1300" dirty="0"/>
              <a:t> is a new research area that emerged recently, driven by increased demand for wear- and corrosion-resistant materials from biomedical implants, nuclear power generation, marine and offshore industries, etc. In the United States, wear and corrosion are estimated to cost nearly $300 billion per year. This project investigates how alloying elements and their concentration affect the tribocorrosion resistance of aluminum (Al) alloys, with the larger goal of developing new nanostructured or amorphous Al alloys with improved tribocorrosion resistance. </a:t>
            </a:r>
          </a:p>
          <a:p>
            <a:pPr algn="just" eaLnBrk="1" hangingPunct="1"/>
            <a:endParaRPr lang="en-US" sz="1300" dirty="0"/>
          </a:p>
          <a:p>
            <a:pPr algn="just" eaLnBrk="1" hangingPunct="1"/>
            <a:r>
              <a:rPr lang="en-US" sz="1300" b="1" dirty="0"/>
              <a:t>Key findings of this year include:</a:t>
            </a:r>
            <a:endParaRPr lang="en-US" sz="1300" dirty="0"/>
          </a:p>
          <a:p>
            <a:pPr marL="285750" indent="-285750" algn="just" eaLnBrk="1" hangingPunct="1">
              <a:buClr>
                <a:srgbClr val="C00000"/>
              </a:buClr>
              <a:buFont typeface="Arial" panose="020B0604020202020204" pitchFamily="34" charset="0"/>
              <a:buChar char="•"/>
            </a:pPr>
            <a:r>
              <a:rPr lang="en-US" sz="1300" dirty="0"/>
              <a:t>The addition of a non-passive metal, such as Mn, in solid solution with Al, was found to simultaneously enhance strength and corrosion resistance, leading to the formation of a lightweight and tribocorrosion metal, that could be potentially used under complex and corrosive service conditions.</a:t>
            </a:r>
          </a:p>
          <a:p>
            <a:pPr marL="285750" indent="-285750" algn="just" eaLnBrk="1" hangingPunct="1">
              <a:buClr>
                <a:srgbClr val="C00000"/>
              </a:buClr>
              <a:buFont typeface="Arial" panose="020B0604020202020204" pitchFamily="34" charset="0"/>
              <a:buChar char="•"/>
            </a:pPr>
            <a:r>
              <a:rPr lang="en-US" sz="1300" dirty="0"/>
              <a:t>Atom probe tomography characterization and molecular dynamics simulations were coupled to explore the origin of passivity in Al-Mn alloy, which identified that Mn enhanced passive film protectiveness without participating in the surface oxidation [1]. </a:t>
            </a:r>
          </a:p>
          <a:p>
            <a:pPr marL="285750" indent="-285750" algn="just" eaLnBrk="1" hangingPunct="1">
              <a:buClr>
                <a:srgbClr val="C00000"/>
              </a:buClr>
              <a:buFont typeface="Arial" panose="020B0604020202020204" pitchFamily="34" charset="0"/>
              <a:buChar char="•"/>
            </a:pPr>
            <a:r>
              <a:rPr lang="en-US" sz="1300" dirty="0"/>
              <a:t>For the first time, an experimentally validated 3D finite element model for tribocorrosion was developed to predict tribocorrosion kinetics and rate maps as a function of mechanical and electrochemical properties of metals [2]. </a:t>
            </a:r>
          </a:p>
          <a:p>
            <a:pPr algn="just" eaLnBrk="1" hangingPunct="1"/>
            <a:endParaRPr lang="en-US" sz="1300" b="1" dirty="0"/>
          </a:p>
        </p:txBody>
      </p:sp>
      <p:pic>
        <p:nvPicPr>
          <p:cNvPr id="6" name="Picture 5" descr="In Figure a, Potentiodynamic polarization tests show that corrosion current decreases while pitting potential increases with increasing manganese content in aluminum-manganese alloy in simulated seawater.&#10;In Figure b, atom probe tomography characterization on corroded aluminum-manganese shows that the passive layer is composed only of aluminum and oxygen, while manganese was selectively dissolved.&#10;In Figure c, atomistic molecular dynamics simulations showed that manganese works as a space filler, whose presence in the aluminum increased the aluminum-aluminum bonding distance, hence promoting the formation of a thinner yet more compact oxide layer for enhanced corrosion resistance. &#10;Figure d shows the setup of 3D finite element model for tribocorrosion of aluminum-manganese. &#10;Figure e shows the predicted electrolyte potential as well as substrate plastic strain developed during tribocorrosion.&#10;Figure f shows the predicted corrosion rate map as a function of electrochemical properties of the alloy.&#10;">
            <a:extLst>
              <a:ext uri="{FF2B5EF4-FFF2-40B4-BE49-F238E27FC236}">
                <a16:creationId xmlns:a16="http://schemas.microsoft.com/office/drawing/2014/main" id="{FBA860C7-27E1-4DE6-8799-2A48BBE9418A}"/>
              </a:ext>
            </a:extLst>
          </p:cNvPr>
          <p:cNvPicPr>
            <a:picLocks noChangeAspect="1"/>
          </p:cNvPicPr>
          <p:nvPr/>
        </p:nvPicPr>
        <p:blipFill>
          <a:blip r:embed="rId3"/>
          <a:stretch>
            <a:fillRect/>
          </a:stretch>
        </p:blipFill>
        <p:spPr>
          <a:xfrm>
            <a:off x="5888961" y="1802141"/>
            <a:ext cx="5989773" cy="3803418"/>
          </a:xfrm>
          <a:prstGeom prst="rect">
            <a:avLst/>
          </a:prstGeom>
        </p:spPr>
      </p:pic>
    </p:spTree>
    <p:extLst>
      <p:ext uri="{BB962C8B-B14F-4D97-AF65-F5344CB8AC3E}">
        <p14:creationId xmlns:p14="http://schemas.microsoft.com/office/powerpoint/2010/main" val="184222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762001" y="1064565"/>
            <a:ext cx="498031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000" b="1" dirty="0"/>
          </a:p>
          <a:p>
            <a:pPr algn="just" eaLnBrk="1" hangingPunct="1"/>
            <a:r>
              <a:rPr lang="en-US" sz="1400" b="1" dirty="0"/>
              <a:t>Key broader impact activities: </a:t>
            </a:r>
          </a:p>
          <a:p>
            <a:pPr algn="just" eaLnBrk="1" hangingPunct="1"/>
            <a:endParaRPr lang="en-US" sz="1400" dirty="0"/>
          </a:p>
          <a:p>
            <a:pPr marL="285750" indent="-285750" algn="just" eaLnBrk="1" hangingPunct="1">
              <a:buFont typeface="Arial" panose="020B0604020202020204" pitchFamily="34" charset="0"/>
              <a:buChar char="•"/>
            </a:pPr>
            <a:r>
              <a:rPr lang="en-US" sz="1400" dirty="0"/>
              <a:t>The projects has provided research opportunities for one undergraduate and two graduate students in an interdisciplinary fields of materials science, corrosion, and physical metallurgy. </a:t>
            </a:r>
          </a:p>
          <a:p>
            <a:pPr marL="285750" indent="-285750" algn="just" eaLnBrk="1" hangingPunct="1">
              <a:buFont typeface="Arial" panose="020B0604020202020204" pitchFamily="34" charset="0"/>
              <a:buChar char="•"/>
            </a:pPr>
            <a:endParaRPr lang="en-US" sz="1400" dirty="0"/>
          </a:p>
          <a:p>
            <a:pPr marL="285750" indent="-285750" algn="just" eaLnBrk="1" hangingPunct="1">
              <a:buFont typeface="Arial" panose="020B0604020202020204" pitchFamily="34" charset="0"/>
              <a:buChar char="•"/>
            </a:pPr>
            <a:r>
              <a:rPr lang="en-US" sz="1400" dirty="0"/>
              <a:t>The lab tour and hands-on demo has created STEM exposure to local K-12 students and their teacher. </a:t>
            </a:r>
          </a:p>
          <a:p>
            <a:pPr marL="285750" indent="-285750" algn="just" eaLnBrk="1" hangingPunct="1">
              <a:buFont typeface="Arial" panose="020B0604020202020204" pitchFamily="34" charset="0"/>
              <a:buChar char="•"/>
            </a:pPr>
            <a:endParaRPr lang="en-US" sz="1400" dirty="0"/>
          </a:p>
          <a:p>
            <a:pPr marL="285750" indent="-285750" algn="just" eaLnBrk="1" hangingPunct="1">
              <a:buFont typeface="Arial" panose="020B0604020202020204" pitchFamily="34" charset="0"/>
              <a:buChar char="•"/>
            </a:pPr>
            <a:r>
              <a:rPr lang="en-US" sz="1400" dirty="0"/>
              <a:t>A virtual meet-the-scientist outreach activity engaged local 5</a:t>
            </a:r>
            <a:r>
              <a:rPr lang="en-US" sz="1400" baseline="30000" dirty="0"/>
              <a:t>th</a:t>
            </a:r>
            <a:r>
              <a:rPr lang="en-US" sz="1400" dirty="0"/>
              <a:t>-graders to know more about what does a materials scientist do. </a:t>
            </a:r>
          </a:p>
          <a:p>
            <a:pPr marL="285750" indent="-285750" algn="just" eaLnBrk="1" hangingPunct="1">
              <a:buFont typeface="Arial" panose="020B0604020202020204" pitchFamily="34" charset="0"/>
              <a:buChar char="•"/>
            </a:pPr>
            <a:endParaRPr lang="en-US" sz="1400" dirty="0"/>
          </a:p>
          <a:p>
            <a:pPr marL="285750" indent="-285750" algn="just" eaLnBrk="1" hangingPunct="1">
              <a:buFont typeface="Arial" panose="020B0604020202020204" pitchFamily="34" charset="0"/>
              <a:buChar char="•"/>
            </a:pPr>
            <a:r>
              <a:rPr lang="en-US" sz="1400" dirty="0"/>
              <a:t>The created YouTube videos and published journal papers have provided exposure to science and technology for a more board general public on metal corrosion and tribocorrosion. Specifically, during the pandemic, a video about “</a:t>
            </a:r>
            <a:r>
              <a:rPr lang="en-US" sz="1400" b="0" i="1" dirty="0">
                <a:solidFill>
                  <a:srgbClr val="FF0000"/>
                </a:solidFill>
                <a:effectLst/>
                <a:latin typeface="Arial" panose="020B0604020202020204" pitchFamily="34" charset="0"/>
                <a:cs typeface="Arial" panose="020B0604020202020204" pitchFamily="34" charset="0"/>
              </a:rPr>
              <a:t>How does copper surface kill Covid19?</a:t>
            </a:r>
            <a:r>
              <a:rPr lang="en-US" sz="1400" i="1" dirty="0">
                <a:solidFill>
                  <a:srgbClr val="FF0000"/>
                </a:solidFill>
                <a:latin typeface="Arial" panose="020B0604020202020204" pitchFamily="34" charset="0"/>
                <a:cs typeface="Arial" panose="020B0604020202020204" pitchFamily="34" charset="0"/>
              </a:rPr>
              <a:t>” </a:t>
            </a:r>
            <a:r>
              <a:rPr lang="en-US" sz="1400" dirty="0"/>
              <a:t>was published on the PI’s YouTube channel to explain how copper corrosion helps to deactivate coronavirus [1]. </a:t>
            </a:r>
          </a:p>
          <a:p>
            <a:pPr eaLnBrk="1" hangingPunct="1"/>
            <a:endParaRPr lang="en-US" sz="1400" dirty="0"/>
          </a:p>
          <a:p>
            <a:pPr eaLnBrk="1" hangingPunct="1"/>
            <a:endParaRPr lang="en-US" sz="1600" b="1" dirty="0"/>
          </a:p>
        </p:txBody>
      </p:sp>
      <p:sp>
        <p:nvSpPr>
          <p:cNvPr id="28" name="TextBox 27">
            <a:extLst>
              <a:ext uri="{FF2B5EF4-FFF2-40B4-BE49-F238E27FC236}">
                <a16:creationId xmlns:a16="http://schemas.microsoft.com/office/drawing/2014/main" id="{F24B7D0C-5580-45C2-B5D3-0352FAC1DBBB}"/>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1856196</a:t>
            </a:r>
          </a:p>
        </p:txBody>
      </p:sp>
      <p:sp>
        <p:nvSpPr>
          <p:cNvPr id="30" name="Rectangle 29">
            <a:extLst>
              <a:ext uri="{FF2B5EF4-FFF2-40B4-BE49-F238E27FC236}">
                <a16:creationId xmlns:a16="http://schemas.microsoft.com/office/drawing/2014/main" id="{214F4D8C-0507-44C8-9197-44F32C14CB59}"/>
              </a:ext>
            </a:extLst>
          </p:cNvPr>
          <p:cNvSpPr/>
          <p:nvPr/>
        </p:nvSpPr>
        <p:spPr>
          <a:xfrm>
            <a:off x="0" y="823584"/>
            <a:ext cx="3003806" cy="276999"/>
          </a:xfrm>
          <a:prstGeom prst="rect">
            <a:avLst/>
          </a:prstGeom>
        </p:spPr>
        <p:txBody>
          <a:bodyPr wrap="square" anchor="ctr">
            <a:spAutoFit/>
          </a:bodyPr>
          <a:lstStyle/>
          <a:p>
            <a:r>
              <a:rPr lang="en-US" sz="1200" b="1" dirty="0">
                <a:latin typeface="Arial" panose="020B0604020202020204" pitchFamily="34" charset="0"/>
                <a:cs typeface="Arial" panose="020B0604020202020204" pitchFamily="34" charset="0"/>
              </a:rPr>
              <a:t>2020  Broader Impacts</a:t>
            </a:r>
          </a:p>
        </p:txBody>
      </p:sp>
      <p:sp>
        <p:nvSpPr>
          <p:cNvPr id="11" name="TextBox 10">
            <a:extLst>
              <a:ext uri="{FF2B5EF4-FFF2-40B4-BE49-F238E27FC236}">
                <a16:creationId xmlns:a16="http://schemas.microsoft.com/office/drawing/2014/main" id="{30DD05A2-D6FC-4F4A-8879-7FF11F4AA03F}"/>
              </a:ext>
            </a:extLst>
          </p:cNvPr>
          <p:cNvSpPr txBox="1"/>
          <p:nvPr/>
        </p:nvSpPr>
        <p:spPr>
          <a:xfrm>
            <a:off x="5272647" y="845156"/>
            <a:ext cx="6304836"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Wenjun Cai, Virginia Polytechnic Institute and State University </a:t>
            </a:r>
          </a:p>
        </p:txBody>
      </p:sp>
      <p:sp>
        <p:nvSpPr>
          <p:cNvPr id="9" name="Title 1">
            <a:extLst>
              <a:ext uri="{FF2B5EF4-FFF2-40B4-BE49-F238E27FC236}">
                <a16:creationId xmlns:a16="http://schemas.microsoft.com/office/drawing/2014/main" id="{EDE810EF-8494-4820-8D6A-A8380265FDA0}"/>
              </a:ext>
            </a:extLst>
          </p:cNvPr>
          <p:cNvSpPr txBox="1">
            <a:spLocks/>
          </p:cNvSpPr>
          <p:nvPr/>
        </p:nvSpPr>
        <p:spPr>
          <a:xfrm>
            <a:off x="3818375" y="151087"/>
            <a:ext cx="7759108"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heading"/>
                <a:cs typeface="Arial" panose="020B0604020202020204" pitchFamily="34" charset="0"/>
              </a:rPr>
              <a:t>CAREER: Effects of Alloy Concentration on the Tribocorrosion Resistance of Al−TM </a:t>
            </a:r>
            <a:r>
              <a:rPr lang="en-US" sz="2000" b="1" dirty="0">
                <a:solidFill>
                  <a:srgbClr val="C00000"/>
                </a:solidFill>
                <a:latin typeface="Arial" panose="020B0604020202020204" pitchFamily="34" charset="0"/>
                <a:cs typeface="Arial" panose="020B0604020202020204" pitchFamily="34" charset="0"/>
              </a:rPr>
              <a:t>Supersaturated</a:t>
            </a:r>
            <a:r>
              <a:rPr lang="en-US" sz="2000" b="1" dirty="0">
                <a:solidFill>
                  <a:srgbClr val="C00000"/>
                </a:solidFill>
                <a:latin typeface="Arial heading"/>
                <a:cs typeface="Arial" panose="020B0604020202020204" pitchFamily="34" charset="0"/>
              </a:rPr>
              <a:t> Solid Solutions</a:t>
            </a:r>
          </a:p>
        </p:txBody>
      </p:sp>
      <p:pic>
        <p:nvPicPr>
          <p:cNvPr id="6" name="Picture 5" descr="Figure a shows a photo of the PI participating in a virtual meeting with local 5th grade students to share personal experience of being a materials scientist. &#10;Figure b shows a YouTube video the PI published during the pandemic, explaining how does copper surface deactivate coronavirus via corrosion mechanisms. ">
            <a:extLst>
              <a:ext uri="{FF2B5EF4-FFF2-40B4-BE49-F238E27FC236}">
                <a16:creationId xmlns:a16="http://schemas.microsoft.com/office/drawing/2014/main" id="{263C8919-0616-41C1-A8C8-E58823C6E754}"/>
              </a:ext>
            </a:extLst>
          </p:cNvPr>
          <p:cNvPicPr>
            <a:picLocks noChangeAspect="1"/>
          </p:cNvPicPr>
          <p:nvPr/>
        </p:nvPicPr>
        <p:blipFill rotWithShape="1">
          <a:blip r:embed="rId3"/>
          <a:srcRect l="10481"/>
          <a:stretch/>
        </p:blipFill>
        <p:spPr>
          <a:xfrm>
            <a:off x="7099300" y="1435768"/>
            <a:ext cx="3760254" cy="4645555"/>
          </a:xfrm>
          <a:prstGeom prst="rect">
            <a:avLst/>
          </a:prstGeom>
        </p:spPr>
      </p:pic>
      <p:sp>
        <p:nvSpPr>
          <p:cNvPr id="2" name="TextBox 1">
            <a:extLst>
              <a:ext uri="{FF2B5EF4-FFF2-40B4-BE49-F238E27FC236}">
                <a16:creationId xmlns:a16="http://schemas.microsoft.com/office/drawing/2014/main" id="{C1B4B042-5F54-46E6-B350-56585310A8AE}"/>
              </a:ext>
            </a:extLst>
          </p:cNvPr>
          <p:cNvSpPr txBox="1"/>
          <p:nvPr/>
        </p:nvSpPr>
        <p:spPr>
          <a:xfrm>
            <a:off x="6724650" y="1424821"/>
            <a:ext cx="977900" cy="280076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3057</TotalTime>
  <Words>566</Words>
  <Application>Microsoft Office PowerPoint</Application>
  <PresentationFormat>Widescreen</PresentationFormat>
  <Paragraphs>44</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heading</vt:lpstr>
      <vt:lpstr>Calibri</vt:lpstr>
      <vt:lpstr>Calibri Light</vt:lpstr>
      <vt:lpstr>Sitka Subheading</vt:lpstr>
      <vt:lpstr>Times New Roman</vt:lpstr>
      <vt:lpstr>Wingdings</vt:lpstr>
      <vt:lpstr>Office Theme</vt:lpstr>
      <vt:lpstr>CAREER: Effects of Alloy Concentration on the Tribocorrosion Resistance of Al−TM Supersaturated Solid Solutions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278</cp:revision>
  <cp:lastPrinted>2018-03-20T12:31:18Z</cp:lastPrinted>
  <dcterms:created xsi:type="dcterms:W3CDTF">2017-10-05T17:34:54Z</dcterms:created>
  <dcterms:modified xsi:type="dcterms:W3CDTF">2021-02-13T21:04:10Z</dcterms:modified>
</cp:coreProperties>
</file>