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autoAdjust="0"/>
    <p:restoredTop sz="93469" autoAdjust="0"/>
  </p:normalViewPr>
  <p:slideViewPr>
    <p:cSldViewPr snapToGrid="0" snapToObjects="1">
      <p:cViewPr varScale="1">
        <p:scale>
          <a:sx n="80" d="100"/>
          <a:sy n="80" d="100"/>
        </p:scale>
        <p:origin x="216" y="48"/>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2/13/2021</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2/13/2021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83201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Tree>
    <p:extLst>
      <p:ext uri="{BB962C8B-B14F-4D97-AF65-F5344CB8AC3E}">
        <p14:creationId xmlns:p14="http://schemas.microsoft.com/office/powerpoint/2010/main" val="59430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2/13/2021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nowires with corrugated AgPd alloy shell show favorable catalytic performance&#10;"/>
          <p:cNvPicPr>
            <a:picLocks noChangeAspect="1"/>
          </p:cNvPicPr>
          <p:nvPr/>
        </p:nvPicPr>
        <p:blipFill rotWithShape="1">
          <a:blip r:embed="rId3"/>
          <a:srcRect l="3162" t="23680" r="16860" b="18654"/>
          <a:stretch/>
        </p:blipFill>
        <p:spPr>
          <a:xfrm rot="10800000">
            <a:off x="6270975" y="5072958"/>
            <a:ext cx="3213464" cy="875708"/>
          </a:xfrm>
          <a:prstGeom prst="rect">
            <a:avLst/>
          </a:prstGeom>
        </p:spPr>
      </p:pic>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3818375" y="151087"/>
            <a:ext cx="7759108" cy="566719"/>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Atomic Structure and Growth of Helical Nanostructures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1848079</a:t>
            </a:r>
          </a:p>
        </p:txBody>
      </p:sp>
      <p:sp>
        <p:nvSpPr>
          <p:cNvPr id="7" name="Rectangle 6">
            <a:extLst>
              <a:ext uri="{FF2B5EF4-FFF2-40B4-BE49-F238E27FC236}">
                <a16:creationId xmlns:a16="http://schemas.microsoft.com/office/drawing/2014/main" id="{386F1C4C-66FF-4C4C-A15E-FBB5BE953C6F}"/>
              </a:ext>
            </a:extLst>
          </p:cNvPr>
          <p:cNvSpPr/>
          <p:nvPr/>
        </p:nvSpPr>
        <p:spPr>
          <a:xfrm>
            <a:off x="0" y="805307"/>
            <a:ext cx="3003806" cy="307777"/>
          </a:xfrm>
          <a:prstGeom prst="rect">
            <a:avLst/>
          </a:prstGeom>
        </p:spPr>
        <p:txBody>
          <a:bodyPr wrap="square" anchor="ctr">
            <a:spAutoFit/>
          </a:bodyPr>
          <a:lstStyle/>
          <a:p>
            <a:r>
              <a:rPr lang="en-US" sz="1400" b="1" dirty="0">
                <a:latin typeface="Arial" panose="020B0604020202020204" pitchFamily="34" charset="0"/>
                <a:cs typeface="Arial" panose="020B0604020202020204" pitchFamily="34" charset="0"/>
              </a:rPr>
              <a:t>2020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4785284"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Mary C. Scott, University of California-Berkeley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100483" y="1504169"/>
            <a:ext cx="562566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600" u="sng" dirty="0"/>
              <a:t>Design of noble metal core-shell catalysts</a:t>
            </a:r>
          </a:p>
          <a:p>
            <a:pPr algn="just" eaLnBrk="1" hangingPunct="1"/>
            <a:r>
              <a:rPr lang="en-US" sz="1400" dirty="0"/>
              <a:t>We have demonstrated </a:t>
            </a:r>
            <a:r>
              <a:rPr lang="en-US" sz="1400" b="1" dirty="0"/>
              <a:t>morphological control </a:t>
            </a:r>
            <a:r>
              <a:rPr lang="en-US" sz="1400" dirty="0"/>
              <a:t>over noble metal core-shell nanowires (core: AuAg alloy, shell: AgPd alloy)</a:t>
            </a:r>
          </a:p>
          <a:p>
            <a:pPr marL="285750" indent="-285750" algn="just" eaLnBrk="1" hangingPunct="1">
              <a:buFont typeface="Arial" charset="0"/>
              <a:buChar char="•"/>
            </a:pPr>
            <a:r>
              <a:rPr lang="en-US" sz="1400" dirty="0"/>
              <a:t>Demonstrated morphologies are twisted and surface-corrugated</a:t>
            </a:r>
          </a:p>
          <a:p>
            <a:pPr marL="285750" indent="-285750" algn="just" eaLnBrk="1" hangingPunct="1">
              <a:buFont typeface="Arial" charset="0"/>
              <a:buChar char="•"/>
            </a:pPr>
            <a:r>
              <a:rPr lang="en-US" sz="1400" dirty="0"/>
              <a:t>We have measured catalytic performance of the surface corrugated nanowires, and discovered state-of-the-art performance at the oxygen reduction reaction of the brushy nanowires</a:t>
            </a:r>
          </a:p>
          <a:p>
            <a:pPr marL="285750" indent="-285750" algn="just" eaLnBrk="1" hangingPunct="1">
              <a:buFont typeface="Arial" charset="0"/>
              <a:buChar char="•"/>
            </a:pPr>
            <a:r>
              <a:rPr lang="en-US" sz="1400" dirty="0"/>
              <a:t>We are investigating the role of chemical disorder and microstructure on the catalytic behavior</a:t>
            </a:r>
          </a:p>
          <a:p>
            <a:pPr algn="just" eaLnBrk="1" hangingPunct="1"/>
            <a:endParaRPr lang="en-US" sz="1400" dirty="0"/>
          </a:p>
          <a:p>
            <a:pPr algn="just" eaLnBrk="1" hangingPunct="1"/>
            <a:r>
              <a:rPr lang="en-US" sz="1600" u="sng" dirty="0"/>
              <a:t>Deciphering underlying mechanism of twisted nanowires</a:t>
            </a:r>
          </a:p>
          <a:p>
            <a:pPr algn="just" eaLnBrk="1" hangingPunct="1"/>
            <a:r>
              <a:rPr lang="en-US" sz="1400" dirty="0"/>
              <a:t>To understand the underlying causes of the twisted vs. straight overall nanowire morphology, we have designed a </a:t>
            </a:r>
            <a:r>
              <a:rPr lang="en-US" sz="1400" b="1" dirty="0"/>
              <a:t>high throughput analysis pipeline</a:t>
            </a:r>
            <a:r>
              <a:rPr lang="en-US" sz="1400" dirty="0"/>
              <a:t> that uses machine learning to isolate crystal regions in images and detect stacking faults. </a:t>
            </a:r>
          </a:p>
          <a:p>
            <a:pPr marL="285750" indent="-285750" algn="just" eaLnBrk="1" hangingPunct="1">
              <a:buFont typeface="Arial" charset="0"/>
              <a:buChar char="•"/>
            </a:pPr>
            <a:r>
              <a:rPr lang="en-US" sz="1400" dirty="0"/>
              <a:t>Input: high resolution electron microscopy data </a:t>
            </a:r>
          </a:p>
          <a:p>
            <a:pPr marL="285750" indent="-285750" algn="just" eaLnBrk="1" hangingPunct="1">
              <a:buFont typeface="Arial" charset="0"/>
              <a:buChar char="•"/>
            </a:pPr>
            <a:r>
              <a:rPr lang="en-US" sz="1400" dirty="0"/>
              <a:t>Output: statistical reduction of microstructural features</a:t>
            </a:r>
          </a:p>
          <a:p>
            <a:pPr algn="just" eaLnBrk="1" hangingPunct="1"/>
            <a:endParaRPr lang="en-US" sz="1400" dirty="0"/>
          </a:p>
        </p:txBody>
      </p:sp>
      <p:sp>
        <p:nvSpPr>
          <p:cNvPr id="8" name="Rectangle 37">
            <a:extLst>
              <a:ext uri="{FF2B5EF4-FFF2-40B4-BE49-F238E27FC236}">
                <a16:creationId xmlns:a16="http://schemas.microsoft.com/office/drawing/2014/main" id="{0D7491B8-BB70-4859-9BB7-EB60800EB5C9}"/>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9" name="Rounded Rectangle 8"/>
          <p:cNvSpPr/>
          <p:nvPr/>
        </p:nvSpPr>
        <p:spPr>
          <a:xfrm>
            <a:off x="7168735" y="2074937"/>
            <a:ext cx="3354614" cy="590237"/>
          </a:xfrm>
          <a:prstGeom prst="roundRect">
            <a:avLst/>
          </a:prstGeom>
          <a:solidFill>
            <a:schemeClr val="bg1">
              <a:lumMod val="75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018576" y="2082606"/>
            <a:ext cx="3746024" cy="630942"/>
          </a:xfrm>
          <a:prstGeom prst="rect">
            <a:avLst/>
          </a:prstGeom>
          <a:noFill/>
        </p:spPr>
        <p:txBody>
          <a:bodyPr wrap="square" rtlCol="0" anchor="ctr">
            <a:spAutoFit/>
          </a:bodyPr>
          <a:lstStyle/>
          <a:p>
            <a:pPr algn="ctr">
              <a:lnSpc>
                <a:spcPts val="1360"/>
              </a:lnSpc>
            </a:pPr>
            <a:r>
              <a:rPr lang="en-US" sz="1400" dirty="0">
                <a:latin typeface="Arial" charset="0"/>
                <a:ea typeface="Arial" charset="0"/>
                <a:cs typeface="Arial" charset="0"/>
              </a:rPr>
              <a:t>control of underlying core structure</a:t>
            </a:r>
          </a:p>
          <a:p>
            <a:pPr algn="ctr">
              <a:lnSpc>
                <a:spcPts val="1360"/>
              </a:lnSpc>
            </a:pPr>
            <a:r>
              <a:rPr lang="en-US" sz="2000" dirty="0">
                <a:latin typeface="Arial" charset="0"/>
                <a:ea typeface="Arial" charset="0"/>
                <a:cs typeface="Arial" charset="0"/>
              </a:rPr>
              <a:t>+</a:t>
            </a:r>
          </a:p>
          <a:p>
            <a:pPr algn="ctr">
              <a:lnSpc>
                <a:spcPts val="1360"/>
              </a:lnSpc>
            </a:pPr>
            <a:r>
              <a:rPr lang="en-US" sz="1400" dirty="0">
                <a:latin typeface="Arial" charset="0"/>
                <a:ea typeface="Arial" charset="0"/>
                <a:cs typeface="Arial" charset="0"/>
              </a:rPr>
              <a:t>control of shell morphology</a:t>
            </a:r>
          </a:p>
        </p:txBody>
      </p:sp>
      <p:grpSp>
        <p:nvGrpSpPr>
          <p:cNvPr id="13" name="Group 12" descr="control of underlying core structure&#10;+&#10;control of shell morphology&#10;"/>
          <p:cNvGrpSpPr>
            <a:grpSpLocks noChangeAspect="1"/>
          </p:cNvGrpSpPr>
          <p:nvPr/>
        </p:nvGrpSpPr>
        <p:grpSpPr>
          <a:xfrm>
            <a:off x="6324286" y="2738170"/>
            <a:ext cx="2514600" cy="1041916"/>
            <a:chOff x="6599194" y="3239311"/>
            <a:chExt cx="1397757" cy="579156"/>
          </a:xfrm>
        </p:grpSpPr>
        <p:pic>
          <p:nvPicPr>
            <p:cNvPr id="10" name="Picture 9"/>
            <p:cNvPicPr>
              <a:picLocks noChangeAspect="1"/>
            </p:cNvPicPr>
            <p:nvPr/>
          </p:nvPicPr>
          <p:blipFill rotWithShape="1">
            <a:blip r:embed="rId4"/>
            <a:srcRect l="27336" r="31424" b="286"/>
            <a:stretch/>
          </p:blipFill>
          <p:spPr>
            <a:xfrm rot="16200000">
              <a:off x="7008496" y="2830011"/>
              <a:ext cx="579156" cy="1397755"/>
            </a:xfrm>
            <a:prstGeom prst="rect">
              <a:avLst/>
            </a:prstGeom>
          </p:spPr>
        </p:pic>
        <p:pic>
          <p:nvPicPr>
            <p:cNvPr id="15" name="Picture 14"/>
            <p:cNvPicPr>
              <a:picLocks noChangeAspect="1"/>
            </p:cNvPicPr>
            <p:nvPr/>
          </p:nvPicPr>
          <p:blipFill rotWithShape="1">
            <a:blip r:embed="rId4"/>
            <a:srcRect t="88522" r="78708"/>
            <a:stretch/>
          </p:blipFill>
          <p:spPr>
            <a:xfrm>
              <a:off x="6599194" y="3657575"/>
              <a:ext cx="299019" cy="160892"/>
            </a:xfrm>
            <a:prstGeom prst="rect">
              <a:avLst/>
            </a:prstGeom>
          </p:spPr>
        </p:pic>
      </p:grpSp>
      <p:grpSp>
        <p:nvGrpSpPr>
          <p:cNvPr id="17" name="Group 16" descr="control of underlying core structure&#10;+&#10;control of shell morphology&#10;"/>
          <p:cNvGrpSpPr>
            <a:grpSpLocks noChangeAspect="1"/>
          </p:cNvGrpSpPr>
          <p:nvPr/>
        </p:nvGrpSpPr>
        <p:grpSpPr>
          <a:xfrm>
            <a:off x="8891588" y="2795483"/>
            <a:ext cx="2514600" cy="1041472"/>
            <a:chOff x="8741130" y="3058438"/>
            <a:chExt cx="2203704" cy="912708"/>
          </a:xfrm>
        </p:grpSpPr>
        <p:pic>
          <p:nvPicPr>
            <p:cNvPr id="14" name="Picture 13"/>
            <p:cNvPicPr>
              <a:picLocks noChangeAspect="1"/>
            </p:cNvPicPr>
            <p:nvPr/>
          </p:nvPicPr>
          <p:blipFill rotWithShape="1">
            <a:blip r:embed="rId5"/>
            <a:srcRect r="58583"/>
            <a:stretch/>
          </p:blipFill>
          <p:spPr>
            <a:xfrm rot="16200000">
              <a:off x="9386628" y="2412940"/>
              <a:ext cx="912708" cy="2203704"/>
            </a:xfrm>
            <a:prstGeom prst="rect">
              <a:avLst/>
            </a:prstGeom>
          </p:spPr>
        </p:pic>
        <p:sp>
          <p:nvSpPr>
            <p:cNvPr id="16" name="Rectangle 15"/>
            <p:cNvSpPr/>
            <p:nvPr/>
          </p:nvSpPr>
          <p:spPr>
            <a:xfrm>
              <a:off x="10258153" y="3416529"/>
              <a:ext cx="656705" cy="5296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rotWithShape="1">
            <a:blip r:embed="rId5"/>
            <a:srcRect t="81399" r="74254"/>
            <a:stretch/>
          </p:blipFill>
          <p:spPr>
            <a:xfrm>
              <a:off x="10372435" y="3557073"/>
              <a:ext cx="567362" cy="409916"/>
            </a:xfrm>
            <a:prstGeom prst="rect">
              <a:avLst/>
            </a:prstGeom>
          </p:spPr>
        </p:pic>
      </p:grpSp>
      <p:sp>
        <p:nvSpPr>
          <p:cNvPr id="20" name="Bent Arrow 19"/>
          <p:cNvSpPr/>
          <p:nvPr/>
        </p:nvSpPr>
        <p:spPr>
          <a:xfrm rot="5400000">
            <a:off x="10492589" y="2379146"/>
            <a:ext cx="648393" cy="563364"/>
          </a:xfrm>
          <a:prstGeom prst="bentArrow">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Bent Arrow 22"/>
          <p:cNvSpPr/>
          <p:nvPr/>
        </p:nvSpPr>
        <p:spPr>
          <a:xfrm rot="16200000" flipH="1">
            <a:off x="6554250" y="2389362"/>
            <a:ext cx="648393" cy="563364"/>
          </a:xfrm>
          <a:prstGeom prst="bentArrow">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a:off x="6345279" y="3795347"/>
            <a:ext cx="2514124" cy="307777"/>
          </a:xfrm>
          <a:prstGeom prst="rect">
            <a:avLst/>
          </a:prstGeom>
          <a:noFill/>
        </p:spPr>
        <p:txBody>
          <a:bodyPr wrap="square" rtlCol="0">
            <a:spAutoFit/>
          </a:bodyPr>
          <a:lstStyle/>
          <a:p>
            <a:pPr algn="ctr"/>
            <a:r>
              <a:rPr lang="en-US" sz="1400" i="1" dirty="0">
                <a:latin typeface="Arial" charset="0"/>
                <a:ea typeface="Arial" charset="0"/>
                <a:cs typeface="Arial" charset="0"/>
              </a:rPr>
              <a:t>straight wire, brushy surface</a:t>
            </a:r>
          </a:p>
        </p:txBody>
      </p:sp>
      <p:sp>
        <p:nvSpPr>
          <p:cNvPr id="25" name="TextBox 24"/>
          <p:cNvSpPr txBox="1"/>
          <p:nvPr/>
        </p:nvSpPr>
        <p:spPr>
          <a:xfrm>
            <a:off x="8873091" y="3799385"/>
            <a:ext cx="2514124" cy="307777"/>
          </a:xfrm>
          <a:prstGeom prst="rect">
            <a:avLst/>
          </a:prstGeom>
          <a:noFill/>
        </p:spPr>
        <p:txBody>
          <a:bodyPr wrap="square" rtlCol="0">
            <a:spAutoFit/>
          </a:bodyPr>
          <a:lstStyle/>
          <a:p>
            <a:pPr algn="ctr"/>
            <a:r>
              <a:rPr lang="en-US" sz="1400" i="1" dirty="0">
                <a:latin typeface="Arial" charset="0"/>
                <a:ea typeface="Arial" charset="0"/>
                <a:cs typeface="Arial" charset="0"/>
              </a:rPr>
              <a:t>twisted wire, smooth surface</a:t>
            </a:r>
          </a:p>
        </p:txBody>
      </p:sp>
      <p:sp>
        <p:nvSpPr>
          <p:cNvPr id="22" name="Rectangle 21"/>
          <p:cNvSpPr/>
          <p:nvPr/>
        </p:nvSpPr>
        <p:spPr>
          <a:xfrm>
            <a:off x="6296296" y="1603856"/>
            <a:ext cx="3094447" cy="3591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6296297" y="1591686"/>
            <a:ext cx="259529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Morphological control</a:t>
            </a:r>
          </a:p>
        </p:txBody>
      </p:sp>
      <p:sp>
        <p:nvSpPr>
          <p:cNvPr id="28" name="Rectangle 27"/>
          <p:cNvSpPr/>
          <p:nvPr/>
        </p:nvSpPr>
        <p:spPr>
          <a:xfrm>
            <a:off x="6311003" y="4263400"/>
            <a:ext cx="3094447" cy="3591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descr="Catalytic properties&#10;"/>
          <p:cNvSpPr txBox="1"/>
          <p:nvPr/>
        </p:nvSpPr>
        <p:spPr>
          <a:xfrm>
            <a:off x="6311004" y="4251230"/>
            <a:ext cx="259529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Catalytic properties</a:t>
            </a:r>
          </a:p>
        </p:txBody>
      </p:sp>
      <p:sp>
        <p:nvSpPr>
          <p:cNvPr id="30" name="TextBox 29"/>
          <p:cNvSpPr txBox="1"/>
          <p:nvPr/>
        </p:nvSpPr>
        <p:spPr>
          <a:xfrm>
            <a:off x="9509760" y="4675446"/>
            <a:ext cx="1749012" cy="1169551"/>
          </a:xfrm>
          <a:prstGeom prst="rect">
            <a:avLst/>
          </a:prstGeom>
          <a:noFill/>
        </p:spPr>
        <p:txBody>
          <a:bodyPr wrap="square" rtlCol="0">
            <a:spAutoFit/>
          </a:bodyPr>
          <a:lstStyle/>
          <a:p>
            <a:pPr algn="r"/>
            <a:r>
              <a:rPr lang="en-US" sz="1400" dirty="0">
                <a:latin typeface="Arial" charset="0"/>
                <a:ea typeface="Arial" charset="0"/>
                <a:cs typeface="Arial" charset="0"/>
              </a:rPr>
              <a:t>nanowires with corrugated AgPd alloy shell show favorable catalytic performance</a:t>
            </a:r>
          </a:p>
        </p:txBody>
      </p:sp>
      <p:grpSp>
        <p:nvGrpSpPr>
          <p:cNvPr id="37" name="Group 36"/>
          <p:cNvGrpSpPr>
            <a:grpSpLocks noChangeAspect="1"/>
          </p:cNvGrpSpPr>
          <p:nvPr/>
        </p:nvGrpSpPr>
        <p:grpSpPr>
          <a:xfrm>
            <a:off x="6944221" y="4737693"/>
            <a:ext cx="320280" cy="262657"/>
            <a:chOff x="7126908" y="4782772"/>
            <a:chExt cx="412269" cy="338097"/>
          </a:xfrm>
        </p:grpSpPr>
        <p:sp>
          <p:nvSpPr>
            <p:cNvPr id="31" name="TextBox 30" descr="O2"/>
            <p:cNvSpPr txBox="1"/>
            <p:nvPr/>
          </p:nvSpPr>
          <p:spPr>
            <a:xfrm>
              <a:off x="7130208" y="4782772"/>
              <a:ext cx="408969" cy="297131"/>
            </a:xfrm>
            <a:prstGeom prst="rect">
              <a:avLst/>
            </a:prstGeom>
            <a:noFill/>
          </p:spPr>
          <p:txBody>
            <a:bodyPr wrap="none" rtlCol="0">
              <a:spAutoFit/>
            </a:bodyPr>
            <a:lstStyle/>
            <a:p>
              <a:r>
                <a:rPr lang="en-US" sz="900" dirty="0">
                  <a:latin typeface="Arial" charset="0"/>
                  <a:ea typeface="Arial" charset="0"/>
                  <a:cs typeface="Arial" charset="0"/>
                </a:rPr>
                <a:t>O</a:t>
              </a:r>
              <a:r>
                <a:rPr lang="en-US" sz="900" baseline="-25000" dirty="0">
                  <a:latin typeface="Arial" charset="0"/>
                  <a:ea typeface="Arial" charset="0"/>
                  <a:cs typeface="Arial" charset="0"/>
                </a:rPr>
                <a:t>2</a:t>
              </a:r>
              <a:endParaRPr lang="en-US" sz="900" dirty="0">
                <a:latin typeface="Arial" charset="0"/>
                <a:ea typeface="Arial" charset="0"/>
                <a:cs typeface="Arial" charset="0"/>
              </a:endParaRPr>
            </a:p>
          </p:txBody>
        </p:sp>
        <p:sp>
          <p:nvSpPr>
            <p:cNvPr id="34" name="Oval 33"/>
            <p:cNvSpPr/>
            <p:nvPr/>
          </p:nvSpPr>
          <p:spPr>
            <a:xfrm>
              <a:off x="7126908" y="4793659"/>
              <a:ext cx="389049" cy="3272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charset="0"/>
                <a:ea typeface="Arial" charset="0"/>
                <a:cs typeface="Arial" charset="0"/>
              </a:endParaRPr>
            </a:p>
          </p:txBody>
        </p:sp>
      </p:grpSp>
      <p:grpSp>
        <p:nvGrpSpPr>
          <p:cNvPr id="36" name="Group 35" descr="H2"/>
          <p:cNvGrpSpPr>
            <a:grpSpLocks noChangeAspect="1"/>
          </p:cNvGrpSpPr>
          <p:nvPr/>
        </p:nvGrpSpPr>
        <p:grpSpPr>
          <a:xfrm>
            <a:off x="7357153" y="4676276"/>
            <a:ext cx="331838" cy="274320"/>
            <a:chOff x="7858225" y="4882850"/>
            <a:chExt cx="395818" cy="327210"/>
          </a:xfrm>
        </p:grpSpPr>
        <p:sp>
          <p:nvSpPr>
            <p:cNvPr id="33" name="TextBox 32"/>
            <p:cNvSpPr txBox="1"/>
            <p:nvPr/>
          </p:nvSpPr>
          <p:spPr>
            <a:xfrm>
              <a:off x="7882718" y="4894866"/>
              <a:ext cx="371325" cy="275337"/>
            </a:xfrm>
            <a:prstGeom prst="rect">
              <a:avLst/>
            </a:prstGeom>
            <a:noFill/>
          </p:spPr>
          <p:txBody>
            <a:bodyPr wrap="none" rtlCol="0">
              <a:spAutoFit/>
            </a:bodyPr>
            <a:lstStyle/>
            <a:p>
              <a:r>
                <a:rPr lang="en-US" sz="900" dirty="0">
                  <a:latin typeface="Arial" charset="0"/>
                  <a:ea typeface="Arial" charset="0"/>
                  <a:cs typeface="Arial" charset="0"/>
                </a:rPr>
                <a:t>H</a:t>
              </a:r>
              <a:r>
                <a:rPr lang="en-US" sz="900" baseline="-25000" dirty="0">
                  <a:latin typeface="Arial" charset="0"/>
                  <a:ea typeface="Arial" charset="0"/>
                  <a:cs typeface="Arial" charset="0"/>
                </a:rPr>
                <a:t>2</a:t>
              </a:r>
            </a:p>
          </p:txBody>
        </p:sp>
        <p:sp>
          <p:nvSpPr>
            <p:cNvPr id="35" name="Oval 34"/>
            <p:cNvSpPr/>
            <p:nvPr/>
          </p:nvSpPr>
          <p:spPr>
            <a:xfrm>
              <a:off x="7858225" y="4882850"/>
              <a:ext cx="389049" cy="3272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charset="0"/>
                <a:ea typeface="Arial" charset="0"/>
                <a:cs typeface="Arial" charset="0"/>
              </a:endParaRPr>
            </a:p>
          </p:txBody>
        </p:sp>
      </p:grpSp>
      <p:grpSp>
        <p:nvGrpSpPr>
          <p:cNvPr id="38" name="Group 37"/>
          <p:cNvGrpSpPr>
            <a:grpSpLocks noChangeAspect="1"/>
          </p:cNvGrpSpPr>
          <p:nvPr/>
        </p:nvGrpSpPr>
        <p:grpSpPr>
          <a:xfrm>
            <a:off x="8127753" y="4707626"/>
            <a:ext cx="435629" cy="274320"/>
            <a:chOff x="7836305" y="4882850"/>
            <a:chExt cx="519619" cy="327210"/>
          </a:xfrm>
        </p:grpSpPr>
        <p:sp>
          <p:nvSpPr>
            <p:cNvPr id="39" name="TextBox 38" descr="H2O"/>
            <p:cNvSpPr txBox="1"/>
            <p:nvPr/>
          </p:nvSpPr>
          <p:spPr>
            <a:xfrm>
              <a:off x="7836305" y="4894866"/>
              <a:ext cx="519619" cy="276999"/>
            </a:xfrm>
            <a:prstGeom prst="rect">
              <a:avLst/>
            </a:prstGeom>
            <a:noFill/>
          </p:spPr>
          <p:txBody>
            <a:bodyPr wrap="square" rtlCol="0">
              <a:spAutoFit/>
            </a:bodyPr>
            <a:lstStyle/>
            <a:p>
              <a:r>
                <a:rPr lang="en-US" sz="900" dirty="0">
                  <a:latin typeface="Arial" charset="0"/>
                  <a:ea typeface="Arial" charset="0"/>
                  <a:cs typeface="Arial" charset="0"/>
                </a:rPr>
                <a:t>H</a:t>
              </a:r>
              <a:r>
                <a:rPr lang="en-US" sz="900" baseline="-25000" dirty="0">
                  <a:latin typeface="Arial" charset="0"/>
                  <a:ea typeface="Arial" charset="0"/>
                  <a:cs typeface="Arial" charset="0"/>
                </a:rPr>
                <a:t>2</a:t>
              </a:r>
              <a:r>
                <a:rPr lang="en-US" sz="900" dirty="0">
                  <a:latin typeface="Arial" charset="0"/>
                  <a:ea typeface="Arial" charset="0"/>
                  <a:cs typeface="Arial" charset="0"/>
                </a:rPr>
                <a:t>O</a:t>
              </a:r>
            </a:p>
          </p:txBody>
        </p:sp>
        <p:sp>
          <p:nvSpPr>
            <p:cNvPr id="40" name="Oval 39"/>
            <p:cNvSpPr/>
            <p:nvPr/>
          </p:nvSpPr>
          <p:spPr>
            <a:xfrm>
              <a:off x="7858225" y="4882850"/>
              <a:ext cx="389049" cy="3272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charset="0"/>
                <a:ea typeface="Arial" charset="0"/>
                <a:cs typeface="Arial" charset="0"/>
              </a:endParaRPr>
            </a:p>
          </p:txBody>
        </p:sp>
      </p:grpSp>
      <p:grpSp>
        <p:nvGrpSpPr>
          <p:cNvPr id="44" name="Group 43" descr="H2O"/>
          <p:cNvGrpSpPr>
            <a:grpSpLocks noChangeAspect="1"/>
          </p:cNvGrpSpPr>
          <p:nvPr/>
        </p:nvGrpSpPr>
        <p:grpSpPr>
          <a:xfrm>
            <a:off x="8646486" y="4661964"/>
            <a:ext cx="435629" cy="274320"/>
            <a:chOff x="7836305" y="4882850"/>
            <a:chExt cx="519619" cy="327210"/>
          </a:xfrm>
        </p:grpSpPr>
        <p:sp>
          <p:nvSpPr>
            <p:cNvPr id="45" name="TextBox 44"/>
            <p:cNvSpPr txBox="1"/>
            <p:nvPr/>
          </p:nvSpPr>
          <p:spPr>
            <a:xfrm>
              <a:off x="7836305" y="4894866"/>
              <a:ext cx="519619" cy="276999"/>
            </a:xfrm>
            <a:prstGeom prst="rect">
              <a:avLst/>
            </a:prstGeom>
            <a:noFill/>
          </p:spPr>
          <p:txBody>
            <a:bodyPr wrap="square" rtlCol="0">
              <a:spAutoFit/>
            </a:bodyPr>
            <a:lstStyle/>
            <a:p>
              <a:r>
                <a:rPr lang="en-US" sz="900" dirty="0">
                  <a:latin typeface="Arial" charset="0"/>
                  <a:ea typeface="Arial" charset="0"/>
                  <a:cs typeface="Arial" charset="0"/>
                </a:rPr>
                <a:t>H</a:t>
              </a:r>
              <a:r>
                <a:rPr lang="en-US" sz="900" baseline="-25000" dirty="0">
                  <a:latin typeface="Arial" charset="0"/>
                  <a:ea typeface="Arial" charset="0"/>
                  <a:cs typeface="Arial" charset="0"/>
                </a:rPr>
                <a:t>2</a:t>
              </a:r>
              <a:r>
                <a:rPr lang="en-US" sz="900" dirty="0">
                  <a:latin typeface="Arial" charset="0"/>
                  <a:ea typeface="Arial" charset="0"/>
                  <a:cs typeface="Arial" charset="0"/>
                </a:rPr>
                <a:t>O</a:t>
              </a:r>
            </a:p>
          </p:txBody>
        </p:sp>
        <p:sp>
          <p:nvSpPr>
            <p:cNvPr id="46" name="Oval 45"/>
            <p:cNvSpPr/>
            <p:nvPr/>
          </p:nvSpPr>
          <p:spPr>
            <a:xfrm>
              <a:off x="7858225" y="4882850"/>
              <a:ext cx="389049" cy="3272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charset="0"/>
                <a:ea typeface="Arial" charset="0"/>
                <a:cs typeface="Arial" charset="0"/>
              </a:endParaRPr>
            </a:p>
          </p:txBody>
        </p:sp>
      </p:grpSp>
      <p:sp>
        <p:nvSpPr>
          <p:cNvPr id="47" name="Curved Up Arrow 46"/>
          <p:cNvSpPr/>
          <p:nvPr/>
        </p:nvSpPr>
        <p:spPr>
          <a:xfrm>
            <a:off x="7314870" y="4947750"/>
            <a:ext cx="1423597" cy="38511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descr="H2"/>
          <p:cNvGrpSpPr>
            <a:grpSpLocks noChangeAspect="1"/>
          </p:cNvGrpSpPr>
          <p:nvPr/>
        </p:nvGrpSpPr>
        <p:grpSpPr>
          <a:xfrm>
            <a:off x="6473750" y="4694205"/>
            <a:ext cx="331838" cy="274320"/>
            <a:chOff x="7858225" y="4882850"/>
            <a:chExt cx="395818" cy="327210"/>
          </a:xfrm>
        </p:grpSpPr>
        <p:sp>
          <p:nvSpPr>
            <p:cNvPr id="49" name="TextBox 48" descr="H2"/>
            <p:cNvSpPr txBox="1"/>
            <p:nvPr/>
          </p:nvSpPr>
          <p:spPr>
            <a:xfrm>
              <a:off x="7882718" y="4894866"/>
              <a:ext cx="371325" cy="275337"/>
            </a:xfrm>
            <a:prstGeom prst="rect">
              <a:avLst/>
            </a:prstGeom>
            <a:noFill/>
          </p:spPr>
          <p:txBody>
            <a:bodyPr wrap="none" rtlCol="0">
              <a:spAutoFit/>
            </a:bodyPr>
            <a:lstStyle/>
            <a:p>
              <a:r>
                <a:rPr lang="en-US" sz="900" dirty="0">
                  <a:latin typeface="Arial" charset="0"/>
                  <a:ea typeface="Arial" charset="0"/>
                  <a:cs typeface="Arial" charset="0"/>
                </a:rPr>
                <a:t>H</a:t>
              </a:r>
              <a:r>
                <a:rPr lang="en-US" sz="900" baseline="-25000" dirty="0">
                  <a:latin typeface="Arial" charset="0"/>
                  <a:ea typeface="Arial" charset="0"/>
                  <a:cs typeface="Arial" charset="0"/>
                </a:rPr>
                <a:t>2</a:t>
              </a:r>
            </a:p>
          </p:txBody>
        </p:sp>
        <p:sp>
          <p:nvSpPr>
            <p:cNvPr id="50" name="Oval 49"/>
            <p:cNvSpPr/>
            <p:nvPr/>
          </p:nvSpPr>
          <p:spPr>
            <a:xfrm>
              <a:off x="7858225" y="4882850"/>
              <a:ext cx="389049" cy="3272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charset="0"/>
                <a:ea typeface="Arial" charset="0"/>
                <a:cs typeface="Arial" charset="0"/>
              </a:endParaRPr>
            </a:p>
          </p:txBody>
        </p:sp>
      </p:gr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9899E05-35E3-4263-A2C2-57CA7C94BD15}"/>
              </a:ext>
            </a:extLst>
          </p:cNvPr>
          <p:cNvSpPr txBox="1"/>
          <p:nvPr/>
        </p:nvSpPr>
        <p:spPr>
          <a:xfrm>
            <a:off x="5622122" y="845156"/>
            <a:ext cx="4785284"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Mary C. Scott, University of California-Berkeley</a:t>
            </a:r>
          </a:p>
        </p:txBody>
      </p:sp>
      <p:sp>
        <p:nvSpPr>
          <p:cNvPr id="14" name="Rectangle 37">
            <a:extLst>
              <a:ext uri="{FF2B5EF4-FFF2-40B4-BE49-F238E27FC236}">
                <a16:creationId xmlns:a16="http://schemas.microsoft.com/office/drawing/2014/main" id="{E6A754AA-3268-4E0B-B7AC-7136B6A6963A}"/>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6" name="Title 1">
            <a:extLst>
              <a:ext uri="{FF2B5EF4-FFF2-40B4-BE49-F238E27FC236}">
                <a16:creationId xmlns:a16="http://schemas.microsoft.com/office/drawing/2014/main" id="{10FD747E-3947-491D-A54B-E7862E22B2DE}"/>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Atomic Structure and Growth of Helical Nanostructures</a:t>
            </a:r>
          </a:p>
        </p:txBody>
      </p:sp>
      <p:sp>
        <p:nvSpPr>
          <p:cNvPr id="28" name="TextBox 27">
            <a:extLst>
              <a:ext uri="{FF2B5EF4-FFF2-40B4-BE49-F238E27FC236}">
                <a16:creationId xmlns:a16="http://schemas.microsoft.com/office/drawing/2014/main" id="{F24B7D0C-5580-45C2-B5D3-0352FAC1DBBB}"/>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1848079</a:t>
            </a:r>
          </a:p>
        </p:txBody>
      </p:sp>
      <p:sp>
        <p:nvSpPr>
          <p:cNvPr id="30" name="Rectangle 29">
            <a:extLst>
              <a:ext uri="{FF2B5EF4-FFF2-40B4-BE49-F238E27FC236}">
                <a16:creationId xmlns:a16="http://schemas.microsoft.com/office/drawing/2014/main" id="{214F4D8C-0507-44C8-9197-44F32C14CB59}"/>
              </a:ext>
            </a:extLst>
          </p:cNvPr>
          <p:cNvSpPr/>
          <p:nvPr/>
        </p:nvSpPr>
        <p:spPr>
          <a:xfrm>
            <a:off x="100483" y="840237"/>
            <a:ext cx="3003806" cy="307777"/>
          </a:xfrm>
          <a:prstGeom prst="rect">
            <a:avLst/>
          </a:prstGeom>
        </p:spPr>
        <p:txBody>
          <a:bodyPr wrap="square" anchor="ctr">
            <a:spAutoFit/>
          </a:bodyPr>
          <a:lstStyle/>
          <a:p>
            <a:r>
              <a:rPr lang="en-US" sz="1400" b="1" dirty="0">
                <a:latin typeface="Arial" panose="020B0604020202020204" pitchFamily="34" charset="0"/>
                <a:cs typeface="Arial" panose="020B0604020202020204" pitchFamily="34" charset="0"/>
              </a:rPr>
              <a:t>2020  Broader Impacts</a:t>
            </a:r>
          </a:p>
        </p:txBody>
      </p:sp>
      <p:sp>
        <p:nvSpPr>
          <p:cNvPr id="11"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100483" y="1504169"/>
            <a:ext cx="562566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600" u="sng" dirty="0"/>
              <a:t>Tool for high throughput analysis of high resolution electron microscopy data</a:t>
            </a:r>
          </a:p>
          <a:p>
            <a:pPr marL="285750" indent="-285750" eaLnBrk="1" hangingPunct="1">
              <a:buFont typeface="Arial" charset="0"/>
              <a:buChar char="•"/>
            </a:pPr>
            <a:r>
              <a:rPr lang="en-US" sz="1400" dirty="0"/>
              <a:t>We have used a combination of deep learning and a traditional classifier to build </a:t>
            </a:r>
            <a:r>
              <a:rPr lang="en-US" sz="1400" b="1" dirty="0"/>
              <a:t>NanoFind</a:t>
            </a:r>
            <a:r>
              <a:rPr lang="en-US" sz="1400" dirty="0"/>
              <a:t>: a pipeline to detect stacking faults and twins in nanomaterials</a:t>
            </a:r>
          </a:p>
          <a:p>
            <a:pPr marL="285750" indent="-285750" eaLnBrk="1" hangingPunct="1">
              <a:buFont typeface="Arial" charset="0"/>
              <a:buChar char="•"/>
            </a:pPr>
            <a:r>
              <a:rPr lang="en-US" sz="1400" dirty="0"/>
              <a:t>NanoFind outputs information which can be directly fed into existing tools to perform size and shape analysis of nanomaterials</a:t>
            </a:r>
          </a:p>
          <a:p>
            <a:pPr marL="285750" indent="-285750" eaLnBrk="1" hangingPunct="1">
              <a:buFont typeface="Arial" charset="0"/>
              <a:buChar char="•"/>
            </a:pPr>
            <a:r>
              <a:rPr lang="en-US" sz="1400" dirty="0"/>
              <a:t>NanoFind is publicly available at https://github.com/ScottLabUCB/HTTEM</a:t>
            </a:r>
          </a:p>
          <a:p>
            <a:pPr algn="just" eaLnBrk="1" hangingPunct="1"/>
            <a:endParaRPr lang="en-US" sz="1400" dirty="0"/>
          </a:p>
          <a:p>
            <a:pPr algn="just" eaLnBrk="1" hangingPunct="1"/>
            <a:endParaRPr lang="en-US" sz="1400" dirty="0"/>
          </a:p>
          <a:p>
            <a:pPr algn="just" eaLnBrk="1" hangingPunct="1"/>
            <a:r>
              <a:rPr lang="en-US" sz="1600" u="sng" dirty="0"/>
              <a:t>Online outreach program underway</a:t>
            </a:r>
          </a:p>
          <a:p>
            <a:pPr marL="285750" indent="-285750" algn="just" eaLnBrk="1" hangingPunct="1">
              <a:buFont typeface="Arial" charset="0"/>
              <a:buChar char="•"/>
            </a:pPr>
            <a:r>
              <a:rPr lang="en-US" sz="1400" dirty="0"/>
              <a:t>To continue outreach efforts during the pandemic, we have initiated an online science club for high schoolers, which mails “science subscription boxes” containing fun and safe science demos to high school students in Oakland. </a:t>
            </a:r>
          </a:p>
          <a:p>
            <a:pPr marL="285750" indent="-285750" algn="just" eaLnBrk="1" hangingPunct="1">
              <a:buFont typeface="Arial" charset="0"/>
              <a:buChar char="•"/>
            </a:pPr>
            <a:r>
              <a:rPr lang="en-US" sz="1400" dirty="0"/>
              <a:t>We continue our partnership with Leadership Public Schools to recruit students in underserved schools in Oakland to participate in this effort.</a:t>
            </a:r>
          </a:p>
          <a:p>
            <a:pPr algn="just" eaLnBrk="1" hangingPunct="1"/>
            <a:endParaRPr lang="en-US" sz="1400" dirty="0"/>
          </a:p>
        </p:txBody>
      </p:sp>
      <p:pic>
        <p:nvPicPr>
          <p:cNvPr id="13" name="Picture 12" descr="Our pipeline uses deep learning to find regions of interest in high-resolution transmission electron microscopy data, combined with easily retrainable classification tools and existing tools for data reduction, to determine statistical distributions of microstructural features&#10;"/>
          <p:cNvPicPr>
            <a:picLocks noChangeAspect="1"/>
          </p:cNvPicPr>
          <p:nvPr/>
        </p:nvPicPr>
        <p:blipFill>
          <a:blip r:embed="rId2"/>
          <a:stretch>
            <a:fillRect/>
          </a:stretch>
        </p:blipFill>
        <p:spPr>
          <a:xfrm>
            <a:off x="6562206" y="2161472"/>
            <a:ext cx="4635016" cy="1608390"/>
          </a:xfrm>
          <a:prstGeom prst="rect">
            <a:avLst/>
          </a:prstGeom>
        </p:spPr>
      </p:pic>
      <p:sp>
        <p:nvSpPr>
          <p:cNvPr id="15" name="Rectangle 14"/>
          <p:cNvSpPr/>
          <p:nvPr/>
        </p:nvSpPr>
        <p:spPr>
          <a:xfrm>
            <a:off x="6296296" y="1603856"/>
            <a:ext cx="3094447" cy="3591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296297" y="1591686"/>
            <a:ext cx="259529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NanoFind pipeline</a:t>
            </a:r>
          </a:p>
        </p:txBody>
      </p:sp>
      <p:pic>
        <p:nvPicPr>
          <p:cNvPr id="2" name="Picture 1" descr="statistical reduction of data&#10;"/>
          <p:cNvPicPr>
            <a:picLocks noChangeAspect="1"/>
          </p:cNvPicPr>
          <p:nvPr/>
        </p:nvPicPr>
        <p:blipFill rotWithShape="1">
          <a:blip r:embed="rId3"/>
          <a:srcRect b="32787"/>
          <a:stretch/>
        </p:blipFill>
        <p:spPr>
          <a:xfrm>
            <a:off x="10063974" y="4287361"/>
            <a:ext cx="1148040" cy="1482513"/>
          </a:xfrm>
          <a:prstGeom prst="rect">
            <a:avLst/>
          </a:prstGeom>
        </p:spPr>
      </p:pic>
      <p:sp>
        <p:nvSpPr>
          <p:cNvPr id="3" name="Down Arrow 2" descr="correlation"/>
          <p:cNvSpPr/>
          <p:nvPr/>
        </p:nvSpPr>
        <p:spPr>
          <a:xfrm>
            <a:off x="10321982" y="3731298"/>
            <a:ext cx="460813" cy="769450"/>
          </a:xfrm>
          <a:prstGeom prst="downArrow">
            <a:avLst>
              <a:gd name="adj1" fmla="val 69750"/>
              <a:gd name="adj2" fmla="val 53950"/>
            </a:avLst>
          </a:prstGeom>
          <a:solidFill>
            <a:schemeClr val="bg2">
              <a:lumMod val="50000"/>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0153398" y="3838581"/>
            <a:ext cx="867738" cy="276999"/>
          </a:xfrm>
          <a:prstGeom prst="rect">
            <a:avLst/>
          </a:prstGeom>
          <a:solidFill>
            <a:schemeClr val="bg1">
              <a:alpha val="63000"/>
            </a:schemeClr>
          </a:solidFill>
        </p:spPr>
        <p:txBody>
          <a:bodyPr wrap="none" rtlCol="0">
            <a:spAutoFit/>
          </a:bodyPr>
          <a:lstStyle/>
          <a:p>
            <a:r>
              <a:rPr lang="en-US" sz="1200" dirty="0"/>
              <a:t>correlation</a:t>
            </a:r>
          </a:p>
        </p:txBody>
      </p:sp>
      <p:sp>
        <p:nvSpPr>
          <p:cNvPr id="5" name="TextBox 4"/>
          <p:cNvSpPr txBox="1"/>
          <p:nvPr/>
        </p:nvSpPr>
        <p:spPr>
          <a:xfrm>
            <a:off x="9645470" y="5700866"/>
            <a:ext cx="1883593" cy="276999"/>
          </a:xfrm>
          <a:prstGeom prst="rect">
            <a:avLst/>
          </a:prstGeom>
          <a:noFill/>
        </p:spPr>
        <p:txBody>
          <a:bodyPr wrap="none" rtlCol="0">
            <a:spAutoFit/>
          </a:bodyPr>
          <a:lstStyle/>
          <a:p>
            <a:r>
              <a:rPr lang="en-US" sz="1200" dirty="0"/>
              <a:t>statistical reduction of data</a:t>
            </a:r>
          </a:p>
        </p:txBody>
      </p:sp>
      <p:sp>
        <p:nvSpPr>
          <p:cNvPr id="6" name="TextBox 5"/>
          <p:cNvSpPr txBox="1"/>
          <p:nvPr/>
        </p:nvSpPr>
        <p:spPr>
          <a:xfrm>
            <a:off x="6551022" y="3948743"/>
            <a:ext cx="3094447" cy="1815882"/>
          </a:xfrm>
          <a:prstGeom prst="rect">
            <a:avLst/>
          </a:prstGeom>
          <a:noFill/>
        </p:spPr>
        <p:txBody>
          <a:bodyPr wrap="square" rtlCol="0">
            <a:spAutoFit/>
          </a:bodyPr>
          <a:lstStyle/>
          <a:p>
            <a:r>
              <a:rPr lang="en-US" sz="1400" dirty="0">
                <a:latin typeface="Arial" charset="0"/>
                <a:ea typeface="Arial" charset="0"/>
                <a:cs typeface="Arial" charset="0"/>
              </a:rPr>
              <a:t>Our pipeline uses deep learning to find regions of interest in high-resolution transmission electron microscopy data, combined with easily retrainable classification tools and existing tools for data reduction, to determine statistical distributions of microstructural features</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3106</TotalTime>
  <Words>388</Words>
  <Application>Microsoft Office PowerPoint</Application>
  <PresentationFormat>Widescreen</PresentationFormat>
  <Paragraphs>45</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Atomic Structure and Growth of Helical Nanostructures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277</cp:revision>
  <cp:lastPrinted>2018-03-20T12:31:18Z</cp:lastPrinted>
  <dcterms:created xsi:type="dcterms:W3CDTF">2017-10-05T17:34:54Z</dcterms:created>
  <dcterms:modified xsi:type="dcterms:W3CDTF">2021-02-13T21:01:38Z</dcterms:modified>
</cp:coreProperties>
</file>