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90" r:id="rId2"/>
    <p:sldId id="391"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8317" autoAdjust="0"/>
  </p:normalViewPr>
  <p:slideViewPr>
    <p:cSldViewPr snapToGrid="0" snapToObjects="1">
      <p:cViewPr varScale="1">
        <p:scale>
          <a:sx n="76" d="100"/>
          <a:sy n="76" d="100"/>
        </p:scale>
        <p:origin x="470" y="43"/>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2/13/2021</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2/13/2021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sz="1200" kern="1200" dirty="0">
                <a:solidFill>
                  <a:schemeClr val="tx1"/>
                </a:solidFill>
                <a:effectLst/>
                <a:latin typeface="+mn-lt"/>
                <a:ea typeface="+mn-ea"/>
                <a:cs typeface="+mn-cs"/>
              </a:rPr>
              <a:t>On-the-fly machine learning molecular dynamics: Traditional molecular dynamics simulations need pre-determined interatomic potentials. Developing such potentials require a great deal of effort and expertise. Our on-the-fly molecular dynamics method does not need interatomic potentials to run, because it can learn from ab initio results and build the potentials. Whenever the uncertainty of the molecular dynamics simulation is large, an ab initio simulation is performed (DFT call in top-left figure) to enhance the model. The machine learned model is scalable and can be used on systems of much greater size (bottom figure).</a:t>
            </a:r>
          </a:p>
          <a:p>
            <a:pPr algn="just" eaLnBrk="1" hangingPunct="1"/>
            <a:endParaRPr lang="en-US" sz="1200" kern="1200" dirty="0">
              <a:solidFill>
                <a:schemeClr val="tx1"/>
              </a:solidFill>
              <a:effectLst/>
              <a:latin typeface="+mn-lt"/>
              <a:ea typeface="+mn-ea"/>
              <a:cs typeface="+mn-cs"/>
            </a:endParaRPr>
          </a:p>
          <a:p>
            <a:pPr algn="just" eaLnBrk="1" hangingPunct="1"/>
            <a:r>
              <a:rPr lang="en-US" sz="1200" dirty="0"/>
              <a:t>Shape memory alloys: Shape memory alloys can transform between a low-temperature martensitic phase and a high-temperature austenitic phase. If the sample is deformed in the martensitic state, it reverts back to its original shape on heating to the austenitic state. NiTi is a widely used shape memory alloy. Adding Fe to NiTi significantly lowers its transformation temperature. Smaller grain size (top-right figure) can decrease the hysteresis between the forward and reverse transformations. </a:t>
            </a:r>
          </a:p>
          <a:p>
            <a:endParaRPr lang="en-US" dirty="0"/>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019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42523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Tree>
    <p:extLst>
      <p:ext uri="{BB962C8B-B14F-4D97-AF65-F5344CB8AC3E}">
        <p14:creationId xmlns:p14="http://schemas.microsoft.com/office/powerpoint/2010/main" val="59430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2/13/2021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3818375" y="151087"/>
            <a:ext cx="7759108" cy="566719"/>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Rational Design of Next-Generation Shape Memory Alloys</a:t>
            </a:r>
          </a:p>
        </p:txBody>
      </p:sp>
      <p:sp>
        <p:nvSpPr>
          <p:cNvPr id="5" name="TextBox 4">
            <a:extLst>
              <a:ext uri="{FF2B5EF4-FFF2-40B4-BE49-F238E27FC236}">
                <a16:creationId xmlns:a16="http://schemas.microsoft.com/office/drawing/2014/main" id="{9ED36953-0DFC-4F49-9298-E739FD3F2CFC}"/>
              </a:ext>
            </a:extLst>
          </p:cNvPr>
          <p:cNvSpPr txBox="1"/>
          <p:nvPr/>
        </p:nvSpPr>
        <p:spPr>
          <a:xfrm>
            <a:off x="233291" y="322328"/>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1808162</a:t>
            </a:r>
          </a:p>
        </p:txBody>
      </p:sp>
      <p:sp>
        <p:nvSpPr>
          <p:cNvPr id="7" name="Rectangle 6">
            <a:extLst>
              <a:ext uri="{FF2B5EF4-FFF2-40B4-BE49-F238E27FC236}">
                <a16:creationId xmlns:a16="http://schemas.microsoft.com/office/drawing/2014/main" id="{386F1C4C-66FF-4C4C-A15E-FBB5BE953C6F}"/>
              </a:ext>
            </a:extLst>
          </p:cNvPr>
          <p:cNvSpPr/>
          <p:nvPr/>
        </p:nvSpPr>
        <p:spPr>
          <a:xfrm>
            <a:off x="0" y="917646"/>
            <a:ext cx="3003806" cy="307777"/>
          </a:xfrm>
          <a:prstGeom prst="rect">
            <a:avLst/>
          </a:prstGeom>
        </p:spPr>
        <p:txBody>
          <a:bodyPr wrap="square" anchor="ctr">
            <a:spAutoFit/>
          </a:bodyPr>
          <a:lstStyle/>
          <a:p>
            <a:r>
              <a:rPr lang="en-US" sz="1400" b="1" dirty="0">
                <a:latin typeface="Arial" panose="020B0604020202020204" pitchFamily="34" charset="0"/>
                <a:cs typeface="Arial" panose="020B0604020202020204" pitchFamily="34" charset="0"/>
              </a:rPr>
              <a:t>2020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6345943" y="885188"/>
            <a:ext cx="372089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Joost J. Vlassak, Harvard University</a:t>
            </a:r>
          </a:p>
        </p:txBody>
      </p:sp>
      <p:sp>
        <p:nvSpPr>
          <p:cNvPr id="8" name="Rectangle 37">
            <a:extLst>
              <a:ext uri="{FF2B5EF4-FFF2-40B4-BE49-F238E27FC236}">
                <a16:creationId xmlns:a16="http://schemas.microsoft.com/office/drawing/2014/main" id="{0D7491B8-BB70-4859-9BB7-EB60800EB5C9}"/>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TextBox 9">
            <a:extLst>
              <a:ext uri="{FF2B5EF4-FFF2-40B4-BE49-F238E27FC236}">
                <a16:creationId xmlns:a16="http://schemas.microsoft.com/office/drawing/2014/main" id="{6DCDDD7E-1D28-4215-8F15-D95A3439C8DB}"/>
              </a:ext>
            </a:extLst>
          </p:cNvPr>
          <p:cNvSpPr txBox="1"/>
          <p:nvPr/>
        </p:nvSpPr>
        <p:spPr>
          <a:xfrm>
            <a:off x="397033" y="1425264"/>
            <a:ext cx="5493954" cy="4576702"/>
          </a:xfrm>
          <a:prstGeom prst="rect">
            <a:avLst/>
          </a:prstGeom>
          <a:noFill/>
        </p:spPr>
        <p:txBody>
          <a:bodyPr wrap="square">
            <a:spAutoFit/>
          </a:bodyPr>
          <a:lstStyle/>
          <a:p>
            <a:pPr marL="285750" indent="-285750" algn="just" eaLnBrk="1" hangingPunct="1">
              <a:lnSpc>
                <a:spcPct val="150000"/>
              </a:lnSpc>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This year, we enhanced our on-the-fly machine learning molecular dynamics method. Our many-body model now captures the fine differences in energy between the different phases of the NiTi alloy. It predicts lattice parameters in excellent agreement with experiment. It is now possible to perform simulations of much larger systems than before to capture realistic microstructures.</a:t>
            </a:r>
          </a:p>
          <a:p>
            <a:pPr marL="285750" indent="-285750" algn="just">
              <a:lnSpc>
                <a:spcPct val="150000"/>
              </a:lnSpc>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NiTiFe is a low-temperature shape memory alloy with possible applications in space exploration. We have studied NiTiFe over a wide composition range and have evaluated the effects of heat treatment on microstructure using micromachined fast-scanning calorimetry sensors. It is now possible to synthesize samples with ultra-fine microstructures and model them directly using our machine learning method.</a:t>
            </a:r>
          </a:p>
        </p:txBody>
      </p:sp>
      <p:sp>
        <p:nvSpPr>
          <p:cNvPr id="14" name="TextBox 13">
            <a:extLst>
              <a:ext uri="{FF2B5EF4-FFF2-40B4-BE49-F238E27FC236}">
                <a16:creationId xmlns:a16="http://schemas.microsoft.com/office/drawing/2014/main" id="{57A7BD7B-9A0F-D64A-B9B2-553CE54468DE}"/>
              </a:ext>
            </a:extLst>
          </p:cNvPr>
          <p:cNvSpPr txBox="1"/>
          <p:nvPr/>
        </p:nvSpPr>
        <p:spPr>
          <a:xfrm>
            <a:off x="6544424" y="4322578"/>
            <a:ext cx="1259699" cy="307777"/>
          </a:xfrm>
          <a:prstGeom prst="rect">
            <a:avLst/>
          </a:prstGeom>
          <a:noFill/>
        </p:spPr>
        <p:txBody>
          <a:bodyPr wrap="square" rtlCol="0">
            <a:spAutoFit/>
          </a:bodyPr>
          <a:lstStyle/>
          <a:p>
            <a:r>
              <a:rPr lang="en-US" sz="1400" b="1" dirty="0"/>
              <a:t>Martensite</a:t>
            </a:r>
          </a:p>
        </p:txBody>
      </p:sp>
      <p:sp>
        <p:nvSpPr>
          <p:cNvPr id="15" name="TextBox 14">
            <a:extLst>
              <a:ext uri="{FF2B5EF4-FFF2-40B4-BE49-F238E27FC236}">
                <a16:creationId xmlns:a16="http://schemas.microsoft.com/office/drawing/2014/main" id="{0F5826E6-B586-9C4E-BD49-BED13B8B6FC8}"/>
              </a:ext>
            </a:extLst>
          </p:cNvPr>
          <p:cNvSpPr txBox="1"/>
          <p:nvPr/>
        </p:nvSpPr>
        <p:spPr>
          <a:xfrm>
            <a:off x="10102327" y="4322577"/>
            <a:ext cx="1185898" cy="307777"/>
          </a:xfrm>
          <a:prstGeom prst="rect">
            <a:avLst/>
          </a:prstGeom>
          <a:noFill/>
        </p:spPr>
        <p:txBody>
          <a:bodyPr wrap="square" rtlCol="0">
            <a:spAutoFit/>
          </a:bodyPr>
          <a:lstStyle/>
          <a:p>
            <a:r>
              <a:rPr lang="en-US" sz="1400" b="1" dirty="0"/>
              <a:t>Austenite</a:t>
            </a:r>
          </a:p>
        </p:txBody>
      </p:sp>
      <p:sp>
        <p:nvSpPr>
          <p:cNvPr id="6" name="TextBox 5">
            <a:extLst>
              <a:ext uri="{FF2B5EF4-FFF2-40B4-BE49-F238E27FC236}">
                <a16:creationId xmlns:a16="http://schemas.microsoft.com/office/drawing/2014/main" id="{37C4D7AA-CB67-465C-AAAA-4054D83C3669}"/>
              </a:ext>
            </a:extLst>
          </p:cNvPr>
          <p:cNvSpPr txBox="1"/>
          <p:nvPr/>
        </p:nvSpPr>
        <p:spPr>
          <a:xfrm>
            <a:off x="6401455" y="1721901"/>
            <a:ext cx="2993547" cy="307777"/>
          </a:xfrm>
          <a:prstGeom prst="rect">
            <a:avLst/>
          </a:prstGeom>
          <a:noFill/>
        </p:spPr>
        <p:txBody>
          <a:bodyPr wrap="square" rtlCol="0">
            <a:spAutoFit/>
          </a:bodyPr>
          <a:lstStyle/>
          <a:p>
            <a:r>
              <a:rPr lang="en-US" sz="1400" b="1" dirty="0"/>
              <a:t>On-the-fly simulation of NiTi phases</a:t>
            </a:r>
          </a:p>
        </p:txBody>
      </p:sp>
      <p:sp>
        <p:nvSpPr>
          <p:cNvPr id="25" name="TextBox 24">
            <a:extLst>
              <a:ext uri="{FF2B5EF4-FFF2-40B4-BE49-F238E27FC236}">
                <a16:creationId xmlns:a16="http://schemas.microsoft.com/office/drawing/2014/main" id="{CE5FEC48-7447-4A00-BCEB-8A051AAB8EB3}"/>
              </a:ext>
            </a:extLst>
          </p:cNvPr>
          <p:cNvSpPr txBox="1"/>
          <p:nvPr/>
        </p:nvSpPr>
        <p:spPr>
          <a:xfrm>
            <a:off x="9259663" y="1719067"/>
            <a:ext cx="2352589" cy="307777"/>
          </a:xfrm>
          <a:prstGeom prst="rect">
            <a:avLst/>
          </a:prstGeom>
          <a:noFill/>
        </p:spPr>
        <p:txBody>
          <a:bodyPr wrap="square" rtlCol="0">
            <a:spAutoFit/>
          </a:bodyPr>
          <a:lstStyle/>
          <a:p>
            <a:r>
              <a:rPr lang="en-US" sz="1400" b="1" dirty="0"/>
              <a:t>Small grains of Ni</a:t>
            </a:r>
            <a:r>
              <a:rPr lang="en-US" sz="1400" b="1" baseline="-25000" dirty="0"/>
              <a:t>44</a:t>
            </a:r>
            <a:r>
              <a:rPr lang="en-US" sz="1400" b="1" dirty="0"/>
              <a:t>Ti</a:t>
            </a:r>
            <a:r>
              <a:rPr lang="en-US" sz="1400" b="1" baseline="-25000" dirty="0"/>
              <a:t>55</a:t>
            </a:r>
            <a:r>
              <a:rPr lang="en-US" sz="1400" b="1" dirty="0"/>
              <a:t>Fe</a:t>
            </a:r>
            <a:r>
              <a:rPr lang="en-US" sz="1400" b="1" baseline="-25000" dirty="0"/>
              <a:t>1</a:t>
            </a:r>
            <a:endParaRPr lang="en-US" sz="1400" b="1" dirty="0"/>
          </a:p>
        </p:txBody>
      </p:sp>
      <p:sp>
        <p:nvSpPr>
          <p:cNvPr id="32" name="TextBox 31">
            <a:extLst>
              <a:ext uri="{FF2B5EF4-FFF2-40B4-BE49-F238E27FC236}">
                <a16:creationId xmlns:a16="http://schemas.microsoft.com/office/drawing/2014/main" id="{E7AD4A04-9546-40EB-B6F0-80975234707E}"/>
              </a:ext>
            </a:extLst>
          </p:cNvPr>
          <p:cNvSpPr txBox="1"/>
          <p:nvPr/>
        </p:nvSpPr>
        <p:spPr>
          <a:xfrm>
            <a:off x="6541770" y="3887439"/>
            <a:ext cx="4642173" cy="307777"/>
          </a:xfrm>
          <a:prstGeom prst="rect">
            <a:avLst/>
          </a:prstGeom>
          <a:noFill/>
        </p:spPr>
        <p:txBody>
          <a:bodyPr wrap="square" rtlCol="0">
            <a:spAutoFit/>
          </a:bodyPr>
          <a:lstStyle/>
          <a:p>
            <a:r>
              <a:rPr lang="en-US" sz="1400" b="1" dirty="0"/>
              <a:t>Large-scale molecular dynamics of reversible transformation</a:t>
            </a:r>
          </a:p>
        </p:txBody>
      </p:sp>
      <p:pic>
        <p:nvPicPr>
          <p:cNvPr id="28" name="Picture 27" descr="The monoclinic structure of martensite.">
            <a:extLst>
              <a:ext uri="{FF2B5EF4-FFF2-40B4-BE49-F238E27FC236}">
                <a16:creationId xmlns:a16="http://schemas.microsoft.com/office/drawing/2014/main" id="{069C842D-0448-4108-92C9-324F77F18F7D}"/>
              </a:ext>
            </a:extLst>
          </p:cNvPr>
          <p:cNvPicPr>
            <a:picLocks noChangeAspect="1"/>
          </p:cNvPicPr>
          <p:nvPr/>
        </p:nvPicPr>
        <p:blipFill rotWithShape="1">
          <a:blip r:embed="rId3"/>
          <a:srcRect l="9928" t="49266" r="67000" b="13112"/>
          <a:stretch/>
        </p:blipFill>
        <p:spPr>
          <a:xfrm>
            <a:off x="6493369" y="4652548"/>
            <a:ext cx="1127994" cy="1034632"/>
          </a:xfrm>
          <a:prstGeom prst="rect">
            <a:avLst/>
          </a:prstGeom>
        </p:spPr>
      </p:pic>
      <p:pic>
        <p:nvPicPr>
          <p:cNvPr id="33" name="Picture 32" descr="The cubic structure of austenite.">
            <a:extLst>
              <a:ext uri="{FF2B5EF4-FFF2-40B4-BE49-F238E27FC236}">
                <a16:creationId xmlns:a16="http://schemas.microsoft.com/office/drawing/2014/main" id="{980C6E0B-1FCA-4D0D-B135-433FD4CB5CE9}"/>
              </a:ext>
            </a:extLst>
          </p:cNvPr>
          <p:cNvPicPr>
            <a:picLocks noChangeAspect="1"/>
          </p:cNvPicPr>
          <p:nvPr/>
        </p:nvPicPr>
        <p:blipFill rotWithShape="1">
          <a:blip r:embed="rId4"/>
          <a:srcRect l="12143" t="49635" r="67071" b="13336"/>
          <a:stretch/>
        </p:blipFill>
        <p:spPr>
          <a:xfrm>
            <a:off x="10066833" y="4680260"/>
            <a:ext cx="1066339" cy="1068564"/>
          </a:xfrm>
          <a:prstGeom prst="rect">
            <a:avLst/>
          </a:prstGeom>
        </p:spPr>
      </p:pic>
      <p:pic>
        <p:nvPicPr>
          <p:cNvPr id="29" name="Picture 28" descr="The figures shows a transmission electron microscopy image of a shape memory sample. The sample's composition is nickel 44 titanium 55 iron 1. The grain size is very small -- only about 25 nanometers.">
            <a:extLst>
              <a:ext uri="{FF2B5EF4-FFF2-40B4-BE49-F238E27FC236}">
                <a16:creationId xmlns:a16="http://schemas.microsoft.com/office/drawing/2014/main" id="{3328E6D3-39C1-4ACA-920D-6E153F3327C5}"/>
              </a:ext>
            </a:extLst>
          </p:cNvPr>
          <p:cNvPicPr>
            <a:picLocks noChangeAspect="1"/>
          </p:cNvPicPr>
          <p:nvPr/>
        </p:nvPicPr>
        <p:blipFill>
          <a:blip r:embed="rId5"/>
          <a:stretch>
            <a:fillRect/>
          </a:stretch>
        </p:blipFill>
        <p:spPr>
          <a:xfrm>
            <a:off x="9583351" y="2137111"/>
            <a:ext cx="1524132" cy="1518036"/>
          </a:xfrm>
          <a:prstGeom prst="rect">
            <a:avLst/>
          </a:prstGeom>
        </p:spPr>
      </p:pic>
      <p:pic>
        <p:nvPicPr>
          <p:cNvPr id="34" name="Picture 33" descr="The figures shows on-the-fly molecular dynamics simulations of three different nickel titanium phases. The machine learning method improves its accuracy by doing DFT calls. As time passes by, all three phases transform to martensite.">
            <a:extLst>
              <a:ext uri="{FF2B5EF4-FFF2-40B4-BE49-F238E27FC236}">
                <a16:creationId xmlns:a16="http://schemas.microsoft.com/office/drawing/2014/main" id="{BD8DE721-AE30-4A2E-94AB-7A6E0A010927}"/>
              </a:ext>
            </a:extLst>
          </p:cNvPr>
          <p:cNvPicPr>
            <a:picLocks noChangeAspect="1"/>
          </p:cNvPicPr>
          <p:nvPr/>
        </p:nvPicPr>
        <p:blipFill>
          <a:blip r:embed="rId6"/>
          <a:stretch>
            <a:fillRect/>
          </a:stretch>
        </p:blipFill>
        <p:spPr>
          <a:xfrm>
            <a:off x="6390123" y="2015961"/>
            <a:ext cx="2981202" cy="1926503"/>
          </a:xfrm>
          <a:prstGeom prst="rect">
            <a:avLst/>
          </a:prstGeom>
        </p:spPr>
      </p:pic>
      <p:pic>
        <p:nvPicPr>
          <p:cNvPr id="40" name="Picture 39" descr="Large scale molecular dynamics simulation of nickel  titanium. The alloy  is martensitic at low temperature and austenitic at high temperature. The simulation results agree well with experimental results, and can now be performed for samples with realistic microstructures.">
            <a:extLst>
              <a:ext uri="{FF2B5EF4-FFF2-40B4-BE49-F238E27FC236}">
                <a16:creationId xmlns:a16="http://schemas.microsoft.com/office/drawing/2014/main" id="{4C5917F7-24B1-457D-A77E-1A90BE41F037}"/>
              </a:ext>
            </a:extLst>
          </p:cNvPr>
          <p:cNvPicPr>
            <a:picLocks noChangeAspect="1"/>
          </p:cNvPicPr>
          <p:nvPr/>
        </p:nvPicPr>
        <p:blipFill>
          <a:blip r:embed="rId7"/>
          <a:stretch>
            <a:fillRect/>
          </a:stretch>
        </p:blipFill>
        <p:spPr>
          <a:xfrm>
            <a:off x="7659528" y="4161129"/>
            <a:ext cx="2334970" cy="1816765"/>
          </a:xfrm>
          <a:prstGeom prst="rect">
            <a:avLst/>
          </a:prstGeom>
        </p:spPr>
      </p:pic>
    </p:spTree>
    <p:extLst>
      <p:ext uri="{BB962C8B-B14F-4D97-AF65-F5344CB8AC3E}">
        <p14:creationId xmlns:p14="http://schemas.microsoft.com/office/powerpoint/2010/main" val="254359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9899E05-35E3-4263-A2C2-57CA7C94BD15}"/>
              </a:ext>
            </a:extLst>
          </p:cNvPr>
          <p:cNvSpPr txBox="1"/>
          <p:nvPr/>
        </p:nvSpPr>
        <p:spPr>
          <a:xfrm>
            <a:off x="6756319" y="793651"/>
            <a:ext cx="372089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Joost J. Vlassak, Harvard University</a:t>
            </a:r>
          </a:p>
        </p:txBody>
      </p:sp>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324041" y="1468475"/>
            <a:ext cx="6432278" cy="440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lnSpc>
                <a:spcPct val="150000"/>
              </a:lnSpc>
              <a:spcBef>
                <a:spcPts val="600"/>
              </a:spcBef>
              <a:buFont typeface="Arial" panose="020B0604020202020204" pitchFamily="34" charset="0"/>
              <a:buChar char="•"/>
            </a:pPr>
            <a:r>
              <a:rPr lang="en-US" sz="1400" b="1" dirty="0"/>
              <a:t>Output: </a:t>
            </a:r>
            <a:r>
              <a:rPr lang="en-US" sz="1400" dirty="0"/>
              <a:t>We have published research papers on the machine learning method, and on explosive transformations in shape memory alloys. Various aspects of this work have been presented at the MRS, APS, and SES meetings.</a:t>
            </a:r>
          </a:p>
          <a:p>
            <a:pPr marL="285750" indent="-285750" algn="just" eaLnBrk="1" hangingPunct="1">
              <a:lnSpc>
                <a:spcPct val="150000"/>
              </a:lnSpc>
              <a:spcBef>
                <a:spcPts val="600"/>
              </a:spcBef>
              <a:buFont typeface="Arial" panose="020B0604020202020204" pitchFamily="34" charset="0"/>
              <a:buChar char="•"/>
            </a:pPr>
            <a:r>
              <a:rPr lang="en-US" sz="1400" b="1" dirty="0"/>
              <a:t>Impact: </a:t>
            </a:r>
            <a:r>
              <a:rPr lang="en-US" sz="1400" dirty="0"/>
              <a:t>Our </a:t>
            </a:r>
            <a:r>
              <a:rPr lang="en-US" sz="1400" dirty="0">
                <a:latin typeface="Arial" panose="020B0604020202020204" pitchFamily="34" charset="0"/>
                <a:cs typeface="Arial" panose="020B0604020202020204" pitchFamily="34" charset="0"/>
              </a:rPr>
              <a:t>on-the-fly machine learning molecular dynamics method</a:t>
            </a:r>
            <a:r>
              <a:rPr lang="en-US" sz="1400" dirty="0"/>
              <a:t> (FLARE) is open source and used by a growing community of researchers, with more than 70 stars on the public GitHub page.</a:t>
            </a:r>
          </a:p>
          <a:p>
            <a:pPr marL="285750" indent="-285750" algn="just" eaLnBrk="1" hangingPunct="1">
              <a:lnSpc>
                <a:spcPct val="150000"/>
              </a:lnSpc>
              <a:spcBef>
                <a:spcPts val="600"/>
              </a:spcBef>
              <a:buFont typeface="Arial" panose="020B0604020202020204" pitchFamily="34" charset="0"/>
              <a:buChar char="•"/>
            </a:pPr>
            <a:r>
              <a:rPr lang="en-US" sz="1400" b="1" dirty="0"/>
              <a:t>Education and outreach: </a:t>
            </a:r>
            <a:r>
              <a:rPr lang="en-US" sz="1400" dirty="0"/>
              <a:t>We released interactive tutorials in Google Colab and Jupyter Notebook teaching new users how to use the FLARE software, including a 60-minute tutorial presented at the 2020 APS March Meeting that can be viewed on YouTube. We worked with the Office of Diversity, Inclusion and Belonging to organize open-house events targeting minority undergraduate students.</a:t>
            </a:r>
            <a:endParaRPr lang="en-US" sz="1400" b="1" dirty="0"/>
          </a:p>
        </p:txBody>
      </p:sp>
      <p:sp>
        <p:nvSpPr>
          <p:cNvPr id="14" name="Rectangle 37">
            <a:extLst>
              <a:ext uri="{FF2B5EF4-FFF2-40B4-BE49-F238E27FC236}">
                <a16:creationId xmlns:a16="http://schemas.microsoft.com/office/drawing/2014/main" id="{E6A754AA-3268-4E0B-B7AC-7136B6A6963A}"/>
              </a:ext>
            </a:extLst>
          </p:cNvPr>
          <p:cNvSpPr>
            <a:spLocks noChangeArrowheads="1"/>
          </p:cNvSpPr>
          <p:nvPr/>
        </p:nvSpPr>
        <p:spPr bwMode="auto">
          <a:xfrm>
            <a:off x="6966642" y="1398760"/>
            <a:ext cx="4667061" cy="47304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6" name="Title 1">
            <a:extLst>
              <a:ext uri="{FF2B5EF4-FFF2-40B4-BE49-F238E27FC236}">
                <a16:creationId xmlns:a16="http://schemas.microsoft.com/office/drawing/2014/main" id="{10FD747E-3947-491D-A54B-E7862E22B2DE}"/>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Rational Design of Next-Generation Shape Memory Alloys</a:t>
            </a:r>
          </a:p>
        </p:txBody>
      </p:sp>
      <p:sp>
        <p:nvSpPr>
          <p:cNvPr id="30" name="Rectangle 29">
            <a:extLst>
              <a:ext uri="{FF2B5EF4-FFF2-40B4-BE49-F238E27FC236}">
                <a16:creationId xmlns:a16="http://schemas.microsoft.com/office/drawing/2014/main" id="{214F4D8C-0507-44C8-9197-44F32C14CB59}"/>
              </a:ext>
            </a:extLst>
          </p:cNvPr>
          <p:cNvSpPr/>
          <p:nvPr/>
        </p:nvSpPr>
        <p:spPr>
          <a:xfrm>
            <a:off x="0" y="962928"/>
            <a:ext cx="3003806" cy="307777"/>
          </a:xfrm>
          <a:prstGeom prst="rect">
            <a:avLst/>
          </a:prstGeom>
        </p:spPr>
        <p:txBody>
          <a:bodyPr wrap="square" anchor="ctr">
            <a:spAutoFit/>
          </a:bodyPr>
          <a:lstStyle/>
          <a:p>
            <a:r>
              <a:rPr lang="en-US" sz="1400" b="1" dirty="0">
                <a:latin typeface="Arial" panose="020B0604020202020204" pitchFamily="34" charset="0"/>
                <a:cs typeface="Arial" panose="020B0604020202020204" pitchFamily="34" charset="0"/>
              </a:rPr>
              <a:t>2020  Broader Impacts</a:t>
            </a:r>
          </a:p>
        </p:txBody>
      </p:sp>
      <p:sp>
        <p:nvSpPr>
          <p:cNvPr id="2" name="TextBox 1">
            <a:extLst>
              <a:ext uri="{FF2B5EF4-FFF2-40B4-BE49-F238E27FC236}">
                <a16:creationId xmlns:a16="http://schemas.microsoft.com/office/drawing/2014/main" id="{1C01F282-7B02-4564-8806-997844685768}"/>
              </a:ext>
            </a:extLst>
          </p:cNvPr>
          <p:cNvSpPr txBox="1"/>
          <p:nvPr/>
        </p:nvSpPr>
        <p:spPr>
          <a:xfrm>
            <a:off x="193098" y="311291"/>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1808162</a:t>
            </a:r>
          </a:p>
        </p:txBody>
      </p:sp>
      <p:sp>
        <p:nvSpPr>
          <p:cNvPr id="16" name="TextBox 15">
            <a:extLst>
              <a:ext uri="{FF2B5EF4-FFF2-40B4-BE49-F238E27FC236}">
                <a16:creationId xmlns:a16="http://schemas.microsoft.com/office/drawing/2014/main" id="{C9C885CE-A5CB-4314-AAC2-582EB3A5880B}"/>
              </a:ext>
            </a:extLst>
          </p:cNvPr>
          <p:cNvSpPr txBox="1"/>
          <p:nvPr/>
        </p:nvSpPr>
        <p:spPr>
          <a:xfrm>
            <a:off x="7474683" y="1454666"/>
            <a:ext cx="3621851" cy="307777"/>
          </a:xfrm>
          <a:prstGeom prst="rect">
            <a:avLst/>
          </a:prstGeom>
          <a:noFill/>
        </p:spPr>
        <p:txBody>
          <a:bodyPr wrap="square" rtlCol="0">
            <a:spAutoFit/>
          </a:bodyPr>
          <a:lstStyle/>
          <a:p>
            <a:pPr algn="ctr"/>
            <a:r>
              <a:rPr lang="en-US" sz="1400" b="1" dirty="0"/>
              <a:t>GitHub page of open-sourced FLARE package</a:t>
            </a:r>
          </a:p>
        </p:txBody>
      </p:sp>
      <p:sp>
        <p:nvSpPr>
          <p:cNvPr id="17" name="TextBox 16">
            <a:extLst>
              <a:ext uri="{FF2B5EF4-FFF2-40B4-BE49-F238E27FC236}">
                <a16:creationId xmlns:a16="http://schemas.microsoft.com/office/drawing/2014/main" id="{AF828E45-655C-42A3-B00B-A6FDC64E43AB}"/>
              </a:ext>
            </a:extLst>
          </p:cNvPr>
          <p:cNvSpPr txBox="1"/>
          <p:nvPr/>
        </p:nvSpPr>
        <p:spPr>
          <a:xfrm>
            <a:off x="7474683" y="3611917"/>
            <a:ext cx="3621851" cy="307777"/>
          </a:xfrm>
          <a:prstGeom prst="rect">
            <a:avLst/>
          </a:prstGeom>
          <a:noFill/>
        </p:spPr>
        <p:txBody>
          <a:bodyPr wrap="square" rtlCol="0">
            <a:spAutoFit/>
          </a:bodyPr>
          <a:lstStyle/>
          <a:p>
            <a:pPr algn="ctr"/>
            <a:r>
              <a:rPr lang="en-US" sz="1400" b="1" dirty="0"/>
              <a:t>Open-house event</a:t>
            </a:r>
          </a:p>
        </p:txBody>
      </p:sp>
      <p:pic>
        <p:nvPicPr>
          <p:cNvPr id="7" name="Picture 6" descr="Screenshot of the GitHub page of our open-sourced FLARE package. FLARE stands for fast learning of atomistic rare events.">
            <a:extLst>
              <a:ext uri="{FF2B5EF4-FFF2-40B4-BE49-F238E27FC236}">
                <a16:creationId xmlns:a16="http://schemas.microsoft.com/office/drawing/2014/main" id="{352AE514-C6C6-4E1B-BFCA-7286C7D0F4C6}"/>
              </a:ext>
            </a:extLst>
          </p:cNvPr>
          <p:cNvPicPr>
            <a:picLocks noChangeAspect="1"/>
          </p:cNvPicPr>
          <p:nvPr/>
        </p:nvPicPr>
        <p:blipFill>
          <a:blip r:embed="rId3"/>
          <a:stretch>
            <a:fillRect/>
          </a:stretch>
        </p:blipFill>
        <p:spPr>
          <a:xfrm>
            <a:off x="7637624" y="1755532"/>
            <a:ext cx="3322608" cy="1877731"/>
          </a:xfrm>
          <a:prstGeom prst="rect">
            <a:avLst/>
          </a:prstGeom>
        </p:spPr>
      </p:pic>
      <p:pic>
        <p:nvPicPr>
          <p:cNvPr id="8" name="Picture 7" descr="Screenshot of our online open-house event organoized in conjunction with the Office of Diversity, Inclusion, and Belonging. A PhD student talks about using combinatorial nanocalorimetry to explore complex materials systems.">
            <a:extLst>
              <a:ext uri="{FF2B5EF4-FFF2-40B4-BE49-F238E27FC236}">
                <a16:creationId xmlns:a16="http://schemas.microsoft.com/office/drawing/2014/main" id="{EA945E24-7E02-4FD5-B39E-9FC6E1D6E37B}"/>
              </a:ext>
            </a:extLst>
          </p:cNvPr>
          <p:cNvPicPr>
            <a:picLocks noChangeAspect="1"/>
          </p:cNvPicPr>
          <p:nvPr/>
        </p:nvPicPr>
        <p:blipFill>
          <a:blip r:embed="rId4"/>
          <a:stretch>
            <a:fillRect/>
          </a:stretch>
        </p:blipFill>
        <p:spPr>
          <a:xfrm>
            <a:off x="7143805" y="3919694"/>
            <a:ext cx="4310246" cy="2145978"/>
          </a:xfrm>
          <a:prstGeom prst="rect">
            <a:avLst/>
          </a:prstGeom>
        </p:spPr>
      </p:pic>
    </p:spTree>
    <p:extLst>
      <p:ext uri="{BB962C8B-B14F-4D97-AF65-F5344CB8AC3E}">
        <p14:creationId xmlns:p14="http://schemas.microsoft.com/office/powerpoint/2010/main" val="1366434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4361</TotalTime>
  <Words>504</Words>
  <Application>Microsoft Office PowerPoint</Application>
  <PresentationFormat>Widescreen</PresentationFormat>
  <Paragraphs>25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Rational Design of Next-Generation Shape Memory Alloys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325</cp:revision>
  <cp:lastPrinted>2018-03-20T12:31:18Z</cp:lastPrinted>
  <dcterms:created xsi:type="dcterms:W3CDTF">2017-10-05T17:34:54Z</dcterms:created>
  <dcterms:modified xsi:type="dcterms:W3CDTF">2021-02-13T20:52:48Z</dcterms:modified>
</cp:coreProperties>
</file>