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0"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4694"/>
  </p:normalViewPr>
  <p:slideViewPr>
    <p:cSldViewPr snapToGrid="0" snapToObjects="1">
      <p:cViewPr varScale="1">
        <p:scale>
          <a:sx n="81" d="100"/>
          <a:sy n="81" d="100"/>
        </p:scale>
        <p:origin x="101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DF7FB4B-0195-4DA0-A674-FD6C1F2A72DE}" type="datetimeFigureOut">
              <a:rPr lang="en-US" smtClean="0"/>
              <a:t>2/13/2021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37A5ECF-921A-490C-9C3A-77246C5D6168}" type="slidenum">
              <a:rPr lang="en-US" smtClean="0"/>
              <a:t>‹#›</a:t>
            </a:fld>
            <a:endParaRPr lang="en-US" dirty="0"/>
          </a:p>
        </p:txBody>
      </p:sp>
    </p:spTree>
    <p:extLst>
      <p:ext uri="{BB962C8B-B14F-4D97-AF65-F5344CB8AC3E}">
        <p14:creationId xmlns:p14="http://schemas.microsoft.com/office/powerpoint/2010/main" val="3317685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D60DF785-A98A-4DBC-B6B9-BA49979A3254}" type="slidenum">
              <a:rPr lang="en-US" smtClean="0"/>
              <a:t>1</a:t>
            </a:fld>
            <a:endParaRPr lang="en-US" dirty="0"/>
          </a:p>
        </p:txBody>
      </p:sp>
    </p:spTree>
    <p:extLst>
      <p:ext uri="{BB962C8B-B14F-4D97-AF65-F5344CB8AC3E}">
        <p14:creationId xmlns:p14="http://schemas.microsoft.com/office/powerpoint/2010/main" val="279003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2/13/2021</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01012" y="1084255"/>
            <a:ext cx="4692577" cy="338554"/>
          </a:xfrm>
          <a:prstGeom prst="rect">
            <a:avLst/>
          </a:prstGeom>
        </p:spPr>
        <p:txBody>
          <a:bodyPr wrap="square" anchor="ctr">
            <a:spAutoFit/>
          </a:bodyPr>
          <a:lstStyle/>
          <a:p>
            <a:r>
              <a:rPr lang="en-US" sz="1600" b="1" dirty="0">
                <a:solidFill>
                  <a:schemeClr val="bg1"/>
                </a:solidFill>
              </a:rPr>
              <a:t>Carl J. Boehlert,  Michigan State University</a:t>
            </a:r>
          </a:p>
        </p:txBody>
      </p:sp>
      <p:sp>
        <p:nvSpPr>
          <p:cNvPr id="12" name="Rectangle 11"/>
          <p:cNvSpPr/>
          <p:nvPr/>
        </p:nvSpPr>
        <p:spPr>
          <a:xfrm>
            <a:off x="27710" y="783594"/>
            <a:ext cx="2322576" cy="261610"/>
          </a:xfrm>
          <a:prstGeom prst="rect">
            <a:avLst/>
          </a:prstGeom>
        </p:spPr>
        <p:txBody>
          <a:bodyPr wrap="square" anchor="ctr">
            <a:spAutoFit/>
          </a:bodyPr>
          <a:lstStyle/>
          <a:p>
            <a:r>
              <a:rPr lang="en-US" sz="1100" b="1" dirty="0"/>
              <a:t>2020  Intellectual Merit</a:t>
            </a:r>
          </a:p>
        </p:txBody>
      </p:sp>
      <p:sp>
        <p:nvSpPr>
          <p:cNvPr id="13" name="Rectangle 18">
            <a:extLst>
              <a:ext uri="{FF2B5EF4-FFF2-40B4-BE49-F238E27FC236}">
                <a16:creationId xmlns:a16="http://schemas.microsoft.com/office/drawing/2014/main" id="{2CC303EA-86A0-48EB-AC0C-BFCCBB4B2C26}"/>
              </a:ext>
            </a:extLst>
          </p:cNvPr>
          <p:cNvSpPr/>
          <p:nvPr/>
        </p:nvSpPr>
        <p:spPr>
          <a:xfrm>
            <a:off x="27710" y="280982"/>
            <a:ext cx="3193636" cy="338554"/>
          </a:xfrm>
          <a:prstGeom prst="rect">
            <a:avLst/>
          </a:prstGeom>
        </p:spPr>
        <p:txBody>
          <a:bodyPr wrap="square" anchor="ctr">
            <a:spAutoFit/>
          </a:bodyPr>
          <a:lstStyle/>
          <a:p>
            <a:r>
              <a:rPr lang="en-US" sz="1600" b="1" dirty="0">
                <a:solidFill>
                  <a:schemeClr val="bg1"/>
                </a:solidFill>
              </a:rPr>
              <a:t>DMR  1607942   </a:t>
            </a:r>
          </a:p>
        </p:txBody>
      </p:sp>
      <p:sp>
        <p:nvSpPr>
          <p:cNvPr id="22" name="Rectángulo 21">
            <a:extLst>
              <a:ext uri="{FF2B5EF4-FFF2-40B4-BE49-F238E27FC236}">
                <a16:creationId xmlns:a16="http://schemas.microsoft.com/office/drawing/2014/main" id="{7A3166D8-5BA6-4D72-89CD-856FAB630A79}"/>
              </a:ext>
            </a:extLst>
          </p:cNvPr>
          <p:cNvSpPr/>
          <p:nvPr/>
        </p:nvSpPr>
        <p:spPr>
          <a:xfrm>
            <a:off x="-19339" y="1097744"/>
            <a:ext cx="4293222" cy="120032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Our last research efforts provided a direct comparison of the microstructure and the hardness evolution between a Zn–3Mg (wt.%) alloy and its hybrid counterpart, after high-pressure torsion (HPT) and after HPT followed by a post-deformation annealing (PDA) treatment. This work was published in </a:t>
            </a:r>
            <a:r>
              <a:rPr lang="en-US" sz="1200" i="1" dirty="0">
                <a:latin typeface="Arial" panose="020B0604020202020204" pitchFamily="34" charset="0"/>
                <a:cs typeface="Arial" panose="020B0604020202020204" pitchFamily="34" charset="0"/>
              </a:rPr>
              <a:t>Journal of Alloys and Compounds </a:t>
            </a:r>
            <a:r>
              <a:rPr lang="en-US" sz="1200" dirty="0">
                <a:latin typeface="Arial" panose="020B0604020202020204" pitchFamily="34" charset="0"/>
                <a:cs typeface="Arial" panose="020B0604020202020204" pitchFamily="34" charset="0"/>
              </a:rPr>
              <a:t>in 2020. </a:t>
            </a:r>
          </a:p>
        </p:txBody>
      </p:sp>
      <p:sp>
        <p:nvSpPr>
          <p:cNvPr id="23" name="Rectángulo 22" descr="We found that both the alloy and the hybrid reached a similar level of grain refinement after HPT processing, however, grain growth followed different trends after PDA. This can be observed in Fig.1&#10;">
            <a:extLst>
              <a:ext uri="{FF2B5EF4-FFF2-40B4-BE49-F238E27FC236}">
                <a16:creationId xmlns:a16="http://schemas.microsoft.com/office/drawing/2014/main" id="{D40EDD80-F16E-4C75-BBF5-19B48BAE55A7}"/>
              </a:ext>
            </a:extLst>
          </p:cNvPr>
          <p:cNvSpPr/>
          <p:nvPr/>
        </p:nvSpPr>
        <p:spPr>
          <a:xfrm>
            <a:off x="-19339" y="2347185"/>
            <a:ext cx="4370004"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We found that both the alloy and the hybrid reached a similar level of grain refinement after HPT processing, however, grain growth followed different trends after PDA. This can be observed in </a:t>
            </a:r>
            <a:r>
              <a:rPr lang="en-US" sz="1200" b="1" dirty="0">
                <a:solidFill>
                  <a:schemeClr val="bg2">
                    <a:lumMod val="50000"/>
                  </a:schemeClr>
                </a:solidFill>
                <a:latin typeface="Arial" panose="020B0604020202020204" pitchFamily="34" charset="0"/>
                <a:cs typeface="Arial" panose="020B0604020202020204" pitchFamily="34" charset="0"/>
              </a:rPr>
              <a:t>Fig.1</a:t>
            </a:r>
          </a:p>
        </p:txBody>
      </p:sp>
      <p:sp>
        <p:nvSpPr>
          <p:cNvPr id="24" name="Rectángulo 23" descr="The HPT-processed alloy exhibited clusters of Mg2Zn11 nanocrystalline domains that coalesced into coarser grains maintaining a unimodal GS distribution after PDA. This can be directly observed by TEM/STEM, as depicted in Fig. 2&#10;">
            <a:extLst>
              <a:ext uri="{FF2B5EF4-FFF2-40B4-BE49-F238E27FC236}">
                <a16:creationId xmlns:a16="http://schemas.microsoft.com/office/drawing/2014/main" id="{F0926671-A9A4-49A8-BD62-828D1C4B4E48}"/>
              </a:ext>
            </a:extLst>
          </p:cNvPr>
          <p:cNvSpPr/>
          <p:nvPr/>
        </p:nvSpPr>
        <p:spPr>
          <a:xfrm>
            <a:off x="-19339" y="3227294"/>
            <a:ext cx="4265307"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HPT-processed alloy exhibited clusters of Mg</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Zn</a:t>
            </a:r>
            <a:r>
              <a:rPr lang="en-US" sz="1200" baseline="-25000"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nanocrystalline domains that coalesced into coarser grains maintaining a unimodal GS distribution after PDA. This can be directly observed by TEM/STEM, as depicted in </a:t>
            </a:r>
            <a:r>
              <a:rPr lang="en-US" sz="1200" b="1" dirty="0">
                <a:solidFill>
                  <a:srgbClr val="FF6300"/>
                </a:solidFill>
                <a:latin typeface="Arial" panose="020B0604020202020204" pitchFamily="34" charset="0"/>
                <a:cs typeface="Arial" panose="020B0604020202020204" pitchFamily="34" charset="0"/>
              </a:rPr>
              <a:t>Fig. 2</a:t>
            </a:r>
          </a:p>
        </p:txBody>
      </p:sp>
      <p:sp>
        <p:nvSpPr>
          <p:cNvPr id="25" name="Rectángulo 24">
            <a:extLst>
              <a:ext uri="{FF2B5EF4-FFF2-40B4-BE49-F238E27FC236}">
                <a16:creationId xmlns:a16="http://schemas.microsoft.com/office/drawing/2014/main" id="{EEA9E288-BA54-4780-A442-B679C138609B}"/>
              </a:ext>
            </a:extLst>
          </p:cNvPr>
          <p:cNvSpPr/>
          <p:nvPr/>
        </p:nvSpPr>
        <p:spPr>
          <a:xfrm>
            <a:off x="-19339" y="4107403"/>
            <a:ext cx="450599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hybrid after PDA displayed a multimodal GS distribution consisting of ultrafine Mg-rich grains containing MgZn</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and Mg</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Zn</a:t>
            </a:r>
            <a:r>
              <a:rPr lang="en-US" sz="1200" baseline="-25000"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nanoscale intermetallics, in a matrix of coarser dislocation-free Zn grains.</a:t>
            </a:r>
          </a:p>
        </p:txBody>
      </p:sp>
      <p:sp>
        <p:nvSpPr>
          <p:cNvPr id="27" name="Rectángulo 26" descr="The hardness values of the alloy were significantly lower in the alloy than in the hybrid after HPT, however, they were more uniformly distributed across the sample diameter. This can be observed in Fig.3">
            <a:extLst>
              <a:ext uri="{FF2B5EF4-FFF2-40B4-BE49-F238E27FC236}">
                <a16:creationId xmlns:a16="http://schemas.microsoft.com/office/drawing/2014/main" id="{AC1A4413-8A7C-4E71-B44D-38A1611DEA26}"/>
              </a:ext>
            </a:extLst>
          </p:cNvPr>
          <p:cNvSpPr/>
          <p:nvPr/>
        </p:nvSpPr>
        <p:spPr>
          <a:xfrm>
            <a:off x="-19339" y="4987511"/>
            <a:ext cx="4283094"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hardness values of the alloy were significantly lower in the alloy than in the hybrid after HPT, however, they were more uniformly distributed across the sample diameter. This can be observed in </a:t>
            </a:r>
            <a:r>
              <a:rPr lang="en-US" sz="1200" b="1" dirty="0">
                <a:solidFill>
                  <a:srgbClr val="00CC00"/>
                </a:solidFill>
                <a:latin typeface="Arial" panose="020B0604020202020204" pitchFamily="34" charset="0"/>
                <a:cs typeface="Arial" panose="020B0604020202020204" pitchFamily="34" charset="0"/>
              </a:rPr>
              <a:t>Fig.3</a:t>
            </a:r>
          </a:p>
        </p:txBody>
      </p:sp>
      <p:pic>
        <p:nvPicPr>
          <p:cNvPr id="3" name="Imagen 2" descr="The HPT-processed alloy exhibited clusters of Mg2Zn11 nanocrystalline domains that coalesced into coarser grains maintaining a unimodal GS distribution after PDA. This can be directly observed by TEM/STEM, as depicted in Fig. 2&#10;">
            <a:extLst>
              <a:ext uri="{FF2B5EF4-FFF2-40B4-BE49-F238E27FC236}">
                <a16:creationId xmlns:a16="http://schemas.microsoft.com/office/drawing/2014/main" id="{4BE98558-220C-4315-950E-4EA2371B65E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264153" y="1711548"/>
            <a:ext cx="2868469" cy="2853221"/>
          </a:xfrm>
          <a:prstGeom prst="rect">
            <a:avLst/>
          </a:prstGeom>
        </p:spPr>
      </p:pic>
      <p:sp>
        <p:nvSpPr>
          <p:cNvPr id="40" name="CuadroTexto 39">
            <a:extLst>
              <a:ext uri="{FF2B5EF4-FFF2-40B4-BE49-F238E27FC236}">
                <a16:creationId xmlns:a16="http://schemas.microsoft.com/office/drawing/2014/main" id="{8694FA0C-D902-4A10-A589-345C72BAAC6F}"/>
              </a:ext>
            </a:extLst>
          </p:cNvPr>
          <p:cNvSpPr txBox="1"/>
          <p:nvPr/>
        </p:nvSpPr>
        <p:spPr>
          <a:xfrm>
            <a:off x="4837491" y="4422469"/>
            <a:ext cx="1110042" cy="230832"/>
          </a:xfrm>
          <a:prstGeom prst="rect">
            <a:avLst/>
          </a:prstGeom>
          <a:noFill/>
        </p:spPr>
        <p:txBody>
          <a:bodyPr wrap="square">
            <a:spAutoFit/>
          </a:bodyPr>
          <a:lstStyle/>
          <a:p>
            <a:pPr algn="ctr"/>
            <a:r>
              <a:rPr lang="en-US" sz="900" dirty="0">
                <a:latin typeface="Arial" panose="020B0604020202020204" pitchFamily="34" charset="0"/>
                <a:cs typeface="Arial" panose="020B0604020202020204" pitchFamily="34" charset="0"/>
              </a:rPr>
              <a:t>Grain size (um)</a:t>
            </a:r>
            <a:endParaRPr lang="en-US" sz="900" dirty="0"/>
          </a:p>
        </p:txBody>
      </p:sp>
      <p:sp>
        <p:nvSpPr>
          <p:cNvPr id="42" name="CuadroTexto 41">
            <a:extLst>
              <a:ext uri="{FF2B5EF4-FFF2-40B4-BE49-F238E27FC236}">
                <a16:creationId xmlns:a16="http://schemas.microsoft.com/office/drawing/2014/main" id="{2724561A-0A4D-4A1D-AA46-D257976A81A1}"/>
              </a:ext>
            </a:extLst>
          </p:cNvPr>
          <p:cNvSpPr txBox="1"/>
          <p:nvPr/>
        </p:nvSpPr>
        <p:spPr>
          <a:xfrm rot="16200000">
            <a:off x="3789919" y="3659076"/>
            <a:ext cx="1110042" cy="230832"/>
          </a:xfrm>
          <a:prstGeom prst="rect">
            <a:avLst/>
          </a:prstGeom>
          <a:noFill/>
        </p:spPr>
        <p:txBody>
          <a:bodyPr wrap="square">
            <a:spAutoFit/>
          </a:bodyPr>
          <a:lstStyle/>
          <a:p>
            <a:pPr algn="ctr"/>
            <a:r>
              <a:rPr lang="en-US" sz="900" dirty="0">
                <a:latin typeface="Arial" panose="020B0604020202020204" pitchFamily="34" charset="0"/>
                <a:cs typeface="Arial" panose="020B0604020202020204" pitchFamily="34" charset="0"/>
              </a:rPr>
              <a:t>Area fraction</a:t>
            </a:r>
            <a:endParaRPr lang="en-US" sz="900" dirty="0"/>
          </a:p>
        </p:txBody>
      </p:sp>
      <p:sp>
        <p:nvSpPr>
          <p:cNvPr id="44" name="CuadroTexto 43">
            <a:extLst>
              <a:ext uri="{FF2B5EF4-FFF2-40B4-BE49-F238E27FC236}">
                <a16:creationId xmlns:a16="http://schemas.microsoft.com/office/drawing/2014/main" id="{D5439576-DB0C-4648-BD59-FE29CFC85FA1}"/>
              </a:ext>
            </a:extLst>
          </p:cNvPr>
          <p:cNvSpPr txBox="1"/>
          <p:nvPr/>
        </p:nvSpPr>
        <p:spPr>
          <a:xfrm rot="16200000">
            <a:off x="3780776" y="2145389"/>
            <a:ext cx="1110042" cy="230832"/>
          </a:xfrm>
          <a:prstGeom prst="rect">
            <a:avLst/>
          </a:prstGeom>
          <a:noFill/>
        </p:spPr>
        <p:txBody>
          <a:bodyPr wrap="square">
            <a:spAutoFit/>
          </a:bodyPr>
          <a:lstStyle/>
          <a:p>
            <a:pPr algn="ctr"/>
            <a:r>
              <a:rPr lang="en-US" sz="900" dirty="0">
                <a:latin typeface="Arial" panose="020B0604020202020204" pitchFamily="34" charset="0"/>
                <a:cs typeface="Arial" panose="020B0604020202020204" pitchFamily="34" charset="0"/>
              </a:rPr>
              <a:t>Area fraction</a:t>
            </a:r>
            <a:endParaRPr lang="en-US" sz="900" dirty="0"/>
          </a:p>
        </p:txBody>
      </p:sp>
      <p:grpSp>
        <p:nvGrpSpPr>
          <p:cNvPr id="6" name="Grupo 5" descr="We found that both the alloy and the hybrid reached a similar level of grain refinement after HPT processing, however, grain growth followed different trends after PDA. This can be observed in Fig.1&#10;">
            <a:extLst>
              <a:ext uri="{FF2B5EF4-FFF2-40B4-BE49-F238E27FC236}">
                <a16:creationId xmlns:a16="http://schemas.microsoft.com/office/drawing/2014/main" id="{A53220CE-837D-4317-ACC9-E5C4B301CDB5}"/>
              </a:ext>
            </a:extLst>
          </p:cNvPr>
          <p:cNvGrpSpPr/>
          <p:nvPr/>
        </p:nvGrpSpPr>
        <p:grpSpPr>
          <a:xfrm>
            <a:off x="4290766" y="1511449"/>
            <a:ext cx="1919534" cy="3122801"/>
            <a:chOff x="4290766" y="1511449"/>
            <a:chExt cx="1919534" cy="3122801"/>
          </a:xfrm>
        </p:grpSpPr>
        <p:pic>
          <p:nvPicPr>
            <p:cNvPr id="4" name="Imagen 3">
              <a:extLst>
                <a:ext uri="{FF2B5EF4-FFF2-40B4-BE49-F238E27FC236}">
                  <a16:creationId xmlns:a16="http://schemas.microsoft.com/office/drawing/2014/main" id="{0A8458E1-30A6-49FF-AE0E-EC7BBE8347E9}"/>
                </a:ext>
              </a:extLst>
            </p:cNvPr>
            <p:cNvPicPr>
              <a:picLocks noChangeAspect="1"/>
            </p:cNvPicPr>
            <p:nvPr/>
          </p:nvPicPr>
          <p:blipFill>
            <a:blip r:embed="rId4"/>
            <a:stretch>
              <a:fillRect/>
            </a:stretch>
          </p:blipFill>
          <p:spPr>
            <a:xfrm>
              <a:off x="4379780" y="1520974"/>
              <a:ext cx="1830273" cy="1457682"/>
            </a:xfrm>
            <a:prstGeom prst="rect">
              <a:avLst/>
            </a:prstGeom>
          </p:spPr>
        </p:pic>
        <p:pic>
          <p:nvPicPr>
            <p:cNvPr id="5" name="Imagen 4">
              <a:extLst>
                <a:ext uri="{FF2B5EF4-FFF2-40B4-BE49-F238E27FC236}">
                  <a16:creationId xmlns:a16="http://schemas.microsoft.com/office/drawing/2014/main" id="{E90DA243-C64C-4AB0-AE65-7EFC5ABBBD61}"/>
                </a:ext>
              </a:extLst>
            </p:cNvPr>
            <p:cNvPicPr>
              <a:picLocks noChangeAspect="1"/>
            </p:cNvPicPr>
            <p:nvPr/>
          </p:nvPicPr>
          <p:blipFill>
            <a:blip r:embed="rId5"/>
            <a:stretch>
              <a:fillRect/>
            </a:stretch>
          </p:blipFill>
          <p:spPr>
            <a:xfrm>
              <a:off x="4385696" y="3066014"/>
              <a:ext cx="1810523" cy="1422555"/>
            </a:xfrm>
            <a:prstGeom prst="rect">
              <a:avLst/>
            </a:prstGeom>
          </p:spPr>
        </p:pic>
        <p:sp>
          <p:nvSpPr>
            <p:cNvPr id="38" name="CuadroTexto 37">
              <a:extLst>
                <a:ext uri="{FF2B5EF4-FFF2-40B4-BE49-F238E27FC236}">
                  <a16:creationId xmlns:a16="http://schemas.microsoft.com/office/drawing/2014/main" id="{2847B329-658D-4AF7-B447-B9717991A952}"/>
                </a:ext>
              </a:extLst>
            </p:cNvPr>
            <p:cNvSpPr txBox="1"/>
            <p:nvPr/>
          </p:nvSpPr>
          <p:spPr>
            <a:xfrm>
              <a:off x="4841183" y="2900333"/>
              <a:ext cx="1110042" cy="230832"/>
            </a:xfrm>
            <a:prstGeom prst="rect">
              <a:avLst/>
            </a:prstGeom>
            <a:noFill/>
          </p:spPr>
          <p:txBody>
            <a:bodyPr wrap="square">
              <a:spAutoFit/>
            </a:bodyPr>
            <a:lstStyle/>
            <a:p>
              <a:pPr algn="ctr"/>
              <a:r>
                <a:rPr lang="en-US" sz="900" dirty="0">
                  <a:latin typeface="Arial" panose="020B0604020202020204" pitchFamily="34" charset="0"/>
                  <a:cs typeface="Arial" panose="020B0604020202020204" pitchFamily="34" charset="0"/>
                </a:rPr>
                <a:t>Grain size (um)</a:t>
              </a:r>
              <a:endParaRPr lang="en-US" sz="900" dirty="0"/>
            </a:p>
          </p:txBody>
        </p:sp>
        <p:sp>
          <p:nvSpPr>
            <p:cNvPr id="45" name="Rectángulo 44">
              <a:extLst>
                <a:ext uri="{FF2B5EF4-FFF2-40B4-BE49-F238E27FC236}">
                  <a16:creationId xmlns:a16="http://schemas.microsoft.com/office/drawing/2014/main" id="{C6B7996B-A568-419F-B016-69BDBFA4EBBD}"/>
                </a:ext>
              </a:extLst>
            </p:cNvPr>
            <p:cNvSpPr/>
            <p:nvPr/>
          </p:nvSpPr>
          <p:spPr>
            <a:xfrm>
              <a:off x="4290766" y="1511449"/>
              <a:ext cx="1919534" cy="3122801"/>
            </a:xfrm>
            <a:prstGeom prst="rect">
              <a:avLst/>
            </a:prstGeom>
            <a:noFill/>
            <a:ln w="19050">
              <a:solidFill>
                <a:srgbClr val="53A8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7" name="Rectángulo 46">
            <a:extLst>
              <a:ext uri="{FF2B5EF4-FFF2-40B4-BE49-F238E27FC236}">
                <a16:creationId xmlns:a16="http://schemas.microsoft.com/office/drawing/2014/main" id="{18522CEC-82CC-4238-9749-761177B022DE}"/>
              </a:ext>
            </a:extLst>
          </p:cNvPr>
          <p:cNvSpPr/>
          <p:nvPr/>
        </p:nvSpPr>
        <p:spPr>
          <a:xfrm>
            <a:off x="6244856" y="1520974"/>
            <a:ext cx="2880094" cy="3119995"/>
          </a:xfrm>
          <a:prstGeom prst="rect">
            <a:avLst/>
          </a:prstGeom>
          <a:noFill/>
          <a:ln w="19050">
            <a:solidFill>
              <a:srgbClr val="FF6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ángulo 48">
            <a:extLst>
              <a:ext uri="{FF2B5EF4-FFF2-40B4-BE49-F238E27FC236}">
                <a16:creationId xmlns:a16="http://schemas.microsoft.com/office/drawing/2014/main" id="{E58D2B04-FE0F-4B10-8391-39C54E780F37}"/>
              </a:ext>
            </a:extLst>
          </p:cNvPr>
          <p:cNvSpPr/>
          <p:nvPr/>
        </p:nvSpPr>
        <p:spPr>
          <a:xfrm>
            <a:off x="5166360" y="4705303"/>
            <a:ext cx="3933257" cy="1508822"/>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CuadroTexto 50">
            <a:extLst>
              <a:ext uri="{FF2B5EF4-FFF2-40B4-BE49-F238E27FC236}">
                <a16:creationId xmlns:a16="http://schemas.microsoft.com/office/drawing/2014/main" id="{FBFBF9E5-EA9E-4E44-A51D-AAEA5C460827}"/>
              </a:ext>
            </a:extLst>
          </p:cNvPr>
          <p:cNvSpPr txBox="1"/>
          <p:nvPr/>
        </p:nvSpPr>
        <p:spPr>
          <a:xfrm>
            <a:off x="6280685" y="1508090"/>
            <a:ext cx="935988" cy="261610"/>
          </a:xfrm>
          <a:prstGeom prst="rect">
            <a:avLst/>
          </a:prstGeom>
          <a:noFill/>
        </p:spPr>
        <p:txBody>
          <a:bodyPr wrap="square">
            <a:spAutoFit/>
          </a:bodyPr>
          <a:lstStyle/>
          <a:p>
            <a:pPr algn="ctr"/>
            <a:r>
              <a:rPr lang="en-US" sz="1050" dirty="0">
                <a:latin typeface="Arial" panose="020B0604020202020204" pitchFamily="34" charset="0"/>
                <a:cs typeface="Arial" panose="020B0604020202020204" pitchFamily="34" charset="0"/>
              </a:rPr>
              <a:t>BF-TEM</a:t>
            </a:r>
            <a:endParaRPr lang="en-US" sz="1050" dirty="0"/>
          </a:p>
        </p:txBody>
      </p:sp>
      <p:sp>
        <p:nvSpPr>
          <p:cNvPr id="53" name="CuadroTexto 52">
            <a:extLst>
              <a:ext uri="{FF2B5EF4-FFF2-40B4-BE49-F238E27FC236}">
                <a16:creationId xmlns:a16="http://schemas.microsoft.com/office/drawing/2014/main" id="{F2817F76-822C-40AB-9AC1-6F4A6616B520}"/>
              </a:ext>
            </a:extLst>
          </p:cNvPr>
          <p:cNvSpPr txBox="1"/>
          <p:nvPr/>
        </p:nvSpPr>
        <p:spPr>
          <a:xfrm>
            <a:off x="7224345" y="1499009"/>
            <a:ext cx="976680" cy="253916"/>
          </a:xfrm>
          <a:prstGeom prst="rect">
            <a:avLst/>
          </a:prstGeom>
          <a:noFill/>
        </p:spPr>
        <p:txBody>
          <a:bodyPr wrap="square">
            <a:spAutoFit/>
          </a:bodyPr>
          <a:lstStyle/>
          <a:p>
            <a:pPr algn="ctr"/>
            <a:r>
              <a:rPr lang="en-US" sz="1050" dirty="0">
                <a:latin typeface="Arial" panose="020B0604020202020204" pitchFamily="34" charset="0"/>
                <a:cs typeface="Arial" panose="020B0604020202020204" pitchFamily="34" charset="0"/>
              </a:rPr>
              <a:t>SAED</a:t>
            </a:r>
            <a:endParaRPr lang="en-US" sz="1050" dirty="0"/>
          </a:p>
        </p:txBody>
      </p:sp>
      <p:sp>
        <p:nvSpPr>
          <p:cNvPr id="55" name="CuadroTexto 54">
            <a:extLst>
              <a:ext uri="{FF2B5EF4-FFF2-40B4-BE49-F238E27FC236}">
                <a16:creationId xmlns:a16="http://schemas.microsoft.com/office/drawing/2014/main" id="{C44BB9B9-060E-4776-87C6-B482EC9BAD67}"/>
              </a:ext>
            </a:extLst>
          </p:cNvPr>
          <p:cNvSpPr txBox="1"/>
          <p:nvPr/>
        </p:nvSpPr>
        <p:spPr>
          <a:xfrm>
            <a:off x="6299067" y="2621569"/>
            <a:ext cx="935988" cy="261610"/>
          </a:xfrm>
          <a:prstGeom prst="rect">
            <a:avLst/>
          </a:prstGeom>
          <a:noFill/>
        </p:spPr>
        <p:txBody>
          <a:bodyPr wrap="square">
            <a:spAutoFit/>
          </a:bodyPr>
          <a:lstStyle/>
          <a:p>
            <a:pPr algn="ctr"/>
            <a:r>
              <a:rPr lang="en-US" sz="1050" dirty="0">
                <a:latin typeface="Arial" panose="020B0604020202020204" pitchFamily="34" charset="0"/>
                <a:cs typeface="Arial" panose="020B0604020202020204" pitchFamily="34" charset="0"/>
              </a:rPr>
              <a:t>BF-STEM</a:t>
            </a:r>
            <a:endParaRPr lang="en-US" sz="1050" dirty="0"/>
          </a:p>
        </p:txBody>
      </p:sp>
      <p:sp>
        <p:nvSpPr>
          <p:cNvPr id="57" name="CuadroTexto 56">
            <a:extLst>
              <a:ext uri="{FF2B5EF4-FFF2-40B4-BE49-F238E27FC236}">
                <a16:creationId xmlns:a16="http://schemas.microsoft.com/office/drawing/2014/main" id="{FE5289C9-8E2B-4F8F-93B7-0051A1EDACA0}"/>
              </a:ext>
            </a:extLst>
          </p:cNvPr>
          <p:cNvSpPr txBox="1"/>
          <p:nvPr/>
        </p:nvSpPr>
        <p:spPr>
          <a:xfrm>
            <a:off x="7115734" y="2623097"/>
            <a:ext cx="1193902" cy="253916"/>
          </a:xfrm>
          <a:prstGeom prst="rect">
            <a:avLst/>
          </a:prstGeom>
          <a:noFill/>
        </p:spPr>
        <p:txBody>
          <a:bodyPr wrap="square">
            <a:spAutoFit/>
          </a:bodyPr>
          <a:lstStyle/>
          <a:p>
            <a:pPr algn="ctr"/>
            <a:r>
              <a:rPr lang="en-US" sz="1050" dirty="0">
                <a:solidFill>
                  <a:schemeClr val="bg1"/>
                </a:solidFill>
                <a:latin typeface="Arial" panose="020B0604020202020204" pitchFamily="34" charset="0"/>
                <a:cs typeface="Arial" panose="020B0604020202020204" pitchFamily="34" charset="0"/>
              </a:rPr>
              <a:t>HAADF-STEM</a:t>
            </a:r>
            <a:endParaRPr lang="en-US" sz="1050" dirty="0">
              <a:solidFill>
                <a:schemeClr val="bg1"/>
              </a:solidFill>
            </a:endParaRPr>
          </a:p>
        </p:txBody>
      </p:sp>
      <p:sp>
        <p:nvSpPr>
          <p:cNvPr id="59" name="CuadroTexto 58">
            <a:extLst>
              <a:ext uri="{FF2B5EF4-FFF2-40B4-BE49-F238E27FC236}">
                <a16:creationId xmlns:a16="http://schemas.microsoft.com/office/drawing/2014/main" id="{209015E6-97AF-4AF6-92FA-74CC28221B06}"/>
              </a:ext>
            </a:extLst>
          </p:cNvPr>
          <p:cNvSpPr txBox="1"/>
          <p:nvPr/>
        </p:nvSpPr>
        <p:spPr>
          <a:xfrm>
            <a:off x="6288357" y="3580370"/>
            <a:ext cx="935988" cy="261610"/>
          </a:xfrm>
          <a:prstGeom prst="rect">
            <a:avLst/>
          </a:prstGeom>
          <a:noFill/>
        </p:spPr>
        <p:txBody>
          <a:bodyPr wrap="square">
            <a:spAutoFit/>
          </a:bodyPr>
          <a:lstStyle/>
          <a:p>
            <a:pPr algn="ctr"/>
            <a:r>
              <a:rPr lang="en-US" sz="1050" dirty="0">
                <a:solidFill>
                  <a:schemeClr val="bg1"/>
                </a:solidFill>
                <a:latin typeface="Arial" panose="020B0604020202020204" pitchFamily="34" charset="0"/>
                <a:cs typeface="Arial" panose="020B0604020202020204" pitchFamily="34" charset="0"/>
              </a:rPr>
              <a:t>HRTEM</a:t>
            </a:r>
            <a:endParaRPr lang="en-US" sz="1050" dirty="0">
              <a:solidFill>
                <a:schemeClr val="bg1"/>
              </a:solidFill>
            </a:endParaRPr>
          </a:p>
        </p:txBody>
      </p:sp>
      <p:grpSp>
        <p:nvGrpSpPr>
          <p:cNvPr id="8" name="Grupo 7" descr="The hardness values of the alloy were significantly lower in the alloy than in the hybrid after HPT, however, they were more uniformly distributed across the sample diameter. This can be observed in Fig.3&#10;">
            <a:extLst>
              <a:ext uri="{FF2B5EF4-FFF2-40B4-BE49-F238E27FC236}">
                <a16:creationId xmlns:a16="http://schemas.microsoft.com/office/drawing/2014/main" id="{1FE07CBD-02C5-4EE0-99B1-9972F5E1BE07}"/>
              </a:ext>
            </a:extLst>
          </p:cNvPr>
          <p:cNvGrpSpPr/>
          <p:nvPr/>
        </p:nvGrpSpPr>
        <p:grpSpPr>
          <a:xfrm>
            <a:off x="5189225" y="4702497"/>
            <a:ext cx="3650134" cy="1519248"/>
            <a:chOff x="5189225" y="4702497"/>
            <a:chExt cx="3650134" cy="1519248"/>
          </a:xfrm>
        </p:grpSpPr>
        <p:pic>
          <p:nvPicPr>
            <p:cNvPr id="36" name="Imagen 35">
              <a:extLst>
                <a:ext uri="{FF2B5EF4-FFF2-40B4-BE49-F238E27FC236}">
                  <a16:creationId xmlns:a16="http://schemas.microsoft.com/office/drawing/2014/main" id="{E0FE1194-877B-4815-AAD4-4061A97EED24}"/>
                </a:ext>
              </a:extLst>
            </p:cNvPr>
            <p:cNvPicPr>
              <a:picLocks noChangeAspect="1"/>
            </p:cNvPicPr>
            <p:nvPr/>
          </p:nvPicPr>
          <p:blipFill rotWithShape="1">
            <a:blip r:embed="rId6"/>
            <a:srcRect t="5288"/>
            <a:stretch/>
          </p:blipFill>
          <p:spPr>
            <a:xfrm>
              <a:off x="5189225" y="4911311"/>
              <a:ext cx="2777645" cy="1310434"/>
            </a:xfrm>
            <a:prstGeom prst="rect">
              <a:avLst/>
            </a:prstGeom>
          </p:spPr>
        </p:pic>
        <p:pic>
          <p:nvPicPr>
            <p:cNvPr id="60" name="Imagen 59">
              <a:extLst>
                <a:ext uri="{FF2B5EF4-FFF2-40B4-BE49-F238E27FC236}">
                  <a16:creationId xmlns:a16="http://schemas.microsoft.com/office/drawing/2014/main" id="{93119186-3821-461F-B5AE-E2778363AC68}"/>
                </a:ext>
              </a:extLst>
            </p:cNvPr>
            <p:cNvPicPr>
              <a:picLocks noChangeAspect="1"/>
            </p:cNvPicPr>
            <p:nvPr/>
          </p:nvPicPr>
          <p:blipFill>
            <a:blip r:embed="rId7"/>
            <a:stretch>
              <a:fillRect/>
            </a:stretch>
          </p:blipFill>
          <p:spPr>
            <a:xfrm>
              <a:off x="8309636" y="5247544"/>
              <a:ext cx="529723" cy="910228"/>
            </a:xfrm>
            <a:prstGeom prst="rect">
              <a:avLst/>
            </a:prstGeom>
          </p:spPr>
        </p:pic>
        <p:sp>
          <p:nvSpPr>
            <p:cNvPr id="62" name="CuadroTexto 61">
              <a:extLst>
                <a:ext uri="{FF2B5EF4-FFF2-40B4-BE49-F238E27FC236}">
                  <a16:creationId xmlns:a16="http://schemas.microsoft.com/office/drawing/2014/main" id="{874933E1-9F85-42F6-93A3-D8FC08109A21}"/>
                </a:ext>
              </a:extLst>
            </p:cNvPr>
            <p:cNvSpPr txBox="1"/>
            <p:nvPr/>
          </p:nvSpPr>
          <p:spPr>
            <a:xfrm>
              <a:off x="5659481" y="4702497"/>
              <a:ext cx="2053204" cy="253916"/>
            </a:xfrm>
            <a:prstGeom prst="rect">
              <a:avLst/>
            </a:prstGeom>
            <a:noFill/>
          </p:spPr>
          <p:txBody>
            <a:bodyPr wrap="square">
              <a:spAutoFit/>
            </a:bodyPr>
            <a:lstStyle/>
            <a:p>
              <a:pPr algn="ctr"/>
              <a:r>
                <a:rPr lang="en-US" sz="1050" dirty="0">
                  <a:latin typeface="Arial" panose="020B0604020202020204" pitchFamily="34" charset="0"/>
                  <a:cs typeface="Arial" panose="020B0604020202020204" pitchFamily="34" charset="0"/>
                </a:rPr>
                <a:t>Hardness Vickers (HV)</a:t>
              </a:r>
              <a:endParaRPr lang="en-US" sz="1050" dirty="0"/>
            </a:p>
          </p:txBody>
        </p:sp>
      </p:grpSp>
      <p:sp>
        <p:nvSpPr>
          <p:cNvPr id="64" name="CuadroTexto 63">
            <a:extLst>
              <a:ext uri="{FF2B5EF4-FFF2-40B4-BE49-F238E27FC236}">
                <a16:creationId xmlns:a16="http://schemas.microsoft.com/office/drawing/2014/main" id="{55702B77-C3EC-4C48-ADBC-DE235CFF9EA3}"/>
              </a:ext>
            </a:extLst>
          </p:cNvPr>
          <p:cNvSpPr txBox="1"/>
          <p:nvPr/>
        </p:nvSpPr>
        <p:spPr>
          <a:xfrm>
            <a:off x="5411562" y="1566993"/>
            <a:ext cx="485884" cy="230832"/>
          </a:xfrm>
          <a:prstGeom prst="rect">
            <a:avLst/>
          </a:prstGeom>
          <a:noFill/>
        </p:spPr>
        <p:txBody>
          <a:bodyPr wrap="square">
            <a:spAutoFit/>
          </a:bodyPr>
          <a:lstStyle/>
          <a:p>
            <a:pPr algn="ctr"/>
            <a:r>
              <a:rPr lang="en-US" sz="900" dirty="0">
                <a:solidFill>
                  <a:srgbClr val="5436F6"/>
                </a:solidFill>
                <a:latin typeface="Arial" panose="020B0604020202020204" pitchFamily="34" charset="0"/>
                <a:cs typeface="Arial" panose="020B0604020202020204" pitchFamily="34" charset="0"/>
              </a:rPr>
              <a:t>Alloy</a:t>
            </a:r>
            <a:endParaRPr lang="en-US" sz="900" dirty="0">
              <a:solidFill>
                <a:srgbClr val="5436F6"/>
              </a:solidFill>
            </a:endParaRPr>
          </a:p>
        </p:txBody>
      </p:sp>
      <p:sp>
        <p:nvSpPr>
          <p:cNvPr id="66" name="CuadroTexto 65">
            <a:extLst>
              <a:ext uri="{FF2B5EF4-FFF2-40B4-BE49-F238E27FC236}">
                <a16:creationId xmlns:a16="http://schemas.microsoft.com/office/drawing/2014/main" id="{50C1784A-8E34-4BE1-BC50-579C0EB0411C}"/>
              </a:ext>
            </a:extLst>
          </p:cNvPr>
          <p:cNvSpPr txBox="1"/>
          <p:nvPr/>
        </p:nvSpPr>
        <p:spPr>
          <a:xfrm>
            <a:off x="5314950" y="3106858"/>
            <a:ext cx="564917" cy="230832"/>
          </a:xfrm>
          <a:prstGeom prst="rect">
            <a:avLst/>
          </a:prstGeom>
          <a:noFill/>
        </p:spPr>
        <p:txBody>
          <a:bodyPr wrap="square">
            <a:spAutoFit/>
          </a:bodyPr>
          <a:lstStyle/>
          <a:p>
            <a:pPr algn="ctr"/>
            <a:r>
              <a:rPr lang="en-US" sz="900" dirty="0">
                <a:solidFill>
                  <a:schemeClr val="accent6"/>
                </a:solidFill>
                <a:latin typeface="Arial" panose="020B0604020202020204" pitchFamily="34" charset="0"/>
                <a:cs typeface="Arial" panose="020B0604020202020204" pitchFamily="34" charset="0"/>
              </a:rPr>
              <a:t>Hybrid</a:t>
            </a:r>
            <a:endParaRPr lang="en-US" sz="900" dirty="0">
              <a:solidFill>
                <a:schemeClr val="accent6"/>
              </a:solidFill>
            </a:endParaRPr>
          </a:p>
        </p:txBody>
      </p:sp>
      <p:sp>
        <p:nvSpPr>
          <p:cNvPr id="68" name="Rectángulo 67">
            <a:extLst>
              <a:ext uri="{FF2B5EF4-FFF2-40B4-BE49-F238E27FC236}">
                <a16:creationId xmlns:a16="http://schemas.microsoft.com/office/drawing/2014/main" id="{771F206E-89E1-4B7D-A73A-0F871EAACA1F}"/>
              </a:ext>
            </a:extLst>
          </p:cNvPr>
          <p:cNvSpPr/>
          <p:nvPr/>
        </p:nvSpPr>
        <p:spPr>
          <a:xfrm>
            <a:off x="1032" y="5802919"/>
            <a:ext cx="4713571"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To find out more about this work, visit: </a:t>
            </a:r>
            <a:r>
              <a:rPr lang="en-US" sz="1200" b="1" dirty="0">
                <a:latin typeface="Arial" panose="020B0604020202020204" pitchFamily="34" charset="0"/>
                <a:cs typeface="Arial" panose="020B0604020202020204" pitchFamily="34" charset="0"/>
              </a:rPr>
              <a:t>https://doi.org/10.1016/j.jallcom.2020.154891</a:t>
            </a:r>
          </a:p>
        </p:txBody>
      </p:sp>
      <p:sp>
        <p:nvSpPr>
          <p:cNvPr id="37" name="Title 1"/>
          <p:cNvSpPr>
            <a:spLocks noGrp="1"/>
          </p:cNvSpPr>
          <p:nvPr>
            <p:ph type="title"/>
          </p:nvPr>
        </p:nvSpPr>
        <p:spPr>
          <a:xfrm>
            <a:off x="3346036" y="110532"/>
            <a:ext cx="5797964" cy="803867"/>
          </a:xfrm>
        </p:spPr>
        <p:txBody>
          <a:bodyPr anchor="ctr"/>
          <a:lstStyle/>
          <a:p>
            <a:r>
              <a:rPr lang="en-US" sz="1800" b="1" dirty="0">
                <a:solidFill>
                  <a:schemeClr val="tx1"/>
                </a:solidFill>
              </a:rPr>
              <a:t>Development of novel high strength biodegradable</a:t>
            </a:r>
            <a:br>
              <a:rPr lang="en-US" sz="1800" b="1" dirty="0">
                <a:solidFill>
                  <a:schemeClr val="tx1"/>
                </a:solidFill>
              </a:rPr>
            </a:br>
            <a:r>
              <a:rPr lang="en-US" sz="1800" b="1" dirty="0">
                <a:solidFill>
                  <a:schemeClr val="tx1"/>
                </a:solidFill>
              </a:rPr>
              <a:t>metals for temporary biomedical implants</a:t>
            </a:r>
          </a:p>
        </p:txBody>
      </p:sp>
    </p:spTree>
    <p:extLst>
      <p:ext uri="{BB962C8B-B14F-4D97-AF65-F5344CB8AC3E}">
        <p14:creationId xmlns:p14="http://schemas.microsoft.com/office/powerpoint/2010/main" val="389876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Development of novel high strength biodegradable</a:t>
            </a:r>
            <a:br>
              <a:rPr lang="en-US" sz="1800" b="1" dirty="0">
                <a:solidFill>
                  <a:schemeClr val="tx1"/>
                </a:solidFill>
              </a:rPr>
            </a:br>
            <a:r>
              <a:rPr lang="en-US" sz="1800" b="1" dirty="0">
                <a:solidFill>
                  <a:schemeClr val="tx1"/>
                </a:solidFill>
              </a:rPr>
              <a:t>metals for temporary biomedical implants</a:t>
            </a:r>
          </a:p>
        </p:txBody>
      </p:sp>
      <p:sp>
        <p:nvSpPr>
          <p:cNvPr id="7" name="Rectangle 6"/>
          <p:cNvSpPr/>
          <p:nvPr/>
        </p:nvSpPr>
        <p:spPr>
          <a:xfrm>
            <a:off x="4377452" y="1054058"/>
            <a:ext cx="4766548" cy="338554"/>
          </a:xfrm>
          <a:prstGeom prst="rect">
            <a:avLst/>
          </a:prstGeom>
        </p:spPr>
        <p:txBody>
          <a:bodyPr wrap="square" anchor="ctr">
            <a:spAutoFit/>
          </a:bodyPr>
          <a:lstStyle/>
          <a:p>
            <a:r>
              <a:rPr lang="en-US" sz="1600" b="1" dirty="0">
                <a:solidFill>
                  <a:schemeClr val="bg1"/>
                </a:solidFill>
              </a:rPr>
              <a:t>Carl J. Boehlert,  Michigan State University</a:t>
            </a:r>
          </a:p>
        </p:txBody>
      </p:sp>
      <p:sp>
        <p:nvSpPr>
          <p:cNvPr id="12" name="Rectangle 11"/>
          <p:cNvSpPr/>
          <p:nvPr/>
        </p:nvSpPr>
        <p:spPr>
          <a:xfrm>
            <a:off x="152400" y="745755"/>
            <a:ext cx="2130000" cy="276999"/>
          </a:xfrm>
          <a:prstGeom prst="rect">
            <a:avLst/>
          </a:prstGeom>
        </p:spPr>
        <p:txBody>
          <a:bodyPr wrap="square" anchor="ctr">
            <a:spAutoFit/>
          </a:bodyPr>
          <a:lstStyle/>
          <a:p>
            <a:r>
              <a:rPr lang="en-US" sz="1200" b="1" dirty="0">
                <a:solidFill>
                  <a:schemeClr val="accent2"/>
                </a:solidFill>
              </a:rPr>
              <a:t>2020 Broader Impacts</a:t>
            </a:r>
          </a:p>
        </p:txBody>
      </p:sp>
      <p:sp>
        <p:nvSpPr>
          <p:cNvPr id="9" name="Text Box 4"/>
          <p:cNvSpPr txBox="1">
            <a:spLocks noChangeArrowheads="1"/>
          </p:cNvSpPr>
          <p:nvPr/>
        </p:nvSpPr>
        <p:spPr bwMode="auto">
          <a:xfrm>
            <a:off x="3836039" y="1459855"/>
            <a:ext cx="530796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1400" dirty="0">
                <a:latin typeface="Times New Roman" panose="02020603050405020304" pitchFamily="18" charset="0"/>
                <a:cs typeface="Times New Roman" panose="02020603050405020304" pitchFamily="18" charset="0"/>
              </a:rPr>
              <a:t>We have had 11 outreach activities in the College of Engineering at Michigan State University (MSU) in the third year of this program and we have had more than 150 K-12 students participate in them (which is about the same as what we had in the previous two years).  These activities are a part of the Scanning Electron Microscopy EDucation (SEMED) outreach program (details are available at: http://www.egr.msu.edu/~boehlert/SEMED).</a:t>
            </a:r>
          </a:p>
        </p:txBody>
      </p:sp>
      <p:sp>
        <p:nvSpPr>
          <p:cNvPr id="3" name="Rectangle 2"/>
          <p:cNvSpPr/>
          <p:nvPr/>
        </p:nvSpPr>
        <p:spPr>
          <a:xfrm>
            <a:off x="0" y="3791597"/>
            <a:ext cx="4953339" cy="2462213"/>
          </a:xfrm>
          <a:prstGeom prst="rect">
            <a:avLst/>
          </a:prstGeom>
        </p:spPr>
        <p:txBody>
          <a:bodyPr wrap="square">
            <a:spAutoFit/>
          </a:bodyPr>
          <a:lstStyle/>
          <a:p>
            <a:pPr algn="just"/>
            <a:r>
              <a:rPr lang="en-US" altLang="en-US" sz="1400" dirty="0">
                <a:latin typeface="Times New Roman" panose="02020603050405020304" pitchFamily="18" charset="0"/>
                <a:cs typeface="Times New Roman" panose="02020603050405020304" pitchFamily="18" charset="0"/>
              </a:rPr>
              <a:t>These K-12 students have been educated about scanning electron microscopy and materials science.  The MSU volunteers who participate are undergraduate and graduate students as well as faculty and staff and they not only discuss science and technical issues, but they also inform students about issues involving secondary education in STEM fields.  The upper picture shows students from Bowers Academy with MSU graduate student, David Hernandez Escobar, running the Scanning electron Microscope (SEM).  The lower picture shows a Grandparents University group and with MSU undergraduate student volunteer, </a:t>
            </a:r>
            <a:r>
              <a:rPr lang="en-US" sz="1400" dirty="0">
                <a:latin typeface="Times New Roman" panose="02020603050405020304" pitchFamily="18" charset="0"/>
                <a:cs typeface="Times New Roman" panose="02020603050405020304" pitchFamily="18" charset="0"/>
              </a:rPr>
              <a:t>Olivia Lauren Garbacik</a:t>
            </a:r>
            <a:r>
              <a:rPr lang="en-US" altLang="en-US" sz="1400" dirty="0">
                <a:latin typeface="Times New Roman" panose="02020603050405020304" pitchFamily="18" charset="0"/>
                <a:cs typeface="Times New Roman" panose="02020603050405020304" pitchFamily="18" charset="0"/>
              </a:rPr>
              <a:t>, located at the left hand side.</a:t>
            </a:r>
          </a:p>
        </p:txBody>
      </p:sp>
      <p:pic>
        <p:nvPicPr>
          <p:cNvPr id="4" name="Picture 3" descr="picture of  K-12 students that have been educated about scanning electron microscopy and materials scien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886" y="3060293"/>
            <a:ext cx="4106129" cy="3079597"/>
          </a:xfrm>
          <a:prstGeom prst="rect">
            <a:avLst/>
          </a:prstGeom>
        </p:spPr>
      </p:pic>
      <p:pic>
        <p:nvPicPr>
          <p:cNvPr id="5" name="Picture 4" descr="picture of  K-12 students that have been educated about scanning electron microscopy and materials scien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4532" y="1064357"/>
            <a:ext cx="3723960" cy="2792970"/>
          </a:xfrm>
          <a:prstGeom prst="rect">
            <a:avLst/>
          </a:prstGeom>
        </p:spPr>
      </p:pic>
      <p:sp>
        <p:nvSpPr>
          <p:cNvPr id="10" name="Rectangle 18">
            <a:extLst>
              <a:ext uri="{FF2B5EF4-FFF2-40B4-BE49-F238E27FC236}">
                <a16:creationId xmlns:a16="http://schemas.microsoft.com/office/drawing/2014/main" id="{2CC303EA-86A0-48EB-AC0C-BFCCBB4B2C26}"/>
              </a:ext>
            </a:extLst>
          </p:cNvPr>
          <p:cNvSpPr/>
          <p:nvPr/>
        </p:nvSpPr>
        <p:spPr>
          <a:xfrm>
            <a:off x="27710" y="280982"/>
            <a:ext cx="3193636" cy="338554"/>
          </a:xfrm>
          <a:prstGeom prst="rect">
            <a:avLst/>
          </a:prstGeom>
        </p:spPr>
        <p:txBody>
          <a:bodyPr wrap="square" anchor="ctr">
            <a:spAutoFit/>
          </a:bodyPr>
          <a:lstStyle/>
          <a:p>
            <a:r>
              <a:rPr lang="en-US" sz="1600" b="1" dirty="0">
                <a:solidFill>
                  <a:schemeClr val="bg1"/>
                </a:solidFill>
              </a:rPr>
              <a:t>DMR  1607942   </a:t>
            </a: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11844</TotalTime>
  <Words>500</Words>
  <Application>Microsoft Office PowerPoint</Application>
  <PresentationFormat>On-screen Show (4:3)</PresentationFormat>
  <Paragraphs>29</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News Gothic MT</vt:lpstr>
      <vt:lpstr>Times New Roman</vt:lpstr>
      <vt:lpstr>Wingdings 2</vt:lpstr>
      <vt:lpstr>Breeze</vt:lpstr>
      <vt:lpstr>Development of novel high strength biodegradable metals for temporary biomedical implants</vt:lpstr>
      <vt:lpstr>Development of novel high strength biodegradable metals for temporary biomedical implants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55</cp:revision>
  <cp:lastPrinted>2016-08-01T15:14:13Z</cp:lastPrinted>
  <dcterms:created xsi:type="dcterms:W3CDTF">2016-07-19T18:16:54Z</dcterms:created>
  <dcterms:modified xsi:type="dcterms:W3CDTF">2021-02-13T20:50:12Z</dcterms:modified>
  <cp:category/>
</cp:coreProperties>
</file>