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60" r:id="rId2"/>
    <p:sldId id="261"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jia Wang" initials="WW"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61" autoAdjust="0"/>
    <p:restoredTop sz="92806" autoAdjust="0"/>
  </p:normalViewPr>
  <p:slideViewPr>
    <p:cSldViewPr snapToGrid="0" snapToObjects="1">
      <p:cViewPr>
        <p:scale>
          <a:sx n="100" d="100"/>
          <a:sy n="100" d="100"/>
        </p:scale>
        <p:origin x="152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2E4AF56-C9A3-4CB6-A412-33C803A379BE}" type="datetimeFigureOut">
              <a:rPr lang="en-US" smtClean="0"/>
              <a:t>1/16/2018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58AE6F9-6505-435C-BA9A-D6053A870D3C}" type="slidenum">
              <a:rPr lang="en-US" smtClean="0"/>
              <a:t>‹#›</a:t>
            </a:fld>
            <a:endParaRPr lang="en-US" dirty="0"/>
          </a:p>
        </p:txBody>
      </p:sp>
    </p:spTree>
    <p:extLst>
      <p:ext uri="{BB962C8B-B14F-4D97-AF65-F5344CB8AC3E}">
        <p14:creationId xmlns:p14="http://schemas.microsoft.com/office/powerpoint/2010/main" val="156076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Aim of the Project: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To manipulate multiple band-edges modes in a single plasmonic lattice without varying material components. (2) To achieve multi-modal nanolasing with stable and governed output behavior. (3) To engineer different lasing modes in real-time based on structural designs.</a:t>
            </a:r>
          </a:p>
          <a:p>
            <a:r>
              <a:rPr lang="en-US" sz="1200" b="1" kern="1200" dirty="0">
                <a:solidFill>
                  <a:schemeClr val="tx1"/>
                </a:solidFill>
                <a:effectLst/>
                <a:latin typeface="+mn-lt"/>
                <a:ea typeface="+mn-ea"/>
                <a:cs typeface="+mn-cs"/>
              </a:rPr>
              <a:t>Research Results: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work demonstrates an entirely new architecture to achieve multi-modal lasing with control over different peaks in a single device. Nanoparticle superlattices—finite-arrays of metal nanoparticles grouped into microscale arrays—enable access to multiple band-edges as optical feedback for nanolasing. Compared to traditional lasers, the unprecedented characteristics include: (1) </a:t>
            </a:r>
            <a:r>
              <a:rPr lang="en-US" sz="1200" i="1" kern="1200" dirty="0">
                <a:solidFill>
                  <a:schemeClr val="tx1"/>
                </a:solidFill>
                <a:effectLst/>
                <a:latin typeface="+mn-lt"/>
                <a:ea typeface="+mn-ea"/>
                <a:cs typeface="+mn-cs"/>
              </a:rPr>
              <a:t>Remarkably stable multi-modal lasing</a:t>
            </a:r>
            <a:r>
              <a:rPr lang="en-US" sz="1200" kern="1200" dirty="0">
                <a:solidFill>
                  <a:schemeClr val="tx1"/>
                </a:solidFill>
                <a:effectLst/>
                <a:latin typeface="+mn-lt"/>
                <a:ea typeface="+mn-ea"/>
                <a:cs typeface="+mn-cs"/>
              </a:rPr>
              <a:t> over a large range of pump powers. Each lasing mode exhibits distinct local electromagnetic field distributions. Hence, mode competition for the limited gain is minimized at certain regions. (2) </a:t>
            </a:r>
            <a:r>
              <a:rPr lang="en-US" sz="1200" i="1" kern="1200" dirty="0">
                <a:solidFill>
                  <a:schemeClr val="tx1"/>
                </a:solidFill>
                <a:effectLst/>
                <a:latin typeface="+mn-lt"/>
                <a:ea typeface="+mn-ea"/>
                <a:cs typeface="+mn-cs"/>
              </a:rPr>
              <a:t>Well-controlled multi-modal lasing output</a:t>
            </a:r>
            <a:r>
              <a:rPr lang="en-US" sz="1200" kern="1200" dirty="0">
                <a:solidFill>
                  <a:schemeClr val="tx1"/>
                </a:solidFill>
                <a:effectLst/>
                <a:latin typeface="+mn-lt"/>
                <a:ea typeface="+mn-ea"/>
                <a:cs typeface="+mn-cs"/>
              </a:rPr>
              <a:t>. Varying superlattice geometries is a robust way to manipulate the spectral separation, spatial emission angles, and numbers of lasing modes. More than that, tuning nanoparticle size can modulate the output intensity of each lasing peak independently, which is not possible in conventional lasers. (3) </a:t>
            </a:r>
            <a:r>
              <a:rPr lang="en-US" sz="1200" i="1" kern="1200" dirty="0">
                <a:solidFill>
                  <a:schemeClr val="tx1"/>
                </a:solidFill>
                <a:effectLst/>
                <a:latin typeface="+mn-lt"/>
                <a:ea typeface="+mn-ea"/>
                <a:cs typeface="+mn-cs"/>
              </a:rPr>
              <a:t>Switchable nanolasing from symmetry-broken superlattices</a:t>
            </a:r>
            <a:r>
              <a:rPr lang="en-US" sz="1200" kern="1200" dirty="0">
                <a:solidFill>
                  <a:schemeClr val="tx1"/>
                </a:solidFill>
                <a:effectLst/>
                <a:latin typeface="+mn-lt"/>
                <a:ea typeface="+mn-ea"/>
                <a:cs typeface="+mn-cs"/>
              </a:rPr>
              <a:t>. In nanoparticle line patches, we achieved dynamical switching of lasing between a single and multiple modes by simply varying lattice orientation.</a:t>
            </a:r>
          </a:p>
          <a:p>
            <a:r>
              <a:rPr lang="en-US" sz="1200" b="1" kern="1200" dirty="0">
                <a:solidFill>
                  <a:schemeClr val="tx1"/>
                </a:solidFill>
                <a:effectLst/>
                <a:latin typeface="+mn-lt"/>
                <a:ea typeface="+mn-ea"/>
                <a:cs typeface="+mn-cs"/>
              </a:rPr>
              <a:t>Significance of the Results: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work brings critical insights into manipulating the lasing emission by engineering the optical band structures of plasmonic nanomaterials. Based on top-down nanofabrication processes, nanoparticle superlattices can be easily scaled and integrated with commercial optical devices. Generating multiple stable and controlled lasing signals from a single device could revolutionize cavity designs in laser industry. In the long term, multi-color nanolasers with engineered outputs could allow encoded, encrypted and faster information flow in optical fibers. These findings could also enable ultra-sensitive sensing in chemical processes, where various molecules can be monitored simultaneously, and multi-color in-situ cellular imaging that allows different dye labels to be all excited and different biological processes to be correlated. </a:t>
            </a:r>
          </a:p>
          <a:p>
            <a:r>
              <a:rPr lang="en-US" sz="1200" b="1" kern="1200" dirty="0">
                <a:solidFill>
                  <a:schemeClr val="tx1"/>
                </a:solidFill>
                <a:effectLst/>
                <a:latin typeface="+mn-lt"/>
                <a:ea typeface="+mn-ea"/>
                <a:cs typeface="+mn-cs"/>
              </a:rPr>
              <a:t>Major Reference(s) </a:t>
            </a:r>
            <a:r>
              <a:rPr lang="en-US" sz="1200" kern="1200" dirty="0">
                <a:solidFill>
                  <a:schemeClr val="tx1"/>
                </a:solidFill>
                <a:effectLst/>
                <a:latin typeface="+mn-lt"/>
                <a:ea typeface="+mn-ea"/>
                <a:cs typeface="+mn-cs"/>
              </a:rPr>
              <a:t>– associated with the highlighted research results, if it is not included in the slide itself. </a:t>
            </a:r>
          </a:p>
          <a:p>
            <a:r>
              <a:rPr lang="en-US" sz="1200" kern="1200" dirty="0">
                <a:solidFill>
                  <a:schemeClr val="tx1"/>
                </a:solidFill>
                <a:effectLst/>
                <a:latin typeface="+mn-lt"/>
                <a:ea typeface="+mn-ea"/>
                <a:cs typeface="+mn-cs"/>
              </a:rPr>
              <a:t>Wang. D; Yang. A; Wang. W; Hua. Y; Schaller. R.D.; Schatz. G.C.; Odom. T.W. “Band-edge Engineering for Controlled Multi-modal Nanolasing in Plasmonic Superlattices.” </a:t>
            </a:r>
            <a:r>
              <a:rPr lang="en-US" sz="1200" i="1" kern="1200" dirty="0">
                <a:solidFill>
                  <a:schemeClr val="tx1"/>
                </a:solidFill>
                <a:effectLst/>
                <a:latin typeface="+mn-lt"/>
                <a:ea typeface="+mn-ea"/>
                <a:cs typeface="+mn-cs"/>
              </a:rPr>
              <a:t>Nature Nanotechnology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126</a:t>
            </a:r>
            <a:r>
              <a:rPr lang="en-US" sz="1200" kern="1200" dirty="0">
                <a:solidFill>
                  <a:schemeClr val="tx1"/>
                </a:solidFill>
                <a:effectLst/>
                <a:latin typeface="+mn-lt"/>
                <a:ea typeface="+mn-ea"/>
                <a:cs typeface="+mn-cs"/>
              </a:rPr>
              <a:t> (2017), AOP.</a:t>
            </a:r>
          </a:p>
          <a:p>
            <a:r>
              <a:rPr lang="en-US" sz="1200" b="1" kern="1200" dirty="0">
                <a:solidFill>
                  <a:schemeClr val="tx1"/>
                </a:solidFill>
                <a:effectLst/>
                <a:latin typeface="+mn-lt"/>
                <a:ea typeface="+mn-ea"/>
                <a:cs typeface="+mn-cs"/>
              </a:rPr>
              <a:t>Acronyms and symbols: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NP - nanoparticle</a:t>
            </a:r>
          </a:p>
          <a:p>
            <a:r>
              <a:rPr lang="en-US" sz="1200" kern="1200" dirty="0">
                <a:solidFill>
                  <a:schemeClr val="tx1"/>
                </a:solidFill>
                <a:effectLst/>
                <a:latin typeface="+mn-lt"/>
                <a:ea typeface="+mn-ea"/>
                <a:cs typeface="+mn-cs"/>
              </a:rPr>
              <a:t>SEM – scanning electron microscopy</a:t>
            </a:r>
          </a:p>
        </p:txBody>
      </p:sp>
      <p:sp>
        <p:nvSpPr>
          <p:cNvPr id="4" name="Slide Number Placeholder 3"/>
          <p:cNvSpPr>
            <a:spLocks noGrp="1"/>
          </p:cNvSpPr>
          <p:nvPr>
            <p:ph type="sldNum" sz="quarter" idx="10"/>
          </p:nvPr>
        </p:nvSpPr>
        <p:spPr/>
        <p:txBody>
          <a:bodyPr/>
          <a:lstStyle/>
          <a:p>
            <a:fld id="{F58AE6F9-6505-435C-BA9A-D6053A870D3C}" type="slidenum">
              <a:rPr lang="en-US" smtClean="0"/>
              <a:t>1</a:t>
            </a:fld>
            <a:endParaRPr lang="en-US" dirty="0"/>
          </a:p>
        </p:txBody>
      </p:sp>
    </p:spTree>
    <p:extLst>
      <p:ext uri="{BB962C8B-B14F-4D97-AF65-F5344CB8AC3E}">
        <p14:creationId xmlns:p14="http://schemas.microsoft.com/office/powerpoint/2010/main" val="311532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spcBef>
                <a:spcPct val="0"/>
              </a:spcBef>
              <a:buFontTx/>
              <a:buNone/>
            </a:pPr>
            <a:r>
              <a:rPr lang="en-US" altLang="en-US" sz="1200" i="1" dirty="0">
                <a:ea typeface="ＭＳ Ｐゴシック" panose="020B0600070205080204" pitchFamily="34" charset="-128"/>
              </a:rPr>
              <a:t>The Odom members demonstrate interference patterns produced from light passing through the molded micro-gratings to the girl and boy scouts .</a:t>
            </a:r>
          </a:p>
          <a:p>
            <a:pPr>
              <a:tabLst>
                <a:tab pos="228600" algn="l"/>
              </a:tabLst>
            </a:pPr>
            <a:endParaRPr lang="en-US" altLang="en-US" i="1"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8AE6F9-6505-435C-BA9A-D6053A870D3C}" type="slidenum">
              <a:rPr lang="en-US" smtClean="0"/>
              <a:t>2</a:t>
            </a:fld>
            <a:endParaRPr lang="en-US" dirty="0"/>
          </a:p>
        </p:txBody>
      </p:sp>
    </p:spTree>
    <p:extLst>
      <p:ext uri="{BB962C8B-B14F-4D97-AF65-F5344CB8AC3E}">
        <p14:creationId xmlns:p14="http://schemas.microsoft.com/office/powerpoint/2010/main" val="65462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1/16/2018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743" y="110532"/>
            <a:ext cx="5935942" cy="803867"/>
          </a:xfrm>
        </p:spPr>
        <p:txBody>
          <a:bodyPr anchor="ctr"/>
          <a:lstStyle/>
          <a:p>
            <a:r>
              <a:rPr lang="en-US" altLang="en-US" sz="2000" b="1" dirty="0">
                <a:solidFill>
                  <a:schemeClr val="accent2"/>
                </a:solidFill>
              </a:rPr>
              <a:t>Band-edge Engineering for Controlled Multi-modal Nanolasing in Plasmonic Superlattices </a:t>
            </a:r>
            <a:endParaRPr lang="en-US" sz="2000" b="1" dirty="0">
              <a:solidFill>
                <a:schemeClr val="tx1"/>
              </a:solidFill>
            </a:endParaRPr>
          </a:p>
        </p:txBody>
      </p:sp>
      <p:sp>
        <p:nvSpPr>
          <p:cNvPr id="7" name="Rectangle 6"/>
          <p:cNvSpPr/>
          <p:nvPr/>
        </p:nvSpPr>
        <p:spPr>
          <a:xfrm>
            <a:off x="4886042" y="1091604"/>
            <a:ext cx="3998059" cy="307777"/>
          </a:xfrm>
          <a:prstGeom prst="rect">
            <a:avLst/>
          </a:prstGeom>
        </p:spPr>
        <p:txBody>
          <a:bodyPr wrap="square" anchor="ctr">
            <a:spAutoFit/>
          </a:bodyPr>
          <a:lstStyle/>
          <a:p>
            <a:r>
              <a:rPr lang="en-US" altLang="en-US" sz="1400" b="1" dirty="0">
                <a:solidFill>
                  <a:schemeClr val="bg1">
                    <a:lumMod val="95000"/>
                  </a:schemeClr>
                </a:solidFill>
              </a:rPr>
              <a:t>Teri W. </a:t>
            </a:r>
            <a:r>
              <a:rPr lang="en-US" altLang="en-US" sz="1400" b="1" dirty="0" smtClean="0">
                <a:solidFill>
                  <a:schemeClr val="bg1">
                    <a:lumMod val="95000"/>
                  </a:schemeClr>
                </a:solidFill>
              </a:rPr>
              <a:t>Odom, Northwestern University </a:t>
            </a:r>
            <a:endParaRPr lang="en-US" sz="1400" b="1" dirty="0">
              <a:solidFill>
                <a:schemeClr val="bg1">
                  <a:lumMod val="95000"/>
                </a:schemeClr>
              </a:solidFill>
            </a:endParaRPr>
          </a:p>
        </p:txBody>
      </p:sp>
      <p:sp>
        <p:nvSpPr>
          <p:cNvPr id="9" name="Text Box 28"/>
          <p:cNvSpPr txBox="1">
            <a:spLocks noChangeArrowheads="1"/>
          </p:cNvSpPr>
          <p:nvPr/>
        </p:nvSpPr>
        <p:spPr bwMode="auto">
          <a:xfrm>
            <a:off x="402436" y="1582283"/>
            <a:ext cx="3916834"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300" dirty="0">
                <a:solidFill>
                  <a:schemeClr val="accent2"/>
                </a:solidFill>
                <a:ea typeface="ＭＳ Ｐゴシック" panose="020B0600070205080204" pitchFamily="34" charset="-128"/>
              </a:rPr>
              <a:t>Miniaturized lasers enable medical imaging and optical displays. Compared to conventional lasers, plasmonic nanolasers can break diffraction limit and support ultrasmall mode volumes, but multi-modal nanolasing exhibits both uncontrolled mode spacing and output behavior. Single band-edge states have functioned as high-quality optical feedback for microscale lasers to nanolasers. However, access to more than a single band-edge mode for nanolasing is not possible because of limited cavity designs. </a:t>
            </a:r>
          </a:p>
          <a:p>
            <a:pPr algn="just" eaLnBrk="1" hangingPunct="1">
              <a:spcBef>
                <a:spcPct val="0"/>
              </a:spcBef>
              <a:buFontTx/>
              <a:buNone/>
            </a:pPr>
            <a:endParaRPr lang="en-US" altLang="en-US" sz="1300" dirty="0">
              <a:solidFill>
                <a:schemeClr val="accent2"/>
              </a:solidFill>
              <a:ea typeface="ＭＳ Ｐゴシック" panose="020B0600070205080204" pitchFamily="34" charset="-128"/>
            </a:endParaRPr>
          </a:p>
          <a:p>
            <a:pPr algn="just"/>
            <a:r>
              <a:rPr lang="en-US" sz="1300" dirty="0">
                <a:solidFill>
                  <a:schemeClr val="accent2"/>
                </a:solidFill>
                <a:ea typeface="ＭＳ Ｐゴシック" panose="020B0600070205080204" pitchFamily="34" charset="-128"/>
              </a:rPr>
              <a:t>We found that plasmonic superlattices—finite-arrays of nanoparticles grouped into microscale arrays—can support multiple band-edge modes capable of multi-modal nanolasing at programmable emission wavelengths and with large spectral spacings. Moreover, tuning </a:t>
            </a:r>
            <a:r>
              <a:rPr lang="en-US" sz="1300" dirty="0" smtClean="0">
                <a:solidFill>
                  <a:schemeClr val="accent2"/>
                </a:solidFill>
                <a:ea typeface="ＭＳ Ｐゴシック" panose="020B0600070205080204" pitchFamily="34" charset="-128"/>
              </a:rPr>
              <a:t>NP </a:t>
            </a:r>
            <a:r>
              <a:rPr lang="en-US" sz="1300" dirty="0">
                <a:solidFill>
                  <a:schemeClr val="accent2"/>
                </a:solidFill>
                <a:ea typeface="ＭＳ Ｐゴシック" panose="020B0600070205080204" pitchFamily="34" charset="-128"/>
              </a:rPr>
              <a:t>size can provide an additional degree of freedom for manipulating the output behavior of different lasing modes. Modeling the superlattice nanolasers with a four-level gain system revealed the accumulation of population inversion at plasmonic hot spots. </a:t>
            </a:r>
          </a:p>
        </p:txBody>
      </p:sp>
      <p:sp>
        <p:nvSpPr>
          <p:cNvPr id="11" name="Rectangle 37"/>
          <p:cNvSpPr>
            <a:spLocks noChangeArrowheads="1"/>
          </p:cNvSpPr>
          <p:nvPr/>
        </p:nvSpPr>
        <p:spPr bwMode="auto">
          <a:xfrm>
            <a:off x="4667250" y="1727885"/>
            <a:ext cx="4076700" cy="43262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 name="Rectangle 12"/>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1608258</a:t>
            </a:r>
            <a:endParaRPr lang="en-US" sz="1400" b="1" dirty="0">
              <a:solidFill>
                <a:schemeClr val="bg1"/>
              </a:solidFill>
            </a:endParaRPr>
          </a:p>
        </p:txBody>
      </p:sp>
      <p:sp>
        <p:nvSpPr>
          <p:cNvPr id="16" name="Rectangle 1"/>
          <p:cNvSpPr>
            <a:spLocks noChangeArrowheads="1"/>
          </p:cNvSpPr>
          <p:nvPr/>
        </p:nvSpPr>
        <p:spPr bwMode="auto">
          <a:xfrm>
            <a:off x="4672614" y="5125890"/>
            <a:ext cx="410181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None/>
            </a:pPr>
            <a:r>
              <a:rPr lang="en-US" sz="1100" b="1" dirty="0"/>
              <a:t>Scheme </a:t>
            </a:r>
            <a:r>
              <a:rPr lang="en-US" sz="1100" dirty="0"/>
              <a:t>(top left column)</a:t>
            </a:r>
            <a:r>
              <a:rPr lang="en-US" sz="1100" b="1" dirty="0"/>
              <a:t>, SEM</a:t>
            </a:r>
            <a:r>
              <a:rPr lang="en-US" sz="1100" dirty="0"/>
              <a:t> image (bottom left) &amp; </a:t>
            </a:r>
            <a:r>
              <a:rPr lang="en-US" sz="1100" b="1" dirty="0"/>
              <a:t>multi-modal lasing emission </a:t>
            </a:r>
            <a:r>
              <a:rPr lang="en-US" sz="1100" dirty="0"/>
              <a:t>(right) of plasmonic superlattice arrays. Multiple lasing modes and emission spots were detected from the superlattice nanolaser, and the mode spacing and emission angle of each can be tailored.</a:t>
            </a:r>
            <a:endParaRPr lang="en-US" altLang="en-US" sz="1100" dirty="0">
              <a:ea typeface="ＭＳ Ｐゴシック" panose="020B0600070205080204" pitchFamily="34" charset="-128"/>
            </a:endParaRPr>
          </a:p>
        </p:txBody>
      </p:sp>
      <p:pic>
        <p:nvPicPr>
          <p:cNvPr id="5" name="Picture 4" descr="Controlled Multi-modaNanolasing in Plasmonic Superlattices &#10;&#10;Multiple lasing modes and emission spots were detected from the superlattice nanolaser, and the mode spacing and emission angle of each can be tailored." title="Image">
            <a:extLst>
              <a:ext uri="{FF2B5EF4-FFF2-40B4-BE49-F238E27FC236}">
                <a16:creationId xmlns:a16="http://schemas.microsoft.com/office/drawing/2014/main" xmlns="" id="{102D07D1-E32D-4537-B3E9-A77D4D63CE15}"/>
              </a:ext>
            </a:extLst>
          </p:cNvPr>
          <p:cNvPicPr>
            <a:picLocks noChangeAspect="1"/>
          </p:cNvPicPr>
          <p:nvPr/>
        </p:nvPicPr>
        <p:blipFill>
          <a:blip r:embed="rId3"/>
          <a:stretch>
            <a:fillRect/>
          </a:stretch>
        </p:blipFill>
        <p:spPr>
          <a:xfrm>
            <a:off x="4754278" y="2024946"/>
            <a:ext cx="3902643" cy="2936692"/>
          </a:xfrm>
          <a:prstGeom prst="rect">
            <a:avLst/>
          </a:prstGeom>
        </p:spPr>
      </p:pic>
      <p:sp>
        <p:nvSpPr>
          <p:cNvPr id="10" name="Text Box 3">
            <a:extLst>
              <a:ext uri="{FF2B5EF4-FFF2-40B4-BE49-F238E27FC236}">
                <a16:creationId xmlns:a16="http://schemas.microsoft.com/office/drawing/2014/main" xmlns="" id="{754BE427-532C-437B-9BC6-363A1AD6F3E9}"/>
              </a:ext>
            </a:extLst>
          </p:cNvPr>
          <p:cNvSpPr txBox="1">
            <a:spLocks noChangeArrowheads="1"/>
          </p:cNvSpPr>
          <p:nvPr/>
        </p:nvSpPr>
        <p:spPr bwMode="auto">
          <a:xfrm>
            <a:off x="4611190" y="6249562"/>
            <a:ext cx="42729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000" dirty="0">
                <a:latin typeface="Calibri" charset="0"/>
                <a:ea typeface="Calibri" charset="0"/>
                <a:cs typeface="Calibri" charset="0"/>
              </a:rPr>
              <a:t>Danqing Wang, Ankun Yang, Weijia Wang, Yi Hua, Richard D. Schaller, George C. Schatz and Teri W. Odom, </a:t>
            </a:r>
            <a:r>
              <a:rPr lang="en-US" sz="1000" i="1" dirty="0">
                <a:latin typeface="Calibri" panose="020F0502020204030204" pitchFamily="34" charset="0"/>
              </a:rPr>
              <a:t>Nature Nanotechnology </a:t>
            </a:r>
            <a:r>
              <a:rPr lang="en-US" sz="1000" dirty="0">
                <a:latin typeface="Calibri" panose="020F0502020204030204" pitchFamily="34" charset="0"/>
              </a:rPr>
              <a:t>(2017) AOP</a:t>
            </a:r>
          </a:p>
        </p:txBody>
      </p:sp>
    </p:spTree>
    <p:extLst>
      <p:ext uri="{BB962C8B-B14F-4D97-AF65-F5344CB8AC3E}">
        <p14:creationId xmlns:p14="http://schemas.microsoft.com/office/powerpoint/2010/main" val="387436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67300" y="1096739"/>
            <a:ext cx="4295775" cy="307777"/>
          </a:xfrm>
          <a:prstGeom prst="rect">
            <a:avLst/>
          </a:prstGeom>
        </p:spPr>
        <p:txBody>
          <a:bodyPr wrap="square" anchor="ctr">
            <a:spAutoFit/>
          </a:bodyPr>
          <a:lstStyle/>
          <a:p>
            <a:r>
              <a:rPr lang="en-US" altLang="en-US" sz="1400" b="1" dirty="0">
                <a:solidFill>
                  <a:schemeClr val="bg1">
                    <a:lumMod val="95000"/>
                  </a:schemeClr>
                </a:solidFill>
              </a:rPr>
              <a:t>Teri W. </a:t>
            </a:r>
            <a:r>
              <a:rPr lang="en-US" altLang="en-US" sz="1400" b="1" dirty="0" smtClean="0">
                <a:solidFill>
                  <a:schemeClr val="bg1">
                    <a:lumMod val="95000"/>
                  </a:schemeClr>
                </a:solidFill>
              </a:rPr>
              <a:t>Odom, Northwestern University  </a:t>
            </a:r>
            <a:endParaRPr lang="en-US" sz="1400" b="1" dirty="0">
              <a:solidFill>
                <a:schemeClr val="bg1">
                  <a:lumMod val="95000"/>
                </a:schemeClr>
              </a:solidFill>
            </a:endParaRPr>
          </a:p>
        </p:txBody>
      </p:sp>
      <p:sp>
        <p:nvSpPr>
          <p:cNvPr id="9" name="Text Box 28"/>
          <p:cNvSpPr txBox="1">
            <a:spLocks noChangeArrowheads="1"/>
          </p:cNvSpPr>
          <p:nvPr/>
        </p:nvSpPr>
        <p:spPr bwMode="auto">
          <a:xfrm>
            <a:off x="422756" y="1421955"/>
            <a:ext cx="391683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300" dirty="0">
                <a:solidFill>
                  <a:schemeClr val="accent2"/>
                </a:solidFill>
                <a:ea typeface="ＭＳ Ｐゴシック" panose="020B0600070205080204" pitchFamily="34" charset="-128"/>
              </a:rPr>
              <a:t>Generating multiple stable and controlled lasing signals from a single device could revolutionize cavity designs in </a:t>
            </a:r>
            <a:r>
              <a:rPr lang="en-US" sz="1300" dirty="0" smtClean="0">
                <a:solidFill>
                  <a:schemeClr val="accent2"/>
                </a:solidFill>
                <a:ea typeface="ＭＳ Ｐゴシック" panose="020B0600070205080204" pitchFamily="34" charset="-128"/>
              </a:rPr>
              <a:t>the laser </a:t>
            </a:r>
            <a:r>
              <a:rPr lang="en-US" sz="1300" dirty="0">
                <a:solidFill>
                  <a:schemeClr val="accent2"/>
                </a:solidFill>
                <a:ea typeface="ＭＳ Ｐゴシック" panose="020B0600070205080204" pitchFamily="34" charset="-128"/>
              </a:rPr>
              <a:t>industry. In the long term, multi-color nanolasers with engineered outputs could allow encoded, </a:t>
            </a:r>
            <a:r>
              <a:rPr lang="en-US" sz="1300" dirty="0" smtClean="0">
                <a:solidFill>
                  <a:schemeClr val="accent2"/>
                </a:solidFill>
                <a:ea typeface="ＭＳ Ｐゴシック" panose="020B0600070205080204" pitchFamily="34" charset="-128"/>
              </a:rPr>
              <a:t>encrypted, </a:t>
            </a:r>
            <a:r>
              <a:rPr lang="en-US" sz="1300" dirty="0">
                <a:solidFill>
                  <a:schemeClr val="accent2"/>
                </a:solidFill>
                <a:ea typeface="ＭＳ Ｐゴシック" panose="020B0600070205080204" pitchFamily="34" charset="-128"/>
              </a:rPr>
              <a:t>and faster information flow in optical fibers. These findings could also enable ultra-sensitive sensing in chemical processes, where various molecules can be monitored simultaneously.	Additionally, multi-color in-situ cellular imaging ensures different dye labels to be all excited and different biological processes to be correlated.</a:t>
            </a:r>
          </a:p>
          <a:p>
            <a:pPr algn="just"/>
            <a:endParaRPr lang="en-US" sz="1300" dirty="0">
              <a:solidFill>
                <a:schemeClr val="accent2"/>
              </a:solidFill>
              <a:ea typeface="ＭＳ Ｐゴシック" panose="020B0600070205080204" pitchFamily="34" charset="-128"/>
            </a:endParaRPr>
          </a:p>
          <a:p>
            <a:pPr algn="just"/>
            <a:r>
              <a:rPr lang="en-US" sz="1300" dirty="0">
                <a:solidFill>
                  <a:schemeClr val="accent2"/>
                </a:solidFill>
                <a:ea typeface="ＭＳ Ｐゴシック" panose="020B0600070205080204" pitchFamily="34" charset="-128"/>
              </a:rPr>
              <a:t>The Odom Group hosted </a:t>
            </a:r>
            <a:r>
              <a:rPr lang="en-US" sz="1300" dirty="0" smtClean="0">
                <a:solidFill>
                  <a:schemeClr val="accent2"/>
                </a:solidFill>
                <a:ea typeface="ＭＳ Ｐゴシック" panose="020B0600070205080204" pitchFamily="34" charset="-128"/>
              </a:rPr>
              <a:t>Boy </a:t>
            </a:r>
            <a:r>
              <a:rPr lang="en-US" sz="1300" dirty="0">
                <a:solidFill>
                  <a:schemeClr val="accent2"/>
                </a:solidFill>
                <a:ea typeface="ＭＳ Ｐゴシック" panose="020B0600070205080204" pitchFamily="34" charset="-128"/>
              </a:rPr>
              <a:t>and </a:t>
            </a:r>
            <a:r>
              <a:rPr lang="en-US" sz="1300" dirty="0" smtClean="0">
                <a:solidFill>
                  <a:schemeClr val="accent2"/>
                </a:solidFill>
                <a:ea typeface="ＭＳ Ｐゴシック" panose="020B0600070205080204" pitchFamily="34" charset="-128"/>
              </a:rPr>
              <a:t>Girl Scouts </a:t>
            </a:r>
            <a:r>
              <a:rPr lang="en-US" sz="1300" dirty="0">
                <a:solidFill>
                  <a:schemeClr val="accent2"/>
                </a:solidFill>
                <a:ea typeface="ＭＳ Ｐゴシック" panose="020B0600070205080204" pitchFamily="34" charset="-128"/>
              </a:rPr>
              <a:t>from local troops as part of the All Scout Nano Day 2017 at Northwestern University. The hands-on laboratory exercise allowed scouts to fabricate their own micro-gratings by molding a photo-curing polymer against a master, and learn about their interference patterns. These activities aim to encourage children to consider science and engineering as a career and highlight the Odom Group’s expertise in nanofabrication and photonics.</a:t>
            </a:r>
          </a:p>
        </p:txBody>
      </p:sp>
      <p:sp>
        <p:nvSpPr>
          <p:cNvPr id="11" name="Rectangle 37"/>
          <p:cNvSpPr>
            <a:spLocks noChangeArrowheads="1"/>
          </p:cNvSpPr>
          <p:nvPr/>
        </p:nvSpPr>
        <p:spPr bwMode="auto">
          <a:xfrm>
            <a:off x="4667250" y="1724523"/>
            <a:ext cx="4076700" cy="44349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 name="Rectangle 12"/>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1608258</a:t>
            </a:r>
            <a:endParaRPr lang="en-US" sz="1400" b="1" dirty="0">
              <a:solidFill>
                <a:schemeClr val="bg1"/>
              </a:solidFill>
            </a:endParaRPr>
          </a:p>
        </p:txBody>
      </p:sp>
      <p:sp>
        <p:nvSpPr>
          <p:cNvPr id="18" name="Rectangle 2"/>
          <p:cNvSpPr>
            <a:spLocks noChangeArrowheads="1"/>
          </p:cNvSpPr>
          <p:nvPr/>
        </p:nvSpPr>
        <p:spPr bwMode="auto">
          <a:xfrm>
            <a:off x="4667250" y="5472748"/>
            <a:ext cx="4076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200" dirty="0">
                <a:ea typeface="ＭＳ Ｐゴシック" panose="020B0600070205080204" pitchFamily="34" charset="-128"/>
              </a:rPr>
              <a:t>Odom Group members demonstrate interference patterns produced from light passing through the molded micro-gratings to the </a:t>
            </a:r>
            <a:r>
              <a:rPr lang="en-US" altLang="en-US" sz="1200" dirty="0" smtClean="0">
                <a:ea typeface="ＭＳ Ｐゴシック" panose="020B0600070205080204" pitchFamily="34" charset="-128"/>
              </a:rPr>
              <a:t>Girl and </a:t>
            </a:r>
            <a:r>
              <a:rPr lang="en-US" altLang="en-US" sz="1200" dirty="0">
                <a:ea typeface="ＭＳ Ｐゴシック" panose="020B0600070205080204" pitchFamily="34" charset="-128"/>
              </a:rPr>
              <a:t>B</a:t>
            </a:r>
            <a:r>
              <a:rPr lang="en-US" altLang="en-US" sz="1200" dirty="0" smtClean="0">
                <a:ea typeface="ＭＳ Ｐゴシック" panose="020B0600070205080204" pitchFamily="34" charset="-128"/>
              </a:rPr>
              <a:t>oy </a:t>
            </a:r>
            <a:r>
              <a:rPr lang="en-US" altLang="en-US" sz="1200" dirty="0">
                <a:ea typeface="ＭＳ Ｐゴシック" panose="020B0600070205080204" pitchFamily="34" charset="-128"/>
              </a:rPr>
              <a:t>S</a:t>
            </a:r>
            <a:r>
              <a:rPr lang="en-US" altLang="en-US" sz="1200" dirty="0" smtClean="0">
                <a:ea typeface="ＭＳ Ｐゴシック" panose="020B0600070205080204" pitchFamily="34" charset="-128"/>
              </a:rPr>
              <a:t>couts </a:t>
            </a:r>
            <a:r>
              <a:rPr lang="en-US" altLang="en-US" sz="1200" dirty="0">
                <a:ea typeface="ＭＳ Ｐゴシック" panose="020B0600070205080204" pitchFamily="34" charset="-128"/>
              </a:rPr>
              <a:t>.</a:t>
            </a:r>
          </a:p>
        </p:txBody>
      </p:sp>
      <p:sp>
        <p:nvSpPr>
          <p:cNvPr id="15" name="Title 1">
            <a:extLst>
              <a:ext uri="{FF2B5EF4-FFF2-40B4-BE49-F238E27FC236}">
                <a16:creationId xmlns:a16="http://schemas.microsoft.com/office/drawing/2014/main" xmlns="" id="{06085C82-8A81-466A-BEE4-15C955838D02}"/>
              </a:ext>
            </a:extLst>
          </p:cNvPr>
          <p:cNvSpPr>
            <a:spLocks noGrp="1"/>
          </p:cNvSpPr>
          <p:nvPr>
            <p:ph type="title"/>
          </p:nvPr>
        </p:nvSpPr>
        <p:spPr>
          <a:xfrm>
            <a:off x="3318743" y="110532"/>
            <a:ext cx="5935942" cy="803867"/>
          </a:xfrm>
        </p:spPr>
        <p:txBody>
          <a:bodyPr anchor="ctr"/>
          <a:lstStyle/>
          <a:p>
            <a:r>
              <a:rPr lang="en-US" altLang="en-US" sz="2000" b="1" dirty="0">
                <a:solidFill>
                  <a:schemeClr val="accent2"/>
                </a:solidFill>
              </a:rPr>
              <a:t>Band-edge Engineering for Controlled Multi-modal Nanolasing in Plasmonic Superlattices </a:t>
            </a:r>
            <a:endParaRPr lang="en-US" sz="2000" b="1" dirty="0">
              <a:solidFill>
                <a:schemeClr val="tx1"/>
              </a:solidFill>
            </a:endParaRPr>
          </a:p>
        </p:txBody>
      </p:sp>
      <p:pic>
        <p:nvPicPr>
          <p:cNvPr id="3" name="Picture 2" descr="All Scout Nano Day 2017 &#10;&#10;Odom Group members demonstrate to girl &amp; boy scouts interference patterns produced from light passing through the molded micro-gratings.&#10;" title="Image">
            <a:extLst>
              <a:ext uri="{FF2B5EF4-FFF2-40B4-BE49-F238E27FC236}">
                <a16:creationId xmlns:a16="http://schemas.microsoft.com/office/drawing/2014/main" xmlns="" id="{E5E2B49B-1654-4268-87D7-E6BFE7FF26D8}"/>
              </a:ext>
            </a:extLst>
          </p:cNvPr>
          <p:cNvPicPr>
            <a:picLocks noChangeAspect="1"/>
          </p:cNvPicPr>
          <p:nvPr/>
        </p:nvPicPr>
        <p:blipFill rotWithShape="1">
          <a:blip r:embed="rId3"/>
          <a:srcRect l="20588"/>
          <a:stretch/>
        </p:blipFill>
        <p:spPr>
          <a:xfrm>
            <a:off x="4890104" y="1906863"/>
            <a:ext cx="3633175" cy="3431333"/>
          </a:xfrm>
          <a:prstGeom prst="rect">
            <a:avLst/>
          </a:prstGeom>
        </p:spPr>
      </p:pic>
    </p:spTree>
    <p:extLst>
      <p:ext uri="{BB962C8B-B14F-4D97-AF65-F5344CB8AC3E}">
        <p14:creationId xmlns:p14="http://schemas.microsoft.com/office/powerpoint/2010/main" val="3766051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12380</TotalTime>
  <Words>811</Words>
  <Application>Microsoft Office PowerPoint</Application>
  <PresentationFormat>On-screen Show (4:3)</PresentationFormat>
  <Paragraphs>29</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ＭＳ Ｐゴシック</vt:lpstr>
      <vt:lpstr>Arial</vt:lpstr>
      <vt:lpstr>Calibri</vt:lpstr>
      <vt:lpstr>News Gothic MT</vt:lpstr>
      <vt:lpstr>Times New Roman</vt:lpstr>
      <vt:lpstr>Wingdings 2</vt:lpstr>
      <vt:lpstr>Breeze</vt:lpstr>
      <vt:lpstr>Band-edge Engineering for Controlled Multi-modal Nanolasing in Plasmonic Superlattices </vt:lpstr>
      <vt:lpstr>Band-edge Engineering for Controlled Multi-modal Nanolasing in Plasmonic Superlattices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68</cp:revision>
  <cp:lastPrinted>2016-08-01T15:14:13Z</cp:lastPrinted>
  <dcterms:created xsi:type="dcterms:W3CDTF">2016-07-19T18:16:54Z</dcterms:created>
  <dcterms:modified xsi:type="dcterms:W3CDTF">2018-01-16T19:28:25Z</dcterms:modified>
  <cp:category/>
</cp:coreProperties>
</file>