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139" autoAdjust="0"/>
    <p:restoredTop sz="93405" autoAdjust="0"/>
  </p:normalViewPr>
  <p:slideViewPr>
    <p:cSldViewPr snapToGrid="0" snapToObjects="1">
      <p:cViewPr>
        <p:scale>
          <a:sx n="100" d="100"/>
          <a:sy n="100" d="100"/>
        </p:scale>
        <p:origin x="852"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0774B9F-C5AF-E844-B5A3-07125569BE73}" type="datetimeFigureOut">
              <a:rPr lang="en-US" smtClean="0"/>
              <a:t>1/17/2018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D8C0EA0-288E-FE43-9AA6-BAFF84846A3A}" type="slidenum">
              <a:rPr lang="en-US" smtClean="0"/>
              <a:t>‹#›</a:t>
            </a:fld>
            <a:endParaRPr lang="en-US" dirty="0"/>
          </a:p>
        </p:txBody>
      </p:sp>
    </p:spTree>
    <p:extLst>
      <p:ext uri="{BB962C8B-B14F-4D97-AF65-F5344CB8AC3E}">
        <p14:creationId xmlns:p14="http://schemas.microsoft.com/office/powerpoint/2010/main" val="59273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collaboration with Michael Dickey (NCSU Chemical Engineering), we investigated electrochemical spreading of liquid metals (eutectic gallium indium). One paper is in review at </a:t>
            </a:r>
            <a:r>
              <a:rPr lang="en-US" i="1" baseline="0" dirty="0" smtClean="0"/>
              <a:t>Physical Review Letters</a:t>
            </a:r>
            <a:r>
              <a:rPr lang="en-US" i="0" baseline="0" dirty="0" smtClean="0"/>
              <a:t>, will be presented at the </a:t>
            </a:r>
            <a:r>
              <a:rPr lang="en-US" baseline="0" dirty="0" smtClean="0"/>
              <a:t>Fall 2017 APS-DFD meeting, and a preprint is available at https://arxiv.org/abs/1703.03011 </a:t>
            </a:r>
          </a:p>
          <a:p>
            <a:endParaRPr lang="en-US" baseline="0" dirty="0" smtClean="0"/>
          </a:p>
          <a:p>
            <a:r>
              <a:rPr lang="en-US" i="1" baseline="0" dirty="0" smtClean="0"/>
              <a:t>Abstract: </a:t>
            </a:r>
            <a:r>
              <a:rPr lang="en-US" sz="1200" b="0" i="1" kern="1200" dirty="0" smtClean="0">
                <a:solidFill>
                  <a:schemeClr val="tx1"/>
                </a:solidFill>
                <a:effectLst/>
                <a:latin typeface="+mn-lt"/>
                <a:ea typeface="+mn-ea"/>
                <a:cs typeface="+mn-cs"/>
              </a:rPr>
              <a:t>We identify and characterize a new class of fingering instabilities in liquid metals; these instabilities are unexpected due to the large interfacial tension of metals. Electrochemical oxidation lowers the effective interfacial tension of a gallium-based liquid metal alloy to values approaching zero, thereby inducing drastic shape changes, including the formation of fractals. The measured fractal dimension (</a:t>
            </a:r>
            <a:r>
              <a:rPr lang="en-US" sz="1200" b="0" i="1" u="none" strike="noStrike" kern="1200" dirty="0" smtClean="0">
                <a:solidFill>
                  <a:schemeClr val="tx1"/>
                </a:solidFill>
                <a:effectLst/>
                <a:latin typeface="+mn-lt"/>
                <a:ea typeface="+mn-ea"/>
                <a:cs typeface="+mn-cs"/>
              </a:rPr>
              <a:t>D=1.3±0.05</a:t>
            </a:r>
            <a:r>
              <a:rPr lang="en-US" sz="1200" b="0" i="1" kern="1200" dirty="0" smtClean="0">
                <a:solidFill>
                  <a:schemeClr val="tx1"/>
                </a:solidFill>
                <a:effectLst/>
                <a:latin typeface="+mn-lt"/>
                <a:ea typeface="+mn-ea"/>
                <a:cs typeface="+mn-cs"/>
              </a:rPr>
              <a:t>) places the instability in a different universality class than other fingering instabilities. By characterizing changes in morphology and dynamics as a function of droplet volume and applied electric potential, we identify the three main forces involved in this process: interfacial tension, gravity, and oxidative stress. Importantly, we find that electrochemical oxidation can generate compressive interfacial forces that oppose the tensile forces at a liquid interface. Thus, the surface oxide layer not only induces instabilities, but ultimately provides a physical barrier that halts the instabilities at larger positive potentials. Controlling the competition between surface tension and oxidative (compressive) stresses at the interface is important for the development of reconfigurable electronic, electromagnetic, and optical devices that take advantage of the metallic properties of liquid metals.</a:t>
            </a:r>
            <a:endParaRPr lang="en-US" i="1" baseline="0" dirty="0" smtClean="0"/>
          </a:p>
          <a:p>
            <a:endParaRPr lang="en-US" dirty="0" smtClean="0"/>
          </a:p>
          <a:p>
            <a:r>
              <a:rPr lang="en-US" dirty="0" smtClean="0"/>
              <a:t>First-year graduate</a:t>
            </a:r>
            <a:r>
              <a:rPr lang="en-US" baseline="0" dirty="0" smtClean="0"/>
              <a:t> student Shih-Yuan Chen (NCSU Physics) joined the project in January 2017 and is developing elastocapillary experiments. He has been trained to use the Anton-Paar rheometer purchased by this grant, and is currently being trained to perform experiments using confocal microscopy (at a university facility). He attended the UMass-Amherst summer school in June 2017, and has submitted an abstract for the Fall 2017 APS-DFD meeting. </a:t>
            </a:r>
          </a:p>
          <a:p>
            <a:r>
              <a:rPr lang="en-US" baseline="0" dirty="0" smtClean="0"/>
              <a:t> </a:t>
            </a:r>
          </a:p>
        </p:txBody>
      </p:sp>
      <p:sp>
        <p:nvSpPr>
          <p:cNvPr id="4" name="Slide Number Placeholder 3"/>
          <p:cNvSpPr>
            <a:spLocks noGrp="1"/>
          </p:cNvSpPr>
          <p:nvPr>
            <p:ph type="sldNum" sz="quarter" idx="10"/>
          </p:nvPr>
        </p:nvSpPr>
        <p:spPr/>
        <p:txBody>
          <a:bodyPr/>
          <a:lstStyle/>
          <a:p>
            <a:fld id="{9D8C0EA0-288E-FE43-9AA6-BAFF84846A3A}" type="slidenum">
              <a:rPr lang="en-US" smtClean="0"/>
              <a:t>1</a:t>
            </a:fld>
            <a:endParaRPr lang="en-US" dirty="0"/>
          </a:p>
        </p:txBody>
      </p:sp>
    </p:spTree>
    <p:extLst>
      <p:ext uri="{BB962C8B-B14F-4D97-AF65-F5344CB8AC3E}">
        <p14:creationId xmlns:p14="http://schemas.microsoft.com/office/powerpoint/2010/main" val="122561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results</a:t>
            </a:r>
            <a:r>
              <a:rPr lang="en-US" baseline="0" dirty="0" smtClean="0"/>
              <a:t> from the year, obtained by the undergraduates</a:t>
            </a:r>
          </a:p>
          <a:p>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Built a diffusing wave spectroscopy setup for use in the proposed living active/passive mixture experiments. (Bjorn Sumner)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Development of a new insect system (flour beetle larvae, easy to obtain and care for) to replace the one originally proposed (mites, difficult to obtain and care for), facilitating future experiments. The beetle larvae also live in flour, and the same experiments will be possible using them instead. (Emily Brown)</a:t>
            </a:r>
          </a:p>
          <a:p>
            <a:pPr marL="228600" indent="-228600">
              <a:buAutoNum type="arabicParenR"/>
            </a:pPr>
            <a:r>
              <a:rPr lang="en-US" baseline="0" dirty="0" smtClean="0"/>
              <a:t>Collection of DWS data illustrating that the technique works on active/passive mixtures and can quantify the degree of activity (higher for larger concentrations of active particles). (Emily Brown)</a:t>
            </a:r>
          </a:p>
          <a:p>
            <a:pPr marL="228600" indent="-228600">
              <a:buAutoNum type="arabicParenR"/>
            </a:pPr>
            <a:r>
              <a:rPr lang="en-US" baseline="0" dirty="0" smtClean="0"/>
              <a:t>3D printing of a non-living active particle, development of image-processing techniques, and observation that geometric friction (roughness) is mon-monotonic control on the amount of collective activity. (Mika Murphy)</a:t>
            </a:r>
          </a:p>
          <a:p>
            <a:pPr marL="228600" indent="-228600">
              <a:buAutoNum type="arabicParenR"/>
            </a:pPr>
            <a:r>
              <a:rPr lang="en-US" baseline="0" dirty="0" smtClean="0"/>
              <a:t>Success in adapting existing microfluidics chips to allow experiments on bacteria (previous work was on colloids), using PVP-based solutions to avoid sticking. Measured effective viscosity of the bacterial solutions. Created (or demonstrated lack of creation) of piles of motile/non-motile bacteria. (Chad Province)</a:t>
            </a:r>
          </a:p>
          <a:p>
            <a:pPr marL="228600" indent="-228600">
              <a:buAutoNum type="arabicParenR"/>
            </a:pPr>
            <a:endParaRPr lang="en-US" dirty="0" smtClean="0"/>
          </a:p>
          <a:p>
            <a:pPr marL="0" indent="0">
              <a:buNone/>
            </a:pPr>
            <a:r>
              <a:rPr lang="en-US" dirty="0" smtClean="0"/>
              <a:t>Data collection using the active/passive</a:t>
            </a:r>
            <a:r>
              <a:rPr lang="en-US" baseline="0" dirty="0" smtClean="0"/>
              <a:t> larvae system will continue during the next year, to generate a publication-quality dataset. </a:t>
            </a:r>
            <a:endParaRPr lang="en-US" dirty="0" smtClean="0"/>
          </a:p>
          <a:p>
            <a:pPr marL="0" indent="0">
              <a:buNone/>
            </a:pPr>
            <a:endParaRPr lang="en-US" dirty="0" smtClean="0"/>
          </a:p>
          <a:p>
            <a:r>
              <a:rPr lang="en-US" dirty="0" smtClean="0"/>
              <a:t>The airfoil particles are a</a:t>
            </a:r>
            <a:r>
              <a:rPr lang="en-US" baseline="0" dirty="0" smtClean="0"/>
              <a:t> re-</a:t>
            </a:r>
            <a:r>
              <a:rPr lang="en-US" dirty="0" smtClean="0"/>
              <a:t>use the table</a:t>
            </a:r>
            <a:r>
              <a:rPr lang="en-US" baseline="0" dirty="0" smtClean="0"/>
              <a:t> first built under DMR-0</a:t>
            </a:r>
            <a:r>
              <a:rPr lang="en-US" dirty="0" smtClean="0"/>
              <a:t>644743 (CAREER award), and are an extension</a:t>
            </a:r>
            <a:r>
              <a:rPr lang="en-US" baseline="0" dirty="0" smtClean="0"/>
              <a:t> of the originally-proposed work arising from conversations with the Dijksman group (graduate student Marcel Workamp) who visited for 1 month in 2016 and met weekly over Skype with Mika Murphy. A publication is planned, based on work performed at both locations. Data collection will continue during the next year.</a:t>
            </a:r>
          </a:p>
          <a:p>
            <a:endParaRPr lang="en-US" baseline="0" dirty="0" smtClean="0"/>
          </a:p>
          <a:p>
            <a:r>
              <a:rPr lang="en-US" baseline="0" dirty="0" smtClean="0"/>
              <a:t>The bacteria-colloids work (funded by </a:t>
            </a:r>
            <a:r>
              <a:rPr lang="en-US" b="0" baseline="0" dirty="0" smtClean="0"/>
              <a:t>RT-MRSEC grant DMR-</a:t>
            </a:r>
            <a:r>
              <a:rPr lang="en-US" sz="1200" b="0" i="0" kern="1200" dirty="0" smtClean="0">
                <a:solidFill>
                  <a:schemeClr val="tx1"/>
                </a:solidFill>
                <a:effectLst/>
                <a:latin typeface="+mn-lt"/>
                <a:ea typeface="+mn-ea"/>
                <a:cs typeface="+mn-cs"/>
              </a:rPr>
              <a:t>1121107)</a:t>
            </a:r>
            <a:r>
              <a:rPr lang="en-US" sz="1200" b="0" i="0" kern="1200" baseline="0" dirty="0" smtClean="0">
                <a:solidFill>
                  <a:schemeClr val="tx1"/>
                </a:solidFill>
                <a:effectLst/>
                <a:latin typeface="+mn-lt"/>
                <a:ea typeface="+mn-ea"/>
                <a:cs typeface="+mn-cs"/>
              </a:rPr>
              <a:t> will be continued by graduate student Scott Lindauer as part of his PhD thesis and a publication now that proof-of-principle has been achieved.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8C0EA0-288E-FE43-9AA6-BAFF84846A3A}" type="slidenum">
              <a:rPr lang="en-US" smtClean="0"/>
              <a:t>2</a:t>
            </a:fld>
            <a:endParaRPr lang="en-US" dirty="0"/>
          </a:p>
        </p:txBody>
      </p:sp>
    </p:spTree>
    <p:extLst>
      <p:ext uri="{BB962C8B-B14F-4D97-AF65-F5344CB8AC3E}">
        <p14:creationId xmlns:p14="http://schemas.microsoft.com/office/powerpoint/2010/main" val="2139621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1/17/2018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tiff"/><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rgbClr val="C00000"/>
                </a:solidFill>
              </a:rPr>
              <a:t>Wetting and Spreading with Soft Materials</a:t>
            </a:r>
          </a:p>
        </p:txBody>
      </p:sp>
      <p:sp>
        <p:nvSpPr>
          <p:cNvPr id="7" name="Rectangle 6"/>
          <p:cNvSpPr/>
          <p:nvPr/>
        </p:nvSpPr>
        <p:spPr>
          <a:xfrm>
            <a:off x="4371035" y="1091604"/>
            <a:ext cx="4692577" cy="307777"/>
          </a:xfrm>
          <a:prstGeom prst="rect">
            <a:avLst/>
          </a:prstGeom>
        </p:spPr>
        <p:txBody>
          <a:bodyPr wrap="square" anchor="ctr">
            <a:spAutoFit/>
          </a:bodyPr>
          <a:lstStyle/>
          <a:p>
            <a:r>
              <a:rPr lang="en-US" sz="1400" b="1" dirty="0" smtClean="0">
                <a:solidFill>
                  <a:schemeClr val="bg1"/>
                </a:solidFill>
              </a:rPr>
              <a:t>Karen E. Daniels, North Carolina State University</a:t>
            </a:r>
            <a:endParaRPr lang="en-US" sz="1400" b="1" dirty="0">
              <a:solidFill>
                <a:schemeClr val="bg1"/>
              </a:solidFill>
            </a:endParaRP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a:solidFill>
                  <a:schemeClr val="bg1"/>
                </a:solidFill>
              </a:rPr>
              <a:t> </a:t>
            </a:r>
            <a:r>
              <a:rPr lang="en-US" sz="1400" b="1" dirty="0" smtClean="0">
                <a:solidFill>
                  <a:schemeClr val="bg1"/>
                </a:solidFill>
              </a:rPr>
              <a:t>DMR 1608097</a:t>
            </a:r>
            <a:endParaRPr lang="en-US" sz="1400" b="1" dirty="0">
              <a:solidFill>
                <a:schemeClr val="bg1"/>
              </a:solidFill>
            </a:endParaRPr>
          </a:p>
        </p:txBody>
      </p:sp>
      <p:pic>
        <p:nvPicPr>
          <p:cNvPr id="3" name="Picture 2" descr="Stitched image of fluorescent beads in a thin gel wire. Composite image of a thin gel wire, with fluorescent spheres used to track internal deformation.&#10;" title="Image"/>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104000"/>
                    </a14:imgEffect>
                    <a14:imgEffect>
                      <a14:brightnessContrast bright="64000"/>
                    </a14:imgEffect>
                  </a14:imgLayer>
                </a14:imgProps>
              </a:ext>
              <a:ext uri="{28A0092B-C50C-407E-A947-70E740481C1C}">
                <a14:useLocalDpi xmlns:a14="http://schemas.microsoft.com/office/drawing/2010/main" val="0"/>
              </a:ext>
            </a:extLst>
          </a:blip>
          <a:stretch>
            <a:fillRect/>
          </a:stretch>
        </p:blipFill>
        <p:spPr>
          <a:xfrm rot="5400000">
            <a:off x="4220308" y="1269114"/>
            <a:ext cx="703384" cy="9144000"/>
          </a:xfrm>
          <a:prstGeom prst="rect">
            <a:avLst/>
          </a:prstGeom>
        </p:spPr>
      </p:pic>
      <p:sp>
        <p:nvSpPr>
          <p:cNvPr id="13" name="Rectangle 12"/>
          <p:cNvSpPr/>
          <p:nvPr/>
        </p:nvSpPr>
        <p:spPr>
          <a:xfrm>
            <a:off x="6446460" y="3661291"/>
            <a:ext cx="661942" cy="307777"/>
          </a:xfrm>
          <a:prstGeom prst="rect">
            <a:avLst/>
          </a:prstGeom>
        </p:spPr>
        <p:txBody>
          <a:bodyPr wrap="square" anchor="ctr">
            <a:spAutoFit/>
          </a:bodyPr>
          <a:lstStyle/>
          <a:p>
            <a:r>
              <a:rPr lang="en-US" sz="1400" b="1" dirty="0" smtClean="0">
                <a:solidFill>
                  <a:schemeClr val="bg1"/>
                </a:solidFill>
              </a:rPr>
              <a:t>laser</a:t>
            </a:r>
            <a:endParaRPr lang="en-US" sz="1400" b="1" dirty="0">
              <a:solidFill>
                <a:schemeClr val="bg1"/>
              </a:solidFill>
            </a:endParaRPr>
          </a:p>
        </p:txBody>
      </p:sp>
      <p:sp>
        <p:nvSpPr>
          <p:cNvPr id="14" name="Rectangle 13"/>
          <p:cNvSpPr/>
          <p:nvPr/>
        </p:nvSpPr>
        <p:spPr>
          <a:xfrm>
            <a:off x="7108401" y="1876541"/>
            <a:ext cx="836385" cy="307777"/>
          </a:xfrm>
          <a:prstGeom prst="rect">
            <a:avLst/>
          </a:prstGeom>
        </p:spPr>
        <p:txBody>
          <a:bodyPr wrap="square" anchor="ctr">
            <a:spAutoFit/>
          </a:bodyPr>
          <a:lstStyle/>
          <a:p>
            <a:r>
              <a:rPr lang="en-US" sz="1400" b="1" dirty="0" smtClean="0">
                <a:solidFill>
                  <a:schemeClr val="bg1"/>
                </a:solidFill>
              </a:rPr>
              <a:t>camera</a:t>
            </a:r>
            <a:endParaRPr lang="en-US" sz="1400" b="1" dirty="0">
              <a:solidFill>
                <a:schemeClr val="bg1"/>
              </a:solidFill>
            </a:endParaRPr>
          </a:p>
        </p:txBody>
      </p:sp>
      <p:sp>
        <p:nvSpPr>
          <p:cNvPr id="10" name="Text Box 34"/>
          <p:cNvSpPr txBox="1">
            <a:spLocks noChangeArrowheads="1"/>
          </p:cNvSpPr>
          <p:nvPr/>
        </p:nvSpPr>
        <p:spPr bwMode="auto">
          <a:xfrm>
            <a:off x="4332157" y="6203497"/>
            <a:ext cx="4736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i="1" dirty="0" smtClean="0"/>
              <a:t>(top) Sample image of liquid metal undergoing fractal fingering instability (bottom) Composite image of a thin gel wire, with fluorescent spheres used to track internal deformation.</a:t>
            </a:r>
          </a:p>
        </p:txBody>
      </p:sp>
      <p:sp>
        <p:nvSpPr>
          <p:cNvPr id="15" name="Text Box 4"/>
          <p:cNvSpPr txBox="1">
            <a:spLocks noChangeArrowheads="1"/>
          </p:cNvSpPr>
          <p:nvPr/>
        </p:nvSpPr>
        <p:spPr bwMode="auto">
          <a:xfrm>
            <a:off x="0" y="1294741"/>
            <a:ext cx="4929067" cy="41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500"/>
              </a:spcBef>
            </a:pPr>
            <a:r>
              <a:rPr lang="en-US" sz="1400" b="1" dirty="0" smtClean="0">
                <a:solidFill>
                  <a:srgbClr val="C00000"/>
                </a:solidFill>
              </a:rPr>
              <a:t>Oxidation-mediated spreading of liquid metals</a:t>
            </a:r>
            <a:endParaRPr lang="en-US" sz="1400" dirty="0" smtClean="0"/>
          </a:p>
          <a:p>
            <a:pPr marL="285750" indent="-285750" algn="just" eaLnBrk="1" hangingPunct="1">
              <a:spcBef>
                <a:spcPts val="500"/>
              </a:spcBef>
              <a:buFont typeface="Arial" charset="0"/>
              <a:buChar char="•"/>
            </a:pPr>
            <a:r>
              <a:rPr lang="en-US" sz="1400" dirty="0" smtClean="0"/>
              <a:t>Identified and characterized </a:t>
            </a:r>
            <a:r>
              <a:rPr lang="en-US" sz="1400" dirty="0"/>
              <a:t>a new class of </a:t>
            </a:r>
            <a:r>
              <a:rPr lang="en-US" sz="1400" dirty="0" smtClean="0"/>
              <a:t>fingering instabilities, controlled by </a:t>
            </a:r>
            <a:r>
              <a:rPr lang="en-US" sz="1400" dirty="0"/>
              <a:t>the competition between </a:t>
            </a:r>
            <a:r>
              <a:rPr lang="en-US" sz="1400" dirty="0" smtClean="0"/>
              <a:t>fluid surface </a:t>
            </a:r>
            <a:r>
              <a:rPr lang="en-US" sz="1400" dirty="0"/>
              <a:t>tension and </a:t>
            </a:r>
            <a:r>
              <a:rPr lang="en-US" sz="1400" dirty="0" smtClean="0"/>
              <a:t>a shell formed by electrochemical </a:t>
            </a:r>
            <a:r>
              <a:rPr lang="en-US" sz="1400" dirty="0"/>
              <a:t>oxidation </a:t>
            </a:r>
            <a:endParaRPr lang="en-US" sz="1400" dirty="0" smtClean="0"/>
          </a:p>
          <a:p>
            <a:pPr algn="just" eaLnBrk="1" hangingPunct="1">
              <a:spcBef>
                <a:spcPts val="500"/>
              </a:spcBef>
            </a:pPr>
            <a:r>
              <a:rPr lang="en-US" sz="1400" b="1" dirty="0">
                <a:solidFill>
                  <a:srgbClr val="C00000"/>
                </a:solidFill>
              </a:rPr>
              <a:t>Deformation of soft gels due to surface tension</a:t>
            </a:r>
          </a:p>
          <a:p>
            <a:pPr marL="285750" indent="-285750" algn="just" eaLnBrk="1" hangingPunct="1">
              <a:spcBef>
                <a:spcPts val="500"/>
              </a:spcBef>
              <a:buFont typeface="Arial" charset="0"/>
              <a:buChar char="•"/>
            </a:pPr>
            <a:r>
              <a:rPr lang="en-US" sz="1400" dirty="0" smtClean="0"/>
              <a:t>Soft gels </a:t>
            </a:r>
            <a:r>
              <a:rPr lang="en-US" sz="1400" dirty="0"/>
              <a:t>are deformed by the surface tension of a liquid in </a:t>
            </a:r>
            <a:r>
              <a:rPr lang="en-US" sz="1400" dirty="0" smtClean="0"/>
              <a:t>contact; we aim to resolve current </a:t>
            </a:r>
            <a:r>
              <a:rPr lang="en-US" sz="1400" dirty="0"/>
              <a:t>controversies surrounding </a:t>
            </a:r>
            <a:r>
              <a:rPr lang="en-US" sz="1400" dirty="0" smtClean="0"/>
              <a:t>competing models</a:t>
            </a:r>
          </a:p>
          <a:p>
            <a:pPr marL="285750" indent="-285750" algn="just" eaLnBrk="1" hangingPunct="1">
              <a:spcBef>
                <a:spcPts val="500"/>
              </a:spcBef>
              <a:buFont typeface="Arial" charset="0"/>
              <a:buChar char="•"/>
            </a:pPr>
            <a:r>
              <a:rPr lang="en-US" sz="1400" dirty="0" smtClean="0"/>
              <a:t>Developed gel preparation protocols, built new fluorescence apparatus, and wrote automated data analysis techniques for quantifying deformations in thin gel wires</a:t>
            </a:r>
          </a:p>
          <a:p>
            <a:pPr algn="just" eaLnBrk="1" hangingPunct="1">
              <a:spcBef>
                <a:spcPts val="500"/>
              </a:spcBef>
            </a:pPr>
            <a:r>
              <a:rPr lang="en-US" sz="1400" b="1" dirty="0" smtClean="0">
                <a:solidFill>
                  <a:srgbClr val="C00000"/>
                </a:solidFill>
              </a:rPr>
              <a:t>Applications</a:t>
            </a:r>
            <a:endParaRPr lang="en-US" sz="1400" b="1" dirty="0">
              <a:solidFill>
                <a:srgbClr val="C00000"/>
              </a:solidFill>
            </a:endParaRPr>
          </a:p>
          <a:p>
            <a:pPr marL="285750" indent="-285750" algn="just" eaLnBrk="1" hangingPunct="1">
              <a:spcBef>
                <a:spcPts val="500"/>
              </a:spcBef>
              <a:buFont typeface="Arial" charset="0"/>
              <a:buChar char="•"/>
            </a:pPr>
            <a:r>
              <a:rPr lang="en-US" sz="1400" dirty="0" smtClean="0"/>
              <a:t>Controlled spreading is relevant </a:t>
            </a:r>
            <a:r>
              <a:rPr lang="en-US" sz="1400" dirty="0"/>
              <a:t>to medical technologies</a:t>
            </a:r>
            <a:r>
              <a:rPr lang="en-US" sz="1400" dirty="0" smtClean="0"/>
              <a:t>, </a:t>
            </a:r>
            <a:r>
              <a:rPr lang="en-US" sz="1400" dirty="0"/>
              <a:t>reconfigurable </a:t>
            </a:r>
            <a:r>
              <a:rPr lang="en-US" sz="1400" dirty="0" smtClean="0"/>
              <a:t>electronic devices, microfluidic </a:t>
            </a:r>
            <a:r>
              <a:rPr lang="en-US" sz="1400" dirty="0"/>
              <a:t>flows, tissue growth, </a:t>
            </a:r>
            <a:r>
              <a:rPr lang="en-US" sz="1400" dirty="0" smtClean="0"/>
              <a:t>and bacterial biofilms</a:t>
            </a:r>
            <a:endParaRPr lang="en-US" sz="1400" dirty="0"/>
          </a:p>
        </p:txBody>
      </p:sp>
      <p:cxnSp>
        <p:nvCxnSpPr>
          <p:cNvPr id="11" name="Straight Connector 10"/>
          <p:cNvCxnSpPr/>
          <p:nvPr/>
        </p:nvCxnSpPr>
        <p:spPr>
          <a:xfrm rot="5400000">
            <a:off x="8715092" y="5878144"/>
            <a:ext cx="0" cy="457200"/>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8295691" y="5762175"/>
            <a:ext cx="848309" cy="307777"/>
          </a:xfrm>
          <a:prstGeom prst="rect">
            <a:avLst/>
          </a:prstGeom>
        </p:spPr>
        <p:txBody>
          <a:bodyPr wrap="none">
            <a:spAutoFit/>
          </a:bodyPr>
          <a:lstStyle/>
          <a:p>
            <a:r>
              <a:rPr lang="en-US" sz="1400" b="1" dirty="0" smtClean="0">
                <a:solidFill>
                  <a:srgbClr val="FFFF00"/>
                </a:solidFill>
              </a:rPr>
              <a:t>0.5 mm</a:t>
            </a:r>
            <a:endParaRPr lang="en-US" sz="1400" b="1" dirty="0">
              <a:solidFill>
                <a:srgbClr val="FFFF00"/>
              </a:solidFill>
            </a:endParaRPr>
          </a:p>
        </p:txBody>
      </p:sp>
      <p:pic>
        <p:nvPicPr>
          <p:cNvPr id="17" name="Picture 16" descr="Sample image of liquid metal undergoing fractal fingering instability " title="Image"/>
          <p:cNvPicPr>
            <a:picLocks noChangeAspect="1"/>
          </p:cNvPicPr>
          <p:nvPr/>
        </p:nvPicPr>
        <p:blipFill rotWithShape="1">
          <a:blip r:embed="rId5">
            <a:extLst>
              <a:ext uri="{28A0092B-C50C-407E-A947-70E740481C1C}">
                <a14:useLocalDpi xmlns:a14="http://schemas.microsoft.com/office/drawing/2010/main" val="0"/>
              </a:ext>
            </a:extLst>
          </a:blip>
          <a:srcRect l="34426" t="14109" r="25732" b="18948"/>
          <a:stretch/>
        </p:blipFill>
        <p:spPr>
          <a:xfrm>
            <a:off x="5156617" y="1654748"/>
            <a:ext cx="3787075" cy="3579307"/>
          </a:xfrm>
          <a:prstGeom prst="rect">
            <a:avLst/>
          </a:prstGeom>
        </p:spPr>
      </p:pic>
      <p:sp>
        <p:nvSpPr>
          <p:cNvPr id="20" name="Text Box 34"/>
          <p:cNvSpPr txBox="1">
            <a:spLocks noChangeArrowheads="1"/>
          </p:cNvSpPr>
          <p:nvPr/>
        </p:nvSpPr>
        <p:spPr bwMode="auto">
          <a:xfrm>
            <a:off x="7293509" y="5027389"/>
            <a:ext cx="20043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smtClean="0"/>
              <a:t>arXiv: 1703.03011</a:t>
            </a:r>
            <a:endParaRPr lang="en-US" sz="1400" b="1" i="1" dirty="0" smtClean="0"/>
          </a:p>
        </p:txBody>
      </p:sp>
      <p:cxnSp>
        <p:nvCxnSpPr>
          <p:cNvPr id="21" name="Straight Connector 20"/>
          <p:cNvCxnSpPr/>
          <p:nvPr/>
        </p:nvCxnSpPr>
        <p:spPr>
          <a:xfrm flipH="1">
            <a:off x="8003649" y="2096831"/>
            <a:ext cx="834696" cy="8057"/>
          </a:xfrm>
          <a:prstGeom prst="line">
            <a:avLst/>
          </a:prstGeom>
          <a:ln w="38100" cmpd="sng">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8109676" y="1760319"/>
            <a:ext cx="609462" cy="307777"/>
          </a:xfrm>
          <a:prstGeom prst="rect">
            <a:avLst/>
          </a:prstGeom>
        </p:spPr>
        <p:txBody>
          <a:bodyPr wrap="none">
            <a:spAutoFit/>
          </a:bodyPr>
          <a:lstStyle/>
          <a:p>
            <a:r>
              <a:rPr lang="en-US" sz="1400" b="1" dirty="0" smtClean="0">
                <a:solidFill>
                  <a:schemeClr val="tx2">
                    <a:lumMod val="90000"/>
                    <a:lumOff val="10000"/>
                  </a:schemeClr>
                </a:solidFill>
              </a:rPr>
              <a:t>1 cm</a:t>
            </a:r>
            <a:endParaRPr lang="en-US" sz="1400" b="1" dirty="0">
              <a:solidFill>
                <a:schemeClr val="tx2">
                  <a:lumMod val="90000"/>
                  <a:lumOff val="10000"/>
                </a:schemeClr>
              </a:solidFill>
            </a:endParaRPr>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rgbClr val="C00000"/>
                </a:solidFill>
              </a:rPr>
              <a:t>Wetting and Spreading with Soft Materials</a:t>
            </a:r>
          </a:p>
        </p:txBody>
      </p:sp>
      <p:sp>
        <p:nvSpPr>
          <p:cNvPr id="7" name="Rectangle 6"/>
          <p:cNvSpPr/>
          <p:nvPr/>
        </p:nvSpPr>
        <p:spPr>
          <a:xfrm>
            <a:off x="4536947" y="1091604"/>
            <a:ext cx="4411844" cy="307777"/>
          </a:xfrm>
          <a:prstGeom prst="rect">
            <a:avLst/>
          </a:prstGeom>
        </p:spPr>
        <p:txBody>
          <a:bodyPr wrap="square" anchor="ctr">
            <a:spAutoFit/>
          </a:bodyPr>
          <a:lstStyle/>
          <a:p>
            <a:r>
              <a:rPr lang="en-US" sz="1400" b="1" dirty="0">
                <a:solidFill>
                  <a:schemeClr val="bg1"/>
                </a:solidFill>
              </a:rPr>
              <a:t>Karen </a:t>
            </a:r>
            <a:r>
              <a:rPr lang="en-US" sz="1400" b="1" dirty="0" smtClean="0">
                <a:solidFill>
                  <a:schemeClr val="bg1"/>
                </a:solidFill>
              </a:rPr>
              <a:t>E. Daniels</a:t>
            </a:r>
            <a:r>
              <a:rPr lang="en-US" sz="1400" b="1" dirty="0">
                <a:solidFill>
                  <a:schemeClr val="bg1"/>
                </a:solidFill>
              </a:rPr>
              <a:t>, </a:t>
            </a:r>
            <a:r>
              <a:rPr lang="en-US" sz="1400" b="1" dirty="0" smtClean="0">
                <a:solidFill>
                  <a:schemeClr val="bg1"/>
                </a:solidFill>
              </a:rPr>
              <a:t>North Carolina State </a:t>
            </a:r>
            <a:r>
              <a:rPr lang="en-US" sz="1400" b="1" dirty="0">
                <a:solidFill>
                  <a:schemeClr val="bg1"/>
                </a:solidFill>
              </a:rPr>
              <a:t>University</a:t>
            </a: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a:solidFill>
                  <a:schemeClr val="bg1"/>
                </a:solidFill>
              </a:rPr>
              <a:t> </a:t>
            </a:r>
            <a:r>
              <a:rPr lang="en-US" sz="1400" b="1" dirty="0" smtClean="0">
                <a:solidFill>
                  <a:schemeClr val="bg1"/>
                </a:solidFill>
              </a:rPr>
              <a:t>DMR 1608097</a:t>
            </a:r>
            <a:endParaRPr lang="en-US" sz="1400" b="1" dirty="0">
              <a:solidFill>
                <a:schemeClr val="bg1"/>
              </a:solidFill>
            </a:endParaRPr>
          </a:p>
        </p:txBody>
      </p:sp>
      <p:sp>
        <p:nvSpPr>
          <p:cNvPr id="13" name="Text Box 4"/>
          <p:cNvSpPr txBox="1">
            <a:spLocks noChangeArrowheads="1"/>
          </p:cNvSpPr>
          <p:nvPr/>
        </p:nvSpPr>
        <p:spPr bwMode="auto">
          <a:xfrm>
            <a:off x="101599" y="1697562"/>
            <a:ext cx="4371035"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smtClean="0">
                <a:solidFill>
                  <a:srgbClr val="C00000"/>
                </a:solidFill>
              </a:rPr>
              <a:t>Undergraduate research by diverse students</a:t>
            </a:r>
          </a:p>
          <a:p>
            <a:pPr marL="285750" indent="-285750" algn="just" eaLnBrk="1" hangingPunct="1">
              <a:spcBef>
                <a:spcPts val="600"/>
              </a:spcBef>
              <a:buFont typeface="Arial" charset="0"/>
              <a:buChar char="•"/>
            </a:pPr>
            <a:r>
              <a:rPr lang="en-US" sz="1400" dirty="0" smtClean="0"/>
              <a:t>Investigated spreading of active/passive mixtures at three length scales: micron (bacteria + colloids), millimeter (beetle larvae + flour), and centimeter (non-living airfoils)</a:t>
            </a:r>
          </a:p>
          <a:p>
            <a:pPr marL="285750" indent="-285750" algn="just" eaLnBrk="1" hangingPunct="1">
              <a:spcBef>
                <a:spcPts val="600"/>
              </a:spcBef>
              <a:buFont typeface="Arial" charset="0"/>
              <a:buChar char="•"/>
            </a:pPr>
            <a:r>
              <a:rPr lang="en-US" sz="1400" dirty="0"/>
              <a:t>Students trained in lasers, microscopy, microfluidics, diffusing wave spectroscopy, rheology, 3D printing, automated </a:t>
            </a:r>
            <a:r>
              <a:rPr lang="en-US" sz="1400" dirty="0" smtClean="0"/>
              <a:t>particle-tracking</a:t>
            </a:r>
          </a:p>
          <a:p>
            <a:pPr marL="285750" indent="-285750" algn="just" eaLnBrk="1" hangingPunct="1">
              <a:spcBef>
                <a:spcPts val="600"/>
              </a:spcBef>
              <a:buFont typeface="Arial" charset="0"/>
              <a:buChar char="•"/>
            </a:pPr>
            <a:r>
              <a:rPr lang="en-US" sz="1400" dirty="0" smtClean="0"/>
              <a:t>Formed a weekly reading group to read recent papers on active matter</a:t>
            </a:r>
          </a:p>
          <a:p>
            <a:pPr marL="285750" indent="-285750" algn="just" eaLnBrk="1" hangingPunct="1">
              <a:spcBef>
                <a:spcPts val="600"/>
              </a:spcBef>
              <a:buFont typeface="Arial" charset="0"/>
              <a:buChar char="•"/>
            </a:pPr>
            <a:r>
              <a:rPr lang="en-US" sz="1400" dirty="0" smtClean="0"/>
              <a:t>Presented posters at NCSU symposia</a:t>
            </a:r>
          </a:p>
          <a:p>
            <a:pPr marL="285750" indent="-285750" algn="just" eaLnBrk="1" hangingPunct="1">
              <a:spcBef>
                <a:spcPts val="600"/>
              </a:spcBef>
              <a:buFont typeface="Arial" charset="0"/>
              <a:buChar char="•"/>
            </a:pPr>
            <a:r>
              <a:rPr lang="en-US" sz="1400" dirty="0" smtClean="0"/>
              <a:t>International collaboration with the group of Joshua Dijksman (U. Wageningen, Netherlands) on the airfoil experiments</a:t>
            </a:r>
          </a:p>
          <a:p>
            <a:pPr marL="285750" indent="-285750" algn="just" eaLnBrk="1" hangingPunct="1">
              <a:spcBef>
                <a:spcPts val="600"/>
              </a:spcBef>
              <a:buFont typeface="Arial" charset="0"/>
              <a:buChar char="•"/>
            </a:pPr>
            <a:r>
              <a:rPr lang="en-US" sz="1400" dirty="0" smtClean="0"/>
              <a:t>Collaboration with RT-MRSEC (one student was part of their REU program, supervised by MRSEC grad fellow Scott Lindauer) on bacteria + colloids in microfluidics</a:t>
            </a:r>
          </a:p>
        </p:txBody>
      </p:sp>
      <p:sp>
        <p:nvSpPr>
          <p:cNvPr id="14" name="Text Box 14"/>
          <p:cNvSpPr txBox="1">
            <a:spLocks noChangeArrowheads="1"/>
          </p:cNvSpPr>
          <p:nvPr/>
        </p:nvSpPr>
        <p:spPr bwMode="auto">
          <a:xfrm>
            <a:off x="4842933" y="4393521"/>
            <a:ext cx="40246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i="1" dirty="0" smtClean="0"/>
              <a:t>2016-2017 undergraduate researchers Chad Province, Emily Brown, Sydney Dorman (on a different project), and Mika Murphy. </a:t>
            </a:r>
            <a:r>
              <a:rPr lang="en-US" sz="1400" i="1" dirty="0"/>
              <a:t>Not shown: Bjorn Sumner. </a:t>
            </a:r>
            <a:r>
              <a:rPr lang="en-US" sz="1400" i="1" dirty="0" smtClean="0"/>
              <a:t>The group includes students who are (collectively) male, female, LGBT, first generation college, Native American heritage, US Army veteran, parent, NCSU, visiting, physics majors, and chemical engineering major.</a:t>
            </a:r>
            <a:endParaRPr lang="en-US" sz="1400" i="1" dirty="0"/>
          </a:p>
        </p:txBody>
      </p:sp>
      <p:sp>
        <p:nvSpPr>
          <p:cNvPr id="15" name="Rectangle 15"/>
          <p:cNvSpPr>
            <a:spLocks noChangeArrowheads="1"/>
          </p:cNvSpPr>
          <p:nvPr/>
        </p:nvSpPr>
        <p:spPr bwMode="auto">
          <a:xfrm>
            <a:off x="4775201" y="1679738"/>
            <a:ext cx="4173590" cy="4529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3" name="Picture 2" descr="4 undergraduate research assistants, Chad Province, Emily Brown, Sydney Dorman (on a different project), and Mika Murphy. Not shown: Bjorn Sumner. The group includes students who are (collectively) male, female, LGBT, first generation college, Native American heritage, US Army veteran, parent, NCSU, visiting, physics majors, and chemical engineering major.&#10;" title="Image"/>
          <p:cNvPicPr>
            <a:picLocks noChangeAspect="1"/>
          </p:cNvPicPr>
          <p:nvPr/>
        </p:nvPicPr>
        <p:blipFill>
          <a:blip r:embed="rId3">
            <a:extLst>
              <a:ext uri="{BEBA8EAE-BF5A-486C-A8C5-ECC9F3942E4B}">
                <a14:imgProps xmlns:a14="http://schemas.microsoft.com/office/drawing/2010/main">
                  <a14:imgLayer r:embed="rId4">
                    <a14:imgEffect>
                      <a14:colorTemperature colorTemp="3523"/>
                    </a14:imgEffect>
                  </a14:imgLayer>
                </a14:imgProps>
              </a:ext>
              <a:ext uri="{28A0092B-C50C-407E-A947-70E740481C1C}">
                <a14:useLocalDpi xmlns:a14="http://schemas.microsoft.com/office/drawing/2010/main" val="0"/>
              </a:ext>
            </a:extLst>
          </a:blip>
          <a:stretch>
            <a:fillRect/>
          </a:stretch>
        </p:blipFill>
        <p:spPr>
          <a:xfrm>
            <a:off x="4922700" y="1781250"/>
            <a:ext cx="3860179" cy="2570617"/>
          </a:xfrm>
          <a:prstGeom prst="rect">
            <a:avLst/>
          </a:prstGeom>
        </p:spPr>
      </p:pic>
      <p:pic>
        <p:nvPicPr>
          <p:cNvPr id="5" name="Picture 4"/>
          <p:cNvPicPr>
            <a:picLocks noChangeAspect="1"/>
          </p:cNvPicPr>
          <p:nvPr/>
        </p:nvPicPr>
        <p:blipFill>
          <a:blip r:embed="rId5"/>
          <a:stretch>
            <a:fillRect/>
          </a:stretch>
        </p:blipFill>
        <p:spPr>
          <a:xfrm>
            <a:off x="139842" y="4522151"/>
            <a:ext cx="306227" cy="205204"/>
          </a:xfrm>
          <a:prstGeom prst="rect">
            <a:avLst/>
          </a:prstGeom>
        </p:spPr>
      </p:pic>
    </p:spTree>
    <p:extLst>
      <p:ext uri="{BB962C8B-B14F-4D97-AF65-F5344CB8AC3E}">
        <p14:creationId xmlns:p14="http://schemas.microsoft.com/office/powerpoint/2010/main" val="738467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11927</TotalTime>
  <Words>1039</Words>
  <Application>Microsoft Office PowerPoint</Application>
  <PresentationFormat>On-screen Show (4:3)</PresentationFormat>
  <Paragraphs>48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News Gothic MT</vt:lpstr>
      <vt:lpstr>Wingdings 2</vt:lpstr>
      <vt:lpstr>Breeze</vt:lpstr>
      <vt:lpstr>Wetting and Spreading with Soft Materials</vt:lpstr>
      <vt:lpstr>Wetting and Spreading with Soft Materials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Williams, Catherine</cp:lastModifiedBy>
  <cp:revision>45</cp:revision>
  <cp:lastPrinted>2016-08-01T15:14:13Z</cp:lastPrinted>
  <dcterms:created xsi:type="dcterms:W3CDTF">2016-07-19T18:16:54Z</dcterms:created>
  <dcterms:modified xsi:type="dcterms:W3CDTF">2018-01-17T19:06:59Z</dcterms:modified>
  <cp:category/>
</cp:coreProperties>
</file>