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4660"/>
  </p:normalViewPr>
  <p:slideViewPr>
    <p:cSldViewPr snapToGrid="0" snapToObjects="1">
      <p:cViewPr>
        <p:scale>
          <a:sx n="100" d="100"/>
          <a:sy n="100" d="100"/>
        </p:scale>
        <p:origin x="2172" y="6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33B2763-C704-4DD2-AB02-55DA050F1CE0}" type="datetimeFigureOut">
              <a:rPr lang="en-US" smtClean="0"/>
              <a:t>2/5/2018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5027C07-1E79-4327-8B56-4D40B30EB832}" type="slidenum">
              <a:rPr lang="en-US" smtClean="0"/>
              <a:t>‹#›</a:t>
            </a:fld>
            <a:endParaRPr lang="en-US" dirty="0"/>
          </a:p>
        </p:txBody>
      </p:sp>
    </p:spTree>
    <p:extLst>
      <p:ext uri="{BB962C8B-B14F-4D97-AF65-F5344CB8AC3E}">
        <p14:creationId xmlns:p14="http://schemas.microsoft.com/office/powerpoint/2010/main" val="44107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additional explanations, references, or more technical notes here.</a:t>
            </a:r>
            <a:endParaRPr lang="en-US" dirty="0"/>
          </a:p>
        </p:txBody>
      </p:sp>
      <p:sp>
        <p:nvSpPr>
          <p:cNvPr id="4" name="Slide Number Placeholder 3"/>
          <p:cNvSpPr>
            <a:spLocks noGrp="1"/>
          </p:cNvSpPr>
          <p:nvPr>
            <p:ph type="sldNum" sz="quarter" idx="10"/>
          </p:nvPr>
        </p:nvSpPr>
        <p:spPr/>
        <p:txBody>
          <a:bodyPr/>
          <a:lstStyle/>
          <a:p>
            <a:fld id="{55027C07-1E79-4327-8B56-4D40B30EB832}" type="slidenum">
              <a:rPr lang="en-US" smtClean="0"/>
              <a:t>1</a:t>
            </a:fld>
            <a:endParaRPr lang="en-US" dirty="0"/>
          </a:p>
        </p:txBody>
      </p:sp>
    </p:spTree>
    <p:extLst>
      <p:ext uri="{BB962C8B-B14F-4D97-AF65-F5344CB8AC3E}">
        <p14:creationId xmlns:p14="http://schemas.microsoft.com/office/powerpoint/2010/main" val="721140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2/5/2018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9" name="Picture 8" descr="DMR Templates CER.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8"/>
          <p:cNvSpPr txBox="1">
            <a:spLocks noChangeArrowheads="1"/>
          </p:cNvSpPr>
          <p:nvPr/>
        </p:nvSpPr>
        <p:spPr bwMode="auto">
          <a:xfrm>
            <a:off x="69273" y="1106993"/>
            <a:ext cx="4554010" cy="5001369"/>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smtClean="0">
                <a:latin typeface="Calibri" panose="020F0502020204030204" pitchFamily="34" charset="0"/>
              </a:rPr>
              <a:t>JUAMI Goals:</a:t>
            </a:r>
          </a:p>
          <a:p>
            <a:pPr marL="285750" indent="-285750">
              <a:buFont typeface="Arial" panose="020B0604020202020204" pitchFamily="34" charset="0"/>
              <a:buChar char="•"/>
            </a:pPr>
            <a:r>
              <a:rPr lang="en-US" sz="1600" b="1" dirty="0" smtClean="0">
                <a:solidFill>
                  <a:srgbClr val="000066"/>
                </a:solidFill>
                <a:latin typeface="Calibri" panose="020F0502020204030204" pitchFamily="34" charset="0"/>
              </a:rPr>
              <a:t>Help </a:t>
            </a:r>
            <a:r>
              <a:rPr lang="en-US" sz="1600" b="1" dirty="0">
                <a:solidFill>
                  <a:srgbClr val="000066"/>
                </a:solidFill>
                <a:latin typeface="Calibri" panose="020F0502020204030204" pitchFamily="34" charset="0"/>
              </a:rPr>
              <a:t>build research level scientific knowledge and capabilities in </a:t>
            </a:r>
            <a:r>
              <a:rPr lang="en-US" sz="1600" b="1" dirty="0" smtClean="0">
                <a:solidFill>
                  <a:srgbClr val="000066"/>
                </a:solidFill>
                <a:latin typeface="Calibri" panose="020F0502020204030204" pitchFamily="34" charset="0"/>
              </a:rPr>
              <a:t>Mat. Sci. &amp; Eng. </a:t>
            </a:r>
            <a:r>
              <a:rPr lang="en-US" sz="1600" b="1" dirty="0">
                <a:solidFill>
                  <a:srgbClr val="000066"/>
                </a:solidFill>
                <a:latin typeface="Calibri" panose="020F0502020204030204" pitchFamily="34" charset="0"/>
              </a:rPr>
              <a:t>in Africa</a:t>
            </a:r>
          </a:p>
          <a:p>
            <a:pPr marL="285750" indent="-285750">
              <a:buFont typeface="Arial" panose="020B0604020202020204" pitchFamily="34" charset="0"/>
              <a:buChar char="•"/>
            </a:pPr>
            <a:r>
              <a:rPr lang="en-US" sz="1600" b="1" dirty="0" smtClean="0">
                <a:solidFill>
                  <a:srgbClr val="000066"/>
                </a:solidFill>
                <a:latin typeface="Calibri" panose="020F0502020204030204" pitchFamily="34" charset="0"/>
              </a:rPr>
              <a:t>Establish </a:t>
            </a:r>
            <a:r>
              <a:rPr lang="en-US" sz="1600" b="1" dirty="0">
                <a:solidFill>
                  <a:srgbClr val="000066"/>
                </a:solidFill>
                <a:latin typeface="Calibri" panose="020F0502020204030204" pitchFamily="34" charset="0"/>
              </a:rPr>
              <a:t>US-African collaborations </a:t>
            </a:r>
          </a:p>
          <a:p>
            <a:pPr marL="285750" indent="-285750">
              <a:buFont typeface="Arial" panose="020B0604020202020204" pitchFamily="34" charset="0"/>
              <a:buChar char="•"/>
            </a:pPr>
            <a:r>
              <a:rPr lang="en-US" sz="1600" b="1" dirty="0">
                <a:solidFill>
                  <a:srgbClr val="000066"/>
                </a:solidFill>
                <a:latin typeface="Calibri" panose="020F0502020204030204" pitchFamily="34" charset="0"/>
              </a:rPr>
              <a:t>Teach frontier research topics to young US, African researchers</a:t>
            </a:r>
          </a:p>
          <a:p>
            <a:pPr eaLnBrk="1" hangingPunct="1">
              <a:spcBef>
                <a:spcPts val="300"/>
              </a:spcBef>
            </a:pPr>
            <a:r>
              <a:rPr lang="en-US" sz="2000" b="1" dirty="0" smtClean="0">
                <a:latin typeface="Calibri" panose="020F0502020204030204" pitchFamily="34" charset="0"/>
              </a:rPr>
              <a:t>Mechanism:</a:t>
            </a:r>
          </a:p>
          <a:p>
            <a:pPr marL="285750" indent="-285750" eaLnBrk="1" hangingPunct="1">
              <a:buFont typeface="Arial" panose="020B0604020202020204" pitchFamily="34" charset="0"/>
              <a:buChar char="•"/>
            </a:pPr>
            <a:r>
              <a:rPr lang="en-US" sz="1600" b="1" dirty="0" smtClean="0">
                <a:solidFill>
                  <a:srgbClr val="000066"/>
                </a:solidFill>
                <a:latin typeface="Calibri" panose="020F0502020204030204" pitchFamily="34" charset="0"/>
              </a:rPr>
              <a:t>Two-week hands-on, highly collaborative workshop (Tanzania, May-June 2016)</a:t>
            </a:r>
          </a:p>
          <a:p>
            <a:pPr marL="285750" indent="-285750" eaLnBrk="1" hangingPunct="1">
              <a:buFont typeface="Arial" panose="020B0604020202020204" pitchFamily="34" charset="0"/>
              <a:buChar char="•"/>
            </a:pPr>
            <a:r>
              <a:rPr lang="en-US" sz="1600" b="1" dirty="0" smtClean="0">
                <a:solidFill>
                  <a:srgbClr val="000066"/>
                </a:solidFill>
                <a:latin typeface="Calibri" panose="020F0502020204030204" pitchFamily="34" charset="0"/>
              </a:rPr>
              <a:t>37 African &amp; 26 US students (26% female)</a:t>
            </a:r>
          </a:p>
          <a:p>
            <a:pPr marL="285750" indent="-285750" eaLnBrk="1" hangingPunct="1">
              <a:buFont typeface="Arial" panose="020B0604020202020204" pitchFamily="34" charset="0"/>
              <a:buChar char="•"/>
            </a:pPr>
            <a:r>
              <a:rPr lang="en-US" sz="1600" b="1" dirty="0" smtClean="0">
                <a:solidFill>
                  <a:srgbClr val="000066"/>
                </a:solidFill>
                <a:latin typeface="Calibri" panose="020F0502020204030204" pitchFamily="34" charset="0"/>
              </a:rPr>
              <a:t>Rigorous evaluation</a:t>
            </a:r>
          </a:p>
          <a:p>
            <a:pPr marL="285750" indent="-285750" eaLnBrk="1" hangingPunct="1">
              <a:buFont typeface="Arial" panose="020B0604020202020204" pitchFamily="34" charset="0"/>
              <a:buChar char="•"/>
            </a:pPr>
            <a:r>
              <a:rPr lang="en-US" sz="1600" b="1" dirty="0" smtClean="0">
                <a:solidFill>
                  <a:srgbClr val="000066"/>
                </a:solidFill>
                <a:latin typeface="Calibri" panose="020F0502020204030204" pitchFamily="34" charset="0"/>
              </a:rPr>
              <a:t>Maintain communication after workshop</a:t>
            </a:r>
          </a:p>
          <a:p>
            <a:pPr marL="285750" indent="-285750" eaLnBrk="1" hangingPunct="1">
              <a:buFont typeface="Arial" panose="020B0604020202020204" pitchFamily="34" charset="0"/>
              <a:buChar char="•"/>
            </a:pPr>
            <a:r>
              <a:rPr lang="en-US" sz="1600" b="1" dirty="0" smtClean="0">
                <a:solidFill>
                  <a:srgbClr val="000066"/>
                </a:solidFill>
                <a:latin typeface="Calibri" panose="020F0502020204030204" pitchFamily="34" charset="0"/>
              </a:rPr>
              <a:t>Financial support for selected follow-on projects</a:t>
            </a:r>
          </a:p>
          <a:p>
            <a:pPr eaLnBrk="1" hangingPunct="1">
              <a:spcBef>
                <a:spcPts val="300"/>
              </a:spcBef>
            </a:pPr>
            <a:r>
              <a:rPr lang="en-US" sz="2000" b="1" dirty="0" smtClean="0">
                <a:latin typeface="Calibri" panose="020F0502020204030204" pitchFamily="34" charset="0"/>
              </a:rPr>
              <a:t>Selected Outcomes:</a:t>
            </a:r>
            <a:endParaRPr lang="en-US" sz="2000" b="1" dirty="0">
              <a:latin typeface="Calibri" panose="020F0502020204030204" pitchFamily="34" charset="0"/>
            </a:endParaRPr>
          </a:p>
          <a:p>
            <a:pPr marL="285750" indent="-285750" eaLnBrk="1" hangingPunct="1">
              <a:buFont typeface="Arial" panose="020B0604020202020204" pitchFamily="34" charset="0"/>
              <a:buChar char="•"/>
            </a:pPr>
            <a:r>
              <a:rPr lang="en-US" sz="1600" b="1" dirty="0" smtClean="0">
                <a:solidFill>
                  <a:srgbClr val="000066"/>
                </a:solidFill>
                <a:latin typeface="Calibri" panose="020F0502020204030204" pitchFamily="34" charset="0"/>
              </a:rPr>
              <a:t>98% agreed JUAMI advanced their understanding of the field; the two-weeks were well-spent</a:t>
            </a:r>
          </a:p>
          <a:p>
            <a:pPr marL="285750" indent="-285750" eaLnBrk="1" hangingPunct="1">
              <a:buFont typeface="Arial" panose="020B0604020202020204" pitchFamily="34" charset="0"/>
              <a:buChar char="•"/>
            </a:pPr>
            <a:r>
              <a:rPr lang="en-US" sz="1600" b="1" dirty="0" smtClean="0">
                <a:solidFill>
                  <a:srgbClr val="000066"/>
                </a:solidFill>
                <a:latin typeface="Calibri" panose="020F0502020204030204" pitchFamily="34" charset="0"/>
              </a:rPr>
              <a:t>73% identified a potential internatl collaborator</a:t>
            </a:r>
          </a:p>
          <a:p>
            <a:pPr marL="285750" indent="-285750" eaLnBrk="1" hangingPunct="1">
              <a:buFont typeface="Arial" panose="020B0604020202020204" pitchFamily="34" charset="0"/>
              <a:buChar char="•"/>
            </a:pPr>
            <a:r>
              <a:rPr lang="en-US" sz="1600" b="1" dirty="0" smtClean="0">
                <a:solidFill>
                  <a:srgbClr val="000066"/>
                </a:solidFill>
                <a:latin typeface="Calibri" panose="020F0502020204030204" pitchFamily="34" charset="0"/>
              </a:rPr>
              <a:t>Low-cost potentiostat for research &amp; education</a:t>
            </a:r>
            <a:endParaRPr lang="en-US" sz="1600" b="1" dirty="0">
              <a:solidFill>
                <a:srgbClr val="000066"/>
              </a:solidFill>
              <a:latin typeface="Calibri" panose="020F0502020204030204" pitchFamily="34" charset="0"/>
            </a:endParaRPr>
          </a:p>
        </p:txBody>
      </p:sp>
      <p:sp>
        <p:nvSpPr>
          <p:cNvPr id="2" name="Title 1"/>
          <p:cNvSpPr>
            <a:spLocks noGrp="1"/>
          </p:cNvSpPr>
          <p:nvPr>
            <p:ph type="title"/>
          </p:nvPr>
        </p:nvSpPr>
        <p:spPr>
          <a:xfrm>
            <a:off x="3346036" y="110532"/>
            <a:ext cx="5797964" cy="803867"/>
          </a:xfrm>
        </p:spPr>
        <p:txBody>
          <a:bodyPr anchor="ctr"/>
          <a:lstStyle/>
          <a:p>
            <a:r>
              <a:rPr lang="en-US" sz="1800" b="1" dirty="0" smtClean="0">
                <a:solidFill>
                  <a:schemeClr val="tx1"/>
                </a:solidFill>
              </a:rPr>
              <a:t>JUAMI: Bridging the Access Divide</a:t>
            </a:r>
            <a:endParaRPr lang="en-US" sz="1800" b="1" dirty="0">
              <a:solidFill>
                <a:schemeClr val="tx1"/>
              </a:solidFill>
            </a:endParaRP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smtClean="0">
                <a:solidFill>
                  <a:schemeClr val="bg1"/>
                </a:solidFill>
              </a:rPr>
              <a:t>Sossina M. Haile, Northwestern University</a:t>
            </a:r>
            <a:endParaRPr lang="en-US" sz="12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pPr algn="r"/>
            <a:r>
              <a:rPr lang="en-US" sz="1200" b="1" dirty="0" smtClean="0">
                <a:solidFill>
                  <a:schemeClr val="bg1"/>
                </a:solidFill>
              </a:rPr>
              <a:t>DMR 1539724</a:t>
            </a:r>
            <a:endParaRPr lang="en-US" sz="1200" b="1" dirty="0">
              <a:solidFill>
                <a:schemeClr val="bg1"/>
              </a:solidFill>
            </a:endParaRPr>
          </a:p>
        </p:txBody>
      </p:sp>
      <p:pic>
        <p:nvPicPr>
          <p:cNvPr id="13" name="Picture 12" descr="Photo of three students collaborating on a measurement, seated in a row along a long table. Two African students, one male one female, and one male US student." title="Students collaborat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9334" y="1604832"/>
            <a:ext cx="1787969" cy="1191979"/>
          </a:xfrm>
          <a:prstGeom prst="rect">
            <a:avLst/>
          </a:prstGeom>
        </p:spPr>
      </p:pic>
      <p:pic>
        <p:nvPicPr>
          <p:cNvPr id="14" name="Picture 13" descr="Photo of six students, four standing and two seated, discussing an item on the table (item is cut off from the image). Five African students, two female (one studying in the US) and one US male student." title="Students collaborat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577" y="2916905"/>
            <a:ext cx="2696658" cy="1800162"/>
          </a:xfrm>
          <a:prstGeom prst="rect">
            <a:avLst/>
          </a:prstGeom>
        </p:spPr>
      </p:pic>
      <p:pic>
        <p:nvPicPr>
          <p:cNvPr id="15" name="Picture 14" descr="Photograph of four students working together on a circuits problem. Two African male students, one US female students (in the center of the photo) and one US male student." title="Students collaborat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543" y="1604831"/>
            <a:ext cx="1787969" cy="1191979"/>
          </a:xfrm>
          <a:prstGeom prst="rect">
            <a:avLst/>
          </a:prstGeom>
        </p:spPr>
      </p:pic>
      <p:pic>
        <p:nvPicPr>
          <p:cNvPr id="3" name="Picture 2" descr="Left is photograph of potentiostat opened up so that circuit is visible. Right shows CV plot for redox behavior of ferro/ferri cyanide measured at three different voltage sweep rates: 50, 100 and 200 mV/s. The CV curves follow the well-known behavior, indicated that the potentiostate is functioning properties." title="JUAMI potentiostat"/>
          <p:cNvPicPr>
            <a:picLocks noChangeAspect="1"/>
          </p:cNvPicPr>
          <p:nvPr/>
        </p:nvPicPr>
        <p:blipFill>
          <a:blip r:embed="rId6"/>
          <a:stretch>
            <a:fillRect/>
          </a:stretch>
        </p:blipFill>
        <p:spPr>
          <a:xfrm>
            <a:off x="4937881" y="4787585"/>
            <a:ext cx="3741859" cy="1271743"/>
          </a:xfrm>
          <a:prstGeom prst="rect">
            <a:avLst/>
          </a:prstGeom>
        </p:spPr>
      </p:pic>
      <p:sp>
        <p:nvSpPr>
          <p:cNvPr id="4" name="TextBox 3"/>
          <p:cNvSpPr txBox="1"/>
          <p:nvPr/>
        </p:nvSpPr>
        <p:spPr>
          <a:xfrm>
            <a:off x="0" y="254934"/>
            <a:ext cx="1533525" cy="430887"/>
          </a:xfrm>
          <a:prstGeom prst="rect">
            <a:avLst/>
          </a:prstGeom>
          <a:solidFill>
            <a:srgbClr val="000066"/>
          </a:solidFill>
        </p:spPr>
        <p:txBody>
          <a:bodyPr wrap="square" rtlCol="0">
            <a:spAutoFit/>
          </a:bodyPr>
          <a:lstStyle/>
          <a:p>
            <a:r>
              <a:rPr lang="en-US" sz="1100" dirty="0" smtClean="0">
                <a:solidFill>
                  <a:schemeClr val="bg1"/>
                </a:solidFill>
              </a:rPr>
              <a:t>XC </a:t>
            </a:r>
            <a:r>
              <a:rPr lang="en-US" sz="1100" dirty="0" smtClean="0">
                <a:solidFill>
                  <a:schemeClr val="bg1"/>
                </a:solidFill>
                <a:latin typeface="Calibri"/>
              </a:rPr>
              <a:t>|</a:t>
            </a:r>
            <a:r>
              <a:rPr lang="en-US" sz="1100" cap="small" dirty="0" smtClean="0">
                <a:solidFill>
                  <a:schemeClr val="bg1"/>
                </a:solidFill>
                <a:latin typeface="Calibri"/>
              </a:rPr>
              <a:t>cross-cutting activities in materials</a:t>
            </a:r>
            <a:endParaRPr lang="en-US" sz="1100" dirty="0">
              <a:solidFill>
                <a:schemeClr val="bg1"/>
              </a:solidFill>
            </a:endParaRPr>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11851</TotalTime>
  <Words>136</Words>
  <Application>Microsoft Office PowerPoint</Application>
  <PresentationFormat>On-screen Show (4:3)</PresentationFormat>
  <Paragraphs>20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JUAMI: Bridging the Access Divide</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Williams, Catherine</cp:lastModifiedBy>
  <cp:revision>39</cp:revision>
  <cp:lastPrinted>2016-08-01T15:14:13Z</cp:lastPrinted>
  <dcterms:created xsi:type="dcterms:W3CDTF">2016-07-19T18:16:54Z</dcterms:created>
  <dcterms:modified xsi:type="dcterms:W3CDTF">2018-02-05T15:56:25Z</dcterms:modified>
  <cp:category/>
</cp:coreProperties>
</file>