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 id="260"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30" autoAdjust="0"/>
    <p:restoredTop sz="94660"/>
  </p:normalViewPr>
  <p:slideViewPr>
    <p:cSldViewPr snapToGrid="0" snapToObjects="1">
      <p:cViewPr>
        <p:scale>
          <a:sx n="100" d="100"/>
          <a:sy n="100" d="100"/>
        </p:scale>
        <p:origin x="852" y="3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pPr/>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e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pPr/>
              <a:t>1/23/2018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pPr/>
              <a:t>‹#›</a:t>
            </a:fld>
            <a:endParaRPr lang="en-US" dirty="0"/>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smtClean="0">
                <a:solidFill>
                  <a:schemeClr val="tx1"/>
                </a:solidFill>
              </a:rPr>
              <a:t>One step synthesis of fluorescent graphene quantum dots  through pyrolysis of amino acids</a:t>
            </a:r>
            <a:endParaRPr lang="en-US" sz="1800" b="1" dirty="0">
              <a:solidFill>
                <a:schemeClr val="tx1"/>
              </a:solidFill>
            </a:endParaRPr>
          </a:p>
        </p:txBody>
      </p:sp>
      <p:sp>
        <p:nvSpPr>
          <p:cNvPr id="8" name="Rectangle 7"/>
          <p:cNvSpPr/>
          <p:nvPr/>
        </p:nvSpPr>
        <p:spPr>
          <a:xfrm>
            <a:off x="152400" y="331529"/>
            <a:ext cx="2759824" cy="307777"/>
          </a:xfrm>
          <a:prstGeom prst="rect">
            <a:avLst/>
          </a:prstGeom>
        </p:spPr>
        <p:txBody>
          <a:bodyPr wrap="square" anchor="ctr">
            <a:spAutoFit/>
          </a:bodyPr>
          <a:lstStyle/>
          <a:p>
            <a:r>
              <a:rPr lang="en-US" sz="1400" b="1" dirty="0" smtClean="0">
                <a:solidFill>
                  <a:schemeClr val="bg1"/>
                </a:solidFill>
              </a:rPr>
              <a:t>DMR 1523611</a:t>
            </a:r>
            <a:endParaRPr lang="en-US" sz="1400" b="1" dirty="0">
              <a:solidFill>
                <a:schemeClr val="bg1"/>
              </a:solidFill>
            </a:endParaRPr>
          </a:p>
        </p:txBody>
      </p:sp>
      <p:sp>
        <p:nvSpPr>
          <p:cNvPr id="17" name="Content Placeholder 4"/>
          <p:cNvSpPr>
            <a:spLocks noGrp="1"/>
          </p:cNvSpPr>
          <p:nvPr>
            <p:ph idx="1"/>
          </p:nvPr>
        </p:nvSpPr>
        <p:spPr>
          <a:xfrm>
            <a:off x="46071" y="1022754"/>
            <a:ext cx="4378130" cy="5210165"/>
          </a:xfrm>
          <a:ln w="19050">
            <a:solidFill>
              <a:schemeClr val="tx1"/>
            </a:solidFill>
          </a:ln>
        </p:spPr>
        <p:txBody>
          <a:bodyPr/>
          <a:lstStyle/>
          <a:p>
            <a:pPr algn="just"/>
            <a:r>
              <a:rPr lang="en-US" sz="1400" u="sng" dirty="0">
                <a:solidFill>
                  <a:schemeClr val="tx1"/>
                </a:solidFill>
              </a:rPr>
              <a:t>Outcome</a:t>
            </a:r>
            <a:r>
              <a:rPr lang="en-US" sz="1400" b="0" u="sng" dirty="0">
                <a:solidFill>
                  <a:schemeClr val="tx1"/>
                </a:solidFill>
              </a:rPr>
              <a:t>:</a:t>
            </a:r>
            <a:r>
              <a:rPr lang="en-US" sz="1400" b="0" dirty="0">
                <a:solidFill>
                  <a:schemeClr val="tx1"/>
                </a:solidFill>
              </a:rPr>
              <a:t> We </a:t>
            </a:r>
            <a:r>
              <a:rPr lang="en-US" sz="1400" b="0" dirty="0" smtClean="0">
                <a:solidFill>
                  <a:schemeClr val="tx1"/>
                </a:solidFill>
              </a:rPr>
              <a:t>have developed a novel method for the synthesis of graphene quantum dots (GQDs) by using two amino acids, which are non-toxic natural materials containing nitrogen groups for easy surface modification. The synthesis process was easy, efficient and no toxic chemicals were involved. The obtained GQDs had a size of 3.26± 1.30 nm and lattice spacing of 0.286 nm. </a:t>
            </a:r>
          </a:p>
          <a:p>
            <a:pPr algn="just"/>
            <a:r>
              <a:rPr lang="en-US" sz="1400" u="sng" dirty="0" smtClean="0">
                <a:solidFill>
                  <a:schemeClr val="tx1"/>
                </a:solidFill>
              </a:rPr>
              <a:t>Impact</a:t>
            </a:r>
            <a:r>
              <a:rPr lang="en-US" sz="1400" b="0" u="sng" dirty="0">
                <a:solidFill>
                  <a:schemeClr val="tx1"/>
                </a:solidFill>
              </a:rPr>
              <a:t>:</a:t>
            </a:r>
            <a:r>
              <a:rPr lang="en-US" sz="1400" b="0" dirty="0">
                <a:solidFill>
                  <a:schemeClr val="tx1"/>
                </a:solidFill>
              </a:rPr>
              <a:t> </a:t>
            </a:r>
            <a:r>
              <a:rPr lang="en-US" sz="1400" b="0" dirty="0" smtClean="0">
                <a:solidFill>
                  <a:schemeClr val="tx1"/>
                </a:solidFill>
              </a:rPr>
              <a:t>These GQDs emitted strong blue fluorescence, demonstrated high photostability and showed tunable emission wavelength by changing the excitation wavelength, which have great potentials in biomedical imaging, designs of biosensors, and etc. Moreover, they had good solubility not only in water, but also in many organic solvents, which may future broaden their applicability. Dissolved in different solvents did not affect their fluorescence emission ability.</a:t>
            </a:r>
          </a:p>
          <a:p>
            <a:pPr marL="0" indent="0" algn="just">
              <a:buNone/>
            </a:pPr>
            <a:r>
              <a:rPr lang="en-US" sz="1400" u="sng" dirty="0" smtClean="0">
                <a:solidFill>
                  <a:schemeClr val="tx1"/>
                </a:solidFill>
              </a:rPr>
              <a:t>Explanation</a:t>
            </a:r>
            <a:r>
              <a:rPr lang="en-US" sz="1400" b="0" u="sng" dirty="0">
                <a:solidFill>
                  <a:schemeClr val="tx1"/>
                </a:solidFill>
              </a:rPr>
              <a:t>:</a:t>
            </a:r>
            <a:r>
              <a:rPr lang="en-US" sz="1400" b="0" dirty="0">
                <a:solidFill>
                  <a:schemeClr val="tx1"/>
                </a:solidFill>
              </a:rPr>
              <a:t> </a:t>
            </a:r>
            <a:r>
              <a:rPr lang="en-US" sz="1400" b="0" dirty="0" smtClean="0">
                <a:solidFill>
                  <a:schemeClr val="tx1"/>
                </a:solidFill>
              </a:rPr>
              <a:t>The study of the mechanism of fluorescence property is currently in progress. It could be related to quantum confinement effect or the defective state emission.</a:t>
            </a:r>
            <a:endParaRPr lang="en-CA" sz="1400" b="0" u="sng" dirty="0">
              <a:solidFill>
                <a:schemeClr val="tx1"/>
              </a:solidFill>
            </a:endParaRPr>
          </a:p>
        </p:txBody>
      </p:sp>
      <p:sp>
        <p:nvSpPr>
          <p:cNvPr id="18" name="TextBox 17"/>
          <p:cNvSpPr txBox="1"/>
          <p:nvPr/>
        </p:nvSpPr>
        <p:spPr>
          <a:xfrm>
            <a:off x="4688957" y="5672804"/>
            <a:ext cx="4383841" cy="1200329"/>
          </a:xfrm>
          <a:prstGeom prst="rect">
            <a:avLst/>
          </a:prstGeom>
          <a:noFill/>
          <a:ln w="19050">
            <a:solidFill>
              <a:schemeClr val="tx1"/>
            </a:solidFill>
          </a:ln>
        </p:spPr>
        <p:txBody>
          <a:bodyPr wrap="square" rtlCol="0">
            <a:spAutoFit/>
          </a:bodyPr>
          <a:lstStyle/>
          <a:p>
            <a:pPr algn="just"/>
            <a:r>
              <a:rPr lang="en-US" sz="1200" dirty="0" smtClean="0"/>
              <a:t>a) Schematic illustration of the synthesis of GQDs; b) TEM (inset: HRTEM) image of GQDs and c) their size distribution; d) Fluorescence emission spectra of GQDs obtained with excitation wavelength progressively being increased from 340 to 520 nm; e) Photo of water (a) and GQDs (b) under a UV light of 365 nm. </a:t>
            </a:r>
            <a:endParaRPr lang="en-US" sz="1200" dirty="0"/>
          </a:p>
        </p:txBody>
      </p:sp>
      <p:sp>
        <p:nvSpPr>
          <p:cNvPr id="7" name="Rectangle 6"/>
          <p:cNvSpPr/>
          <p:nvPr/>
        </p:nvSpPr>
        <p:spPr>
          <a:xfrm>
            <a:off x="4424200" y="1091604"/>
            <a:ext cx="4692577" cy="307777"/>
          </a:xfrm>
          <a:prstGeom prst="rect">
            <a:avLst/>
          </a:prstGeom>
        </p:spPr>
        <p:txBody>
          <a:bodyPr wrap="square" anchor="ctr">
            <a:spAutoFit/>
          </a:bodyPr>
          <a:lstStyle/>
          <a:p>
            <a:r>
              <a:rPr lang="en-US" sz="1400" b="1" dirty="0" smtClean="0">
                <a:solidFill>
                  <a:schemeClr val="bg1"/>
                </a:solidFill>
              </a:rPr>
              <a:t>Tatiana </a:t>
            </a:r>
            <a:r>
              <a:rPr lang="en-US" sz="1400" b="1" dirty="0" smtClean="0">
                <a:solidFill>
                  <a:schemeClr val="bg1"/>
                </a:solidFill>
              </a:rPr>
              <a:t>Timofeeva</a:t>
            </a:r>
            <a:r>
              <a:rPr lang="en-US" sz="1400" b="1" dirty="0" smtClean="0">
                <a:solidFill>
                  <a:schemeClr val="bg1"/>
                </a:solidFill>
              </a:rPr>
              <a:t>, </a:t>
            </a:r>
            <a:r>
              <a:rPr lang="en-US" sz="1400" b="1" dirty="0" smtClean="0">
                <a:solidFill>
                  <a:schemeClr val="bg1"/>
                </a:solidFill>
              </a:rPr>
              <a:t>New Mexico Highlands University</a:t>
            </a:r>
            <a:endParaRPr lang="en-US" sz="1400" b="1" dirty="0">
              <a:solidFill>
                <a:schemeClr val="bg1"/>
              </a:solidFill>
            </a:endParaRPr>
          </a:p>
        </p:txBody>
      </p:sp>
      <p:pic>
        <p:nvPicPr>
          <p:cNvPr id="4" name="Picture 3" descr="One step synthesis of fluorescent graphene quantum dots  through pyrolysis of amino acids&#10;&#10;a) Schematic illustration of the synthesis of GQDs; b) TEM (inset: HRTEM) image of GQDs and c) their size distribution; d) Fluorescence emission spectra of GQDs obtained with excitation wavelength progressively being increased from 340 to 520 nm; e) Photo of water (a) and GQDs (b) under a UV light of 365 nm. &#10;" title="Images"/>
          <p:cNvPicPr>
            <a:picLocks noChangeAspect="1" noChangeArrowheads="1"/>
          </p:cNvPicPr>
          <p:nvPr/>
        </p:nvPicPr>
        <p:blipFill>
          <a:blip r:embed="rId2"/>
          <a:srcRect/>
          <a:stretch>
            <a:fillRect/>
          </a:stretch>
        </p:blipFill>
        <p:spPr bwMode="auto">
          <a:xfrm>
            <a:off x="4614519" y="1444508"/>
            <a:ext cx="4502258" cy="4228296"/>
          </a:xfrm>
          <a:prstGeom prst="rect">
            <a:avLst/>
          </a:prstGeom>
          <a:noFill/>
        </p:spPr>
      </p:pic>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82294"/>
            <a:ext cx="5797964" cy="745020"/>
          </a:xfrm>
        </p:spPr>
        <p:txBody>
          <a:bodyPr/>
          <a:lstStyle/>
          <a:p>
            <a:r>
              <a:rPr lang="en-US" sz="2000" b="1" dirty="0" smtClean="0">
                <a:solidFill>
                  <a:schemeClr val="tx1"/>
                </a:solidFill>
              </a:rPr>
              <a:t>Outreach activities at New Mexico </a:t>
            </a:r>
            <a:br>
              <a:rPr lang="en-US" sz="2000" b="1" dirty="0" smtClean="0">
                <a:solidFill>
                  <a:schemeClr val="tx1"/>
                </a:solidFill>
              </a:rPr>
            </a:br>
            <a:r>
              <a:rPr lang="en-US" sz="2000" b="1" dirty="0" smtClean="0">
                <a:solidFill>
                  <a:schemeClr val="tx1"/>
                </a:solidFill>
              </a:rPr>
              <a:t>Highlands and Ohio State Universities </a:t>
            </a:r>
            <a:endParaRPr lang="en-US" sz="2000" b="1" dirty="0">
              <a:solidFill>
                <a:schemeClr val="tx1"/>
              </a:solidFill>
            </a:endParaRPr>
          </a:p>
        </p:txBody>
      </p:sp>
      <p:sp>
        <p:nvSpPr>
          <p:cNvPr id="3" name="Text Placeholder 2" descr="&#10;"/>
          <p:cNvSpPr>
            <a:spLocks noGrp="1"/>
          </p:cNvSpPr>
          <p:nvPr>
            <p:ph type="body" idx="1"/>
          </p:nvPr>
        </p:nvSpPr>
        <p:spPr>
          <a:xfrm>
            <a:off x="176203" y="3413251"/>
            <a:ext cx="2515408" cy="549580"/>
          </a:xfrm>
        </p:spPr>
        <p:txBody>
          <a:bodyPr/>
          <a:lstStyle/>
          <a:p>
            <a:pPr algn="just"/>
            <a:r>
              <a:rPr lang="en-US" sz="1200" b="0" dirty="0" smtClean="0">
                <a:solidFill>
                  <a:schemeClr val="tx1"/>
                </a:solidFill>
                <a:latin typeface="Arial" pitchFamily="34" charset="0"/>
                <a:cs typeface="Arial" pitchFamily="34" charset="0"/>
              </a:rPr>
              <a:t>Graduate student Bianca Valencia talks with a committee member at the NSF Site Visit</a:t>
            </a:r>
            <a:endParaRPr lang="en-US" b="0" dirty="0">
              <a:solidFill>
                <a:schemeClr val="tx1"/>
              </a:solidFill>
              <a:latin typeface="Arial" pitchFamily="34" charset="0"/>
              <a:cs typeface="Arial" pitchFamily="34" charset="0"/>
            </a:endParaRPr>
          </a:p>
        </p:txBody>
      </p:sp>
      <p:sp>
        <p:nvSpPr>
          <p:cNvPr id="7" name="Rectangle 6"/>
          <p:cNvSpPr/>
          <p:nvPr/>
        </p:nvSpPr>
        <p:spPr>
          <a:xfrm>
            <a:off x="6429" y="339235"/>
            <a:ext cx="2854824" cy="307777"/>
          </a:xfrm>
          <a:prstGeom prst="rect">
            <a:avLst/>
          </a:prstGeom>
        </p:spPr>
        <p:txBody>
          <a:bodyPr wrap="square" anchor="ctr">
            <a:spAutoFit/>
          </a:bodyPr>
          <a:lstStyle/>
          <a:p>
            <a:r>
              <a:rPr lang="en-US" sz="1400" b="1" dirty="0" smtClean="0">
                <a:solidFill>
                  <a:prstClr val="white"/>
                </a:solidFill>
              </a:rPr>
              <a:t>DMR 1523611</a:t>
            </a:r>
            <a:endParaRPr lang="en-US" sz="1400" b="1" dirty="0">
              <a:solidFill>
                <a:prstClr val="white"/>
              </a:solidFill>
            </a:endParaRPr>
          </a:p>
        </p:txBody>
      </p:sp>
      <p:sp>
        <p:nvSpPr>
          <p:cNvPr id="8" name="Rectangle 7"/>
          <p:cNvSpPr/>
          <p:nvPr/>
        </p:nvSpPr>
        <p:spPr>
          <a:xfrm>
            <a:off x="4371035" y="1065276"/>
            <a:ext cx="4692577" cy="523220"/>
          </a:xfrm>
          <a:prstGeom prst="rect">
            <a:avLst/>
          </a:prstGeom>
        </p:spPr>
        <p:txBody>
          <a:bodyPr wrap="square" anchor="ctr">
            <a:spAutoFit/>
          </a:bodyPr>
          <a:lstStyle/>
          <a:p>
            <a:r>
              <a:rPr lang="en-US" sz="1400" b="1" dirty="0" smtClean="0">
                <a:solidFill>
                  <a:prstClr val="white"/>
                </a:solidFill>
              </a:rPr>
              <a:t>Tatiana Timofeeva, New Mexico Highlands University 	</a:t>
            </a:r>
            <a:endParaRPr lang="en-US" sz="1400" b="1" dirty="0">
              <a:solidFill>
                <a:prstClr val="white"/>
              </a:solidFill>
            </a:endParaRPr>
          </a:p>
        </p:txBody>
      </p:sp>
      <p:pic>
        <p:nvPicPr>
          <p:cNvPr id="9" name="Picture 8" descr="NSF Site Visit&#10;&#10;Graduate student Bianca Valencia talks with a committee member at the NSF Site Visit&#10;" titl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03" y="1621637"/>
            <a:ext cx="2515279" cy="1676853"/>
          </a:xfrm>
          <a:prstGeom prst="rect">
            <a:avLst/>
          </a:prstGeom>
        </p:spPr>
      </p:pic>
      <p:pic>
        <p:nvPicPr>
          <p:cNvPr id="10" name="Picture 9" descr="NSF Site Visit&#10;&#10;Dr. Gil Gallegos with his research group and one of the committee members at the NSF Site Visit&#10;" titl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164" y="1621637"/>
            <a:ext cx="2515280" cy="1676853"/>
          </a:xfrm>
          <a:prstGeom prst="rect">
            <a:avLst/>
          </a:prstGeom>
        </p:spPr>
      </p:pic>
      <p:pic>
        <p:nvPicPr>
          <p:cNvPr id="11" name="Picture 10" descr="NMHU students at the OSU&#10;&#10;NMHU students taking a tour of the OSU facilities&#10;" titl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03" y="4176185"/>
            <a:ext cx="2455679" cy="1637119"/>
          </a:xfrm>
          <a:prstGeom prst="rect">
            <a:avLst/>
          </a:prstGeom>
        </p:spPr>
      </p:pic>
      <p:sp>
        <p:nvSpPr>
          <p:cNvPr id="12" name="Text Placeholder 2"/>
          <p:cNvSpPr>
            <a:spLocks noGrp="1"/>
          </p:cNvSpPr>
          <p:nvPr>
            <p:ph type="body" idx="1"/>
          </p:nvPr>
        </p:nvSpPr>
        <p:spPr>
          <a:xfrm>
            <a:off x="206002" y="5819078"/>
            <a:ext cx="5763965" cy="313178"/>
          </a:xfrm>
        </p:spPr>
        <p:txBody>
          <a:bodyPr/>
          <a:lstStyle/>
          <a:p>
            <a:pPr algn="ctr"/>
            <a:r>
              <a:rPr lang="en-US" sz="1200" b="0" dirty="0" smtClean="0">
                <a:solidFill>
                  <a:schemeClr val="tx1"/>
                </a:solidFill>
                <a:latin typeface="Arial" pitchFamily="34" charset="0"/>
                <a:cs typeface="Arial" pitchFamily="34" charset="0"/>
              </a:rPr>
              <a:t>NMHU students taking a tour of the OSU facilities</a:t>
            </a:r>
            <a:endParaRPr lang="en-US" b="0" dirty="0">
              <a:solidFill>
                <a:schemeClr val="tx1"/>
              </a:solidFill>
              <a:latin typeface="Arial" pitchFamily="34" charset="0"/>
              <a:cs typeface="Arial" pitchFamily="34" charset="0"/>
            </a:endParaRPr>
          </a:p>
        </p:txBody>
      </p:sp>
      <p:sp>
        <p:nvSpPr>
          <p:cNvPr id="13" name="Text Placeholder 2"/>
          <p:cNvSpPr>
            <a:spLocks noGrp="1"/>
          </p:cNvSpPr>
          <p:nvPr>
            <p:ph type="body" idx="1"/>
          </p:nvPr>
        </p:nvSpPr>
        <p:spPr>
          <a:xfrm>
            <a:off x="2858733" y="3364772"/>
            <a:ext cx="3304142" cy="598487"/>
          </a:xfrm>
        </p:spPr>
        <p:txBody>
          <a:bodyPr/>
          <a:lstStyle/>
          <a:p>
            <a:pPr algn="just"/>
            <a:r>
              <a:rPr lang="en-US" sz="1200" b="0" dirty="0" smtClean="0">
                <a:solidFill>
                  <a:schemeClr val="tx1"/>
                </a:solidFill>
                <a:latin typeface="Arial" pitchFamily="34" charset="0"/>
                <a:cs typeface="Arial" pitchFamily="34" charset="0"/>
              </a:rPr>
              <a:t>Dr. Gil Gallegos with his </a:t>
            </a:r>
            <a:r>
              <a:rPr lang="en-US" sz="1200" b="0" dirty="0">
                <a:solidFill>
                  <a:schemeClr val="tx1"/>
                </a:solidFill>
                <a:latin typeface="Arial" pitchFamily="34" charset="0"/>
                <a:cs typeface="Arial" pitchFamily="34" charset="0"/>
              </a:rPr>
              <a:t>research group and one of the committee </a:t>
            </a:r>
            <a:r>
              <a:rPr lang="en-US" sz="1200" b="0" dirty="0" smtClean="0">
                <a:solidFill>
                  <a:schemeClr val="tx1"/>
                </a:solidFill>
                <a:latin typeface="Arial" pitchFamily="34" charset="0"/>
                <a:cs typeface="Arial" pitchFamily="34" charset="0"/>
              </a:rPr>
              <a:t>members at the NSF Site Visit</a:t>
            </a:r>
            <a:endParaRPr lang="en-US" b="0" dirty="0">
              <a:solidFill>
                <a:schemeClr val="tx1"/>
              </a:solidFill>
              <a:latin typeface="Arial" pitchFamily="34" charset="0"/>
              <a:cs typeface="Arial" pitchFamily="34" charset="0"/>
            </a:endParaRPr>
          </a:p>
        </p:txBody>
      </p:sp>
      <p:pic>
        <p:nvPicPr>
          <p:cNvPr id="15" name="Picture 14" descr="Poster session at the OSU&#10;&#10;Students participate in the poster session during the Physics of Emergent Materials Workshop at OSU&#10;" title="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2394" y="1947298"/>
            <a:ext cx="2221579" cy="3332368"/>
          </a:xfrm>
          <a:prstGeom prst="rect">
            <a:avLst/>
          </a:prstGeom>
        </p:spPr>
      </p:pic>
      <p:sp>
        <p:nvSpPr>
          <p:cNvPr id="16" name="Text Placeholder 2"/>
          <p:cNvSpPr>
            <a:spLocks noGrp="1"/>
          </p:cNvSpPr>
          <p:nvPr>
            <p:ph type="body" idx="1"/>
          </p:nvPr>
        </p:nvSpPr>
        <p:spPr>
          <a:xfrm>
            <a:off x="6305998" y="5666868"/>
            <a:ext cx="2671024" cy="483703"/>
          </a:xfrm>
        </p:spPr>
        <p:txBody>
          <a:bodyPr/>
          <a:lstStyle/>
          <a:p>
            <a:pPr algn="just"/>
            <a:r>
              <a:rPr lang="en-US" sz="1200" b="0" dirty="0">
                <a:solidFill>
                  <a:schemeClr val="tx1"/>
                </a:solidFill>
                <a:latin typeface="Arial" pitchFamily="34" charset="0"/>
                <a:cs typeface="Arial" pitchFamily="34" charset="0"/>
              </a:rPr>
              <a:t>Students participate in the poster session during the Physics of Emergent Materials </a:t>
            </a:r>
            <a:r>
              <a:rPr lang="en-US" sz="1200" b="0" dirty="0" smtClean="0">
                <a:solidFill>
                  <a:schemeClr val="tx1"/>
                </a:solidFill>
                <a:latin typeface="Arial" pitchFamily="34" charset="0"/>
                <a:cs typeface="Arial" pitchFamily="34" charset="0"/>
              </a:rPr>
              <a:t>Workshop at OSU</a:t>
            </a:r>
            <a:endParaRPr lang="en-US" b="0" dirty="0">
              <a:solidFill>
                <a:schemeClr val="tx1"/>
              </a:solidFill>
              <a:latin typeface="Arial" pitchFamily="34" charset="0"/>
              <a:cs typeface="Arial" pitchFamily="34" charset="0"/>
            </a:endParaRPr>
          </a:p>
        </p:txBody>
      </p:sp>
      <p:pic>
        <p:nvPicPr>
          <p:cNvPr id="17" name="Picture 16" descr="NMHU students at the OSU&#10;&#10;NMHU students taking a tour of the OSU facilities&#10;" title="Im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3163" y="4176185"/>
            <a:ext cx="2473551" cy="1649034"/>
          </a:xfrm>
          <a:prstGeom prst="rect">
            <a:avLst/>
          </a:prstGeom>
        </p:spPr>
      </p:pic>
      <p:sp>
        <p:nvSpPr>
          <p:cNvPr id="4" name="TextBox 3"/>
          <p:cNvSpPr txBox="1"/>
          <p:nvPr/>
        </p:nvSpPr>
        <p:spPr>
          <a:xfrm>
            <a:off x="-16424" y="991676"/>
            <a:ext cx="4006225" cy="646331"/>
          </a:xfrm>
          <a:prstGeom prst="rect">
            <a:avLst/>
          </a:prstGeom>
          <a:noFill/>
        </p:spPr>
        <p:txBody>
          <a:bodyPr wrap="none" rtlCol="0">
            <a:spAutoFit/>
          </a:bodyPr>
          <a:lstStyle/>
          <a:p>
            <a:r>
              <a:rPr lang="en-US" dirty="0" smtClean="0"/>
              <a:t>Collaborative activities of NMHU and </a:t>
            </a:r>
          </a:p>
          <a:p>
            <a:r>
              <a:rPr lang="en-US" dirty="0" smtClean="0"/>
              <a:t>OSU students</a:t>
            </a:r>
            <a:endParaRPr lang="en-US" dirty="0"/>
          </a:p>
        </p:txBody>
      </p:sp>
    </p:spTree>
    <p:extLst>
      <p:ext uri="{BB962C8B-B14F-4D97-AF65-F5344CB8AC3E}">
        <p14:creationId xmlns:p14="http://schemas.microsoft.com/office/powerpoint/2010/main" val="38731188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12079</TotalTime>
  <Words>342</Words>
  <Application>Microsoft Office PowerPoint</Application>
  <PresentationFormat>On-screen Show (4:3)</PresentationFormat>
  <Paragraphs>16</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News Gothic MT</vt:lpstr>
      <vt:lpstr>Wingdings 2</vt:lpstr>
      <vt:lpstr>Breeze</vt:lpstr>
      <vt:lpstr>One step synthesis of fluorescent graphene quantum dots  through pyrolysis of amino acids</vt:lpstr>
      <vt:lpstr>Outreach activities at New Mexico  Highlands and Ohio State Universities </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Williams, Catherine</cp:lastModifiedBy>
  <cp:revision>97</cp:revision>
  <cp:lastPrinted>2016-08-01T15:14:13Z</cp:lastPrinted>
  <dcterms:created xsi:type="dcterms:W3CDTF">2016-07-19T18:16:54Z</dcterms:created>
  <dcterms:modified xsi:type="dcterms:W3CDTF">2018-01-23T15:47:29Z</dcterms:modified>
</cp:coreProperties>
</file>