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9026" autoAdjust="0"/>
  </p:normalViewPr>
  <p:slideViewPr>
    <p:cSldViewPr snapToGrid="0" snapToObjects="1">
      <p:cViewPr>
        <p:scale>
          <a:sx n="100" d="100"/>
          <a:sy n="100" d="100"/>
        </p:scale>
        <p:origin x="153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>
                <a:latin typeface="Arial"/>
                <a:cs typeface="Arial"/>
              </a:defRPr>
            </a:pPr>
            <a:r>
              <a:rPr lang="en-US" sz="2400" baseline="0" dirty="0" smtClean="0">
                <a:latin typeface="Arial"/>
                <a:cs typeface="Arial"/>
              </a:rPr>
              <a:t>Gender Breakdown</a:t>
            </a:r>
            <a:endParaRPr lang="en-US" sz="2400" dirty="0">
              <a:latin typeface="Arial"/>
              <a:cs typeface="Arial"/>
            </a:endParaRP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aseline="0" dirty="0" smtClean="0">
                <a:latin typeface="Arial"/>
                <a:cs typeface="Arial"/>
              </a:rPr>
              <a:t>Demographics</a:t>
            </a:r>
            <a:endParaRPr lang="en-US" sz="2400" dirty="0"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278733185043957"/>
          <c:y val="5.2750694299861699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23C6F-B049-9E41-B086-5EA9A1FA60A7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83DEA-1E95-7F4E-98CE-7B6BA8CEEE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8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3DEA-1E95-7F4E-98CE-7B6BA8CEEE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6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png"/><Relationship Id="rId3" Type="http://schemas.openxmlformats.org/officeDocument/2006/relationships/chart" Target="../charts/chart1.xml"/><Relationship Id="rId7" Type="http://schemas.openxmlformats.org/officeDocument/2006/relationships/image" Target="../media/image18.emf"/><Relationship Id="rId12" Type="http://schemas.openxmlformats.org/officeDocument/2006/relationships/image" Target="../media/image2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emf"/><Relationship Id="rId11" Type="http://schemas.openxmlformats.org/officeDocument/2006/relationships/image" Target="../media/image22.png"/><Relationship Id="rId5" Type="http://schemas.openxmlformats.org/officeDocument/2006/relationships/chart" Target="../charts/chart2.xml"/><Relationship Id="rId10" Type="http://schemas.openxmlformats.org/officeDocument/2006/relationships/image" Target="../media/image21.jpeg"/><Relationship Id="rId4" Type="http://schemas.openxmlformats.org/officeDocument/2006/relationships/image" Target="../media/image16.em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PREM 2017 Intellectual Merit Highlights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37741"/>
            <a:ext cx="4620565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Oscar </a:t>
            </a:r>
            <a:r>
              <a:rPr lang="en-US" sz="1050" b="1" dirty="0" smtClean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O. Bernal, </a:t>
            </a:r>
            <a:r>
              <a:rPr lang="en-US" sz="1050" b="1" dirty="0" smtClean="0">
                <a:solidFill>
                  <a:schemeClr val="bg1"/>
                </a:solidFill>
              </a:rPr>
              <a:t>California State University L A University Auxiliary Services Inc.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3312"/>
            <a:ext cx="2759824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DMR 1523588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66879" y="1268241"/>
            <a:ext cx="38925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T1: Magnetic and Electric Properties with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algn="ctr"/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and devices for efficient mutual control of electricity and magnetism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low-power consumption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designed and fabricated Graphite-fiber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reinforced copper composite wires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meet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wire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of about 400% of pure copper’s strength while retaining at least 80% of electrical conductivity of a copper wire.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 Photochemistry with Novel Materials and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algn="ctr"/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alternative, more efficient pathways and tools for controlling photochemistry of natural and artificial processes in specific applications.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We found excited </a:t>
            </a:r>
            <a:r>
              <a:rPr lang="en-US" sz="1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oxygen (singlet oxygen) is rapidly quenched by Cd-SR surfaces, and will oxidize Cd-SR </a:t>
            </a:r>
            <a:r>
              <a:rPr lang="en-US" sz="11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moieties. Using </a:t>
            </a:r>
            <a:r>
              <a:rPr lang="en-US" sz="1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them in combination with photosensitizers </a:t>
            </a:r>
            <a:r>
              <a:rPr lang="en-US" sz="11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may </a:t>
            </a:r>
            <a:r>
              <a:rPr lang="en-US" sz="1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lead to self-destruction of the </a:t>
            </a:r>
            <a:r>
              <a:rPr lang="en-US" sz="11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material.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T3: Microfluidics</a:t>
            </a:r>
          </a:p>
          <a:p>
            <a:endParaRPr lang="en-US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process of developing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gel-based microfluidic batteries to power small electronic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and novel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wax-based printing technologies for microfluidic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devices.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We found an increase </a:t>
            </a:r>
            <a:r>
              <a:rPr lang="en-US" sz="1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of substrate concentration is proportional to an increase in pumping </a:t>
            </a:r>
            <a:r>
              <a:rPr lang="en-US" sz="11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speed.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400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213" y="45151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6534" y="2692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T1/T2&#10;Theory Group - Pictures of individuals in the T1/T2 component. " titl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68" y="1750008"/>
            <a:ext cx="2384032" cy="1341018"/>
          </a:xfrm>
          <a:prstGeom prst="rect">
            <a:avLst/>
          </a:prstGeom>
        </p:spPr>
      </p:pic>
      <p:pic>
        <p:nvPicPr>
          <p:cNvPr id="22" name="Picture 21" descr="T2&#10;Experimental - Pictures of individuals in the T2 component.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04" y="3068904"/>
            <a:ext cx="2426134" cy="1364701"/>
          </a:xfrm>
          <a:prstGeom prst="rect">
            <a:avLst/>
          </a:prstGeom>
        </p:spPr>
      </p:pic>
      <p:pic>
        <p:nvPicPr>
          <p:cNvPr id="23" name="Picture 22" descr="T3&#10;Microfluidics - Pictures of individuals in the T3 component.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17" y="4497704"/>
            <a:ext cx="2536915" cy="1427015"/>
          </a:xfrm>
          <a:prstGeom prst="rect">
            <a:avLst/>
          </a:prstGeom>
        </p:spPr>
      </p:pic>
      <p:pic>
        <p:nvPicPr>
          <p:cNvPr id="24" name="Picture 23" descr="Picture of Wire&#10;&#10;The requirements call for wire strength of about 400% of pure copper’s strength while retaining at least 80% of electrical conductivity of a copper wire." title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132" y="1748910"/>
            <a:ext cx="1204886" cy="687720"/>
          </a:xfrm>
          <a:prstGeom prst="rect">
            <a:avLst/>
          </a:prstGeom>
        </p:spPr>
      </p:pic>
      <p:pic>
        <p:nvPicPr>
          <p:cNvPr id="25" name="Picture 24" descr="Chemical Reaction&#10;&#10;Chemical reaction of Cadmium-sulfur clusters with singlet oxygen. &#10;&#10;" title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432" y="3297384"/>
            <a:ext cx="1188648" cy="828191"/>
          </a:xfrm>
          <a:prstGeom prst="rect">
            <a:avLst/>
          </a:prstGeom>
        </p:spPr>
      </p:pic>
      <p:pic>
        <p:nvPicPr>
          <p:cNvPr id="6" name="Picture 5" descr="Fabrication of Micropumps&#10;&#10;Chambers adhered to microscope slides were filled with substrate-buffer solution via syringe injection.&#10;" title="Image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3211" y="4815051"/>
            <a:ext cx="1398727" cy="847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14" y="4119577"/>
            <a:ext cx="290345" cy="2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2017 PREM Broader Impacts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94358"/>
            <a:ext cx="4692577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Oscar O. Bernal, </a:t>
            </a:r>
            <a:r>
              <a:rPr lang="en-US" sz="1050" b="1" dirty="0">
                <a:solidFill>
                  <a:schemeClr val="bg1"/>
                </a:solidFill>
              </a:rPr>
              <a:t>California State University L A University Auxiliary Services </a:t>
            </a:r>
            <a:r>
              <a:rPr lang="en-US" sz="1050" b="1" dirty="0" smtClean="0">
                <a:solidFill>
                  <a:schemeClr val="bg1"/>
                </a:solidFill>
              </a:rPr>
              <a:t>Inc.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6648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1523588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3668" y="1637161"/>
            <a:ext cx="3529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582047" y="1534032"/>
            <a:ext cx="4481565" cy="5226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" name="Picture 2" descr="PREM Publications&#10;&#10;PREM Productivity and grants awarded in table form. " title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26" y="1879708"/>
            <a:ext cx="2316500" cy="1775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2626" y="1558915"/>
            <a:ext cx="2268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PREM </a:t>
            </a:r>
            <a:r>
              <a:rPr lang="en-US" b="1" dirty="0" smtClean="0"/>
              <a:t>Productivity </a:t>
            </a:r>
            <a:endParaRPr lang="en-US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741440"/>
              </p:ext>
            </p:extLst>
          </p:nvPr>
        </p:nvGraphicFramePr>
        <p:xfrm>
          <a:off x="11567026" y="10904103"/>
          <a:ext cx="4943773" cy="361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Graph 1&#10;&#10;Male to female breakdown. " title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694" y="3733799"/>
            <a:ext cx="1560936" cy="1141759"/>
          </a:xfrm>
          <a:prstGeom prst="rect">
            <a:avLst/>
          </a:prstGeom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139409"/>
              </p:ext>
            </p:extLst>
          </p:nvPr>
        </p:nvGraphicFramePr>
        <p:xfrm>
          <a:off x="16186761" y="10804470"/>
          <a:ext cx="4956525" cy="385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5" descr="Graph 2&#10;&#10;Demographic breakdown. " title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049" y="3687467"/>
            <a:ext cx="1385829" cy="1081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550" y="4875558"/>
            <a:ext cx="1021379" cy="284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147" y="4875558"/>
            <a:ext cx="636114" cy="4204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0" y="1057637"/>
            <a:ext cx="4527635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/>
                <a:cs typeface="Times New Roman"/>
              </a:rPr>
              <a:t>PREM Annual Retreat</a:t>
            </a:r>
          </a:p>
          <a:p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dirty="0">
                <a:latin typeface="Times New Roman"/>
                <a:cs typeface="Times New Roman"/>
              </a:rPr>
              <a:t>PREM Annual Retreat was attended by our Advisory Board as well as our faculty, Deans, President, and PSU </a:t>
            </a:r>
            <a:r>
              <a:rPr lang="en-US" sz="1200" dirty="0" smtClean="0">
                <a:latin typeface="Times New Roman"/>
                <a:cs typeface="Times New Roman"/>
              </a:rPr>
              <a:t>Collaborators</a:t>
            </a:r>
          </a:p>
          <a:p>
            <a:pPr algn="ctr"/>
            <a:r>
              <a:rPr lang="en-US" sz="1400" b="1" dirty="0">
                <a:latin typeface="Times New Roman"/>
                <a:cs typeface="Times New Roman"/>
              </a:rPr>
              <a:t>Retreat Highlights: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-Well attended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-Numerous Presentations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-Advisory Board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-Networking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-Useful Discussions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-Specific </a:t>
            </a:r>
            <a:r>
              <a:rPr lang="en-US" sz="1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Outcomes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Advisory Board Report Excerpt: </a:t>
            </a:r>
            <a:endParaRPr lang="en-US" sz="1200" b="1" dirty="0">
              <a:solidFill>
                <a:srgbClr val="5B9BD5"/>
              </a:solidFill>
              <a:latin typeface="Times New Roman"/>
              <a:cs typeface="Times New Roman"/>
            </a:endParaRPr>
          </a:p>
          <a:p>
            <a:r>
              <a:rPr lang="en-US" sz="1200" i="1" dirty="0">
                <a:latin typeface="Times New Roman"/>
                <a:cs typeface="Times New Roman"/>
              </a:rPr>
              <a:t>“The retreat was well organized and clearly shows the impact of collaborations between research-intensive Ph.D. granting programs and the three involved M.S. granting programs at CSULA. It plays to the strengths of both institutions. The participant students were excited, and very engaged.” </a:t>
            </a:r>
            <a:endParaRPr lang="en-US" sz="1200" i="1" dirty="0" smtClean="0">
              <a:latin typeface="Times New Roman"/>
              <a:cs typeface="Times New Roman"/>
            </a:endParaRPr>
          </a:p>
          <a:p>
            <a:endParaRPr lang="en-US" sz="1200" i="1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b="1" dirty="0" smtClean="0">
                <a:latin typeface="Times New Roman"/>
                <a:cs typeface="Times New Roman"/>
              </a:rPr>
              <a:t>Outreach Efforts: 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Students from CSULA have gone to high schools in the area to </a:t>
            </a:r>
            <a:r>
              <a:rPr lang="en-US" sz="1200" dirty="0">
                <a:latin typeface="Times New Roman"/>
                <a:cs typeface="Times New Roman"/>
              </a:rPr>
              <a:t>conduct demonstrations on: </a:t>
            </a:r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en-US" sz="1200" dirty="0" smtClean="0">
                <a:latin typeface="Times New Roman"/>
                <a:cs typeface="Times New Roman"/>
              </a:rPr>
              <a:t>- Superconductivity </a:t>
            </a:r>
            <a:r>
              <a:rPr lang="en-US" sz="1200" dirty="0">
                <a:latin typeface="Times New Roman"/>
                <a:cs typeface="Times New Roman"/>
              </a:rPr>
              <a:t>- allows electrons to move through the material without resistance. 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-Diamagnetism </a:t>
            </a:r>
            <a:r>
              <a:rPr lang="en-US" sz="1200" dirty="0">
                <a:latin typeface="Times New Roman"/>
                <a:cs typeface="Times New Roman"/>
              </a:rPr>
              <a:t>- makes the material repel to both north and south poles of a magnet.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-FCC </a:t>
            </a:r>
            <a:r>
              <a:rPr lang="en-US" sz="1200" dirty="0">
                <a:latin typeface="Times New Roman"/>
                <a:cs typeface="Times New Roman"/>
              </a:rPr>
              <a:t>to BCC transitions with iron wire - current is applied to iron wire to make the transition from ferrite to austenite. Thermo couples are used to approximate the transition using its phase diagram.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23" name="Picture 22" descr="PREM Group&#10;&#10;The PREM group photo, 2016." title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179" y="5457992"/>
            <a:ext cx="2504433" cy="1042912"/>
          </a:xfrm>
          <a:prstGeom prst="rect">
            <a:avLst/>
          </a:prstGeom>
        </p:spPr>
      </p:pic>
      <p:pic>
        <p:nvPicPr>
          <p:cNvPr id="24" name="Picture 23" descr="Presentation&#10;&#10;Student presents at the CSULA PREM Annual Retreat" titl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95" y="5899431"/>
            <a:ext cx="880588" cy="839441"/>
          </a:xfrm>
          <a:prstGeom prst="rect">
            <a:avLst/>
          </a:prstGeom>
        </p:spPr>
      </p:pic>
      <p:pic>
        <p:nvPicPr>
          <p:cNvPr id="25" name="Picture 24" descr="Outreach 3&#10;&#10;PREM faculty works with CSULA and high school student in materials experiments. " title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505286" y="5509834"/>
            <a:ext cx="947710" cy="1260501"/>
          </a:xfrm>
          <a:prstGeom prst="rect">
            <a:avLst/>
          </a:prstGeom>
        </p:spPr>
      </p:pic>
      <p:pic>
        <p:nvPicPr>
          <p:cNvPr id="26" name="Picture 25" descr="Outreach&#10;&#10;CSULA Student showing high school students a materials experiment. " title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4169" y="3765828"/>
            <a:ext cx="1111133" cy="832842"/>
          </a:xfrm>
          <a:prstGeom prst="rect">
            <a:avLst/>
          </a:prstGeom>
        </p:spPr>
      </p:pic>
      <p:pic>
        <p:nvPicPr>
          <p:cNvPr id="27" name="Picture 26" descr="Experiment&#10;&#10;CSULA experminet kit. " title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9424" y="4622152"/>
            <a:ext cx="1380381" cy="763544"/>
          </a:xfrm>
          <a:prstGeom prst="rect">
            <a:avLst/>
          </a:prstGeom>
        </p:spPr>
      </p:pic>
      <p:pic>
        <p:nvPicPr>
          <p:cNvPr id="28" name="Picture 27" descr="Outreach 2&#10;&#10;High school student experiments with a CSULA materials experiment kit. " title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0049" y="3765828"/>
            <a:ext cx="1110458" cy="8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11854</TotalTime>
  <Words>404</Words>
  <Application>Microsoft Office PowerPoint</Application>
  <PresentationFormat>On-screen Show (4:3)</PresentationFormat>
  <Paragraphs>45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 Unicode MS</vt:lpstr>
      <vt:lpstr>ＭＳ Ｐゴシック</vt:lpstr>
      <vt:lpstr>Arial</vt:lpstr>
      <vt:lpstr>Calibri</vt:lpstr>
      <vt:lpstr>News Gothic MT</vt:lpstr>
      <vt:lpstr>Times New Roman</vt:lpstr>
      <vt:lpstr>Wingdings 2</vt:lpstr>
      <vt:lpstr>Breeze</vt:lpstr>
      <vt:lpstr>PREM 2017 Intellectual Merit Highlights</vt:lpstr>
      <vt:lpstr>2017 PREM Broader Impacts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Williams, Catherine</cp:lastModifiedBy>
  <cp:revision>33</cp:revision>
  <cp:lastPrinted>2016-08-01T15:14:13Z</cp:lastPrinted>
  <dcterms:created xsi:type="dcterms:W3CDTF">2016-07-19T18:16:54Z</dcterms:created>
  <dcterms:modified xsi:type="dcterms:W3CDTF">2018-01-23T15:45:13Z</dcterms:modified>
  <cp:category/>
</cp:coreProperties>
</file>