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8" r:id="rId2"/>
    <p:sldId id="261" r:id="rId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33" autoAdjust="0"/>
    <p:restoredTop sz="92446" autoAdjust="0"/>
  </p:normalViewPr>
  <p:slideViewPr>
    <p:cSldViewPr snapToGrid="0" snapToObjects="1">
      <p:cViewPr>
        <p:scale>
          <a:sx n="100" d="100"/>
          <a:sy n="100" d="100"/>
        </p:scale>
        <p:origin x="1386" y="2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F1953C8-E0F5-B240-BB4D-824A3E2C5463}" type="datetimeFigureOut">
              <a:rPr lang="en-US" smtClean="0"/>
              <a:t>1/23/2018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510662D-3E73-0F4F-A969-BCD627FBFCE1}" type="slidenum">
              <a:rPr lang="en-US" smtClean="0"/>
              <a:t>‹#›</a:t>
            </a:fld>
            <a:endParaRPr lang="en-US" dirty="0"/>
          </a:p>
        </p:txBody>
      </p:sp>
    </p:spTree>
    <p:extLst>
      <p:ext uri="{BB962C8B-B14F-4D97-AF65-F5344CB8AC3E}">
        <p14:creationId xmlns:p14="http://schemas.microsoft.com/office/powerpoint/2010/main" val="198657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Arial" charset="0"/>
                <a:cs typeface="Arial" charset="0"/>
              </a:rPr>
              <a:t>Electrical</a:t>
            </a:r>
            <a:r>
              <a:rPr lang="en-US" sz="1200" kern="1200" baseline="0" dirty="0" smtClean="0">
                <a:solidFill>
                  <a:schemeClr val="tx1"/>
                </a:solidFill>
                <a:effectLst/>
                <a:latin typeface="Arial" charset="0"/>
                <a:ea typeface="Arial" charset="0"/>
                <a:cs typeface="Arial" charset="0"/>
              </a:rPr>
              <a:t> </a:t>
            </a:r>
            <a:r>
              <a:rPr lang="en-US" sz="1200" kern="1200" dirty="0" smtClean="0">
                <a:solidFill>
                  <a:schemeClr val="tx1"/>
                </a:solidFill>
                <a:effectLst/>
                <a:latin typeface="Arial" charset="0"/>
                <a:ea typeface="Arial" charset="0"/>
                <a:cs typeface="Arial" charset="0"/>
              </a:rPr>
              <a:t>characterization of the CS/PEO was carried out showing Ohmic current-voltage characteristics and</a:t>
            </a:r>
            <a:r>
              <a:rPr lang="en-US" sz="1200" kern="1200" baseline="0" dirty="0" smtClean="0">
                <a:solidFill>
                  <a:schemeClr val="tx1"/>
                </a:solidFill>
                <a:effectLst/>
                <a:latin typeface="Arial" charset="0"/>
                <a:ea typeface="Arial" charset="0"/>
                <a:cs typeface="Arial" charset="0"/>
              </a:rPr>
              <a:t> </a:t>
            </a:r>
            <a:r>
              <a:rPr lang="en-US" sz="1200" kern="1200" dirty="0" smtClean="0">
                <a:solidFill>
                  <a:schemeClr val="tx1"/>
                </a:solidFill>
                <a:effectLst/>
                <a:latin typeface="Arial" charset="0"/>
                <a:ea typeface="Arial" charset="0"/>
                <a:cs typeface="Arial" charset="0"/>
              </a:rPr>
              <a:t>temperature-dependent conductivity in the range 80K &lt; T &lt; 300K. The conductivity reached</a:t>
            </a:r>
            <a:r>
              <a:rPr lang="en-US" sz="1200" kern="1200" baseline="0" dirty="0" smtClean="0">
                <a:solidFill>
                  <a:schemeClr val="tx1"/>
                </a:solidFill>
                <a:effectLst/>
                <a:latin typeface="Arial" charset="0"/>
                <a:ea typeface="Arial" charset="0"/>
                <a:cs typeface="Arial" charset="0"/>
              </a:rPr>
              <a:t> </a:t>
            </a:r>
            <a:r>
              <a:rPr lang="en-US" sz="1200" kern="1200" dirty="0" smtClean="0">
                <a:solidFill>
                  <a:schemeClr val="tx1"/>
                </a:solidFill>
                <a:effectLst/>
                <a:latin typeface="Arial" charset="0"/>
                <a:ea typeface="Arial" charset="0"/>
                <a:cs typeface="Arial" charset="0"/>
              </a:rPr>
              <a:t>a maximum value of 0.245S/cm at 258K. The dependence of conductivity on temperature was</a:t>
            </a:r>
            <a:r>
              <a:rPr lang="en-US" sz="1200" kern="1200" baseline="0" dirty="0" smtClean="0">
                <a:solidFill>
                  <a:schemeClr val="tx1"/>
                </a:solidFill>
                <a:effectLst/>
                <a:latin typeface="Arial" charset="0"/>
                <a:ea typeface="Arial" charset="0"/>
                <a:cs typeface="Arial" charset="0"/>
              </a:rPr>
              <a:t> </a:t>
            </a:r>
            <a:r>
              <a:rPr lang="en-US" sz="1200" kern="1200" dirty="0" smtClean="0">
                <a:solidFill>
                  <a:schemeClr val="tx1"/>
                </a:solidFill>
                <a:effectLst/>
                <a:latin typeface="Arial" charset="0"/>
                <a:ea typeface="Arial" charset="0"/>
                <a:cs typeface="Arial" charset="0"/>
              </a:rPr>
              <a:t>theoretically analyzed to determine predominating mechanisms of electron transport. It was shown</a:t>
            </a:r>
            <a:r>
              <a:rPr lang="en-US" sz="1200" kern="1200" baseline="0" dirty="0" smtClean="0">
                <a:solidFill>
                  <a:schemeClr val="tx1"/>
                </a:solidFill>
                <a:effectLst/>
                <a:latin typeface="Arial" charset="0"/>
                <a:ea typeface="Arial" charset="0"/>
                <a:cs typeface="Arial" charset="0"/>
              </a:rPr>
              <a:t> </a:t>
            </a:r>
            <a:r>
              <a:rPr lang="en-US" sz="1200" kern="1200" dirty="0" smtClean="0">
                <a:solidFill>
                  <a:schemeClr val="tx1"/>
                </a:solidFill>
                <a:effectLst/>
                <a:latin typeface="Arial" charset="0"/>
                <a:ea typeface="Arial" charset="0"/>
                <a:cs typeface="Arial" charset="0"/>
              </a:rPr>
              <a:t>that thermally-induced electron tunneling between adjacent spheres may take on an important part</a:t>
            </a:r>
            <a:r>
              <a:rPr lang="en-US" sz="1200" kern="1200" baseline="0" dirty="0" smtClean="0">
                <a:solidFill>
                  <a:schemeClr val="tx1"/>
                </a:solidFill>
                <a:effectLst/>
                <a:latin typeface="Arial" charset="0"/>
                <a:ea typeface="Arial" charset="0"/>
                <a:cs typeface="Arial" charset="0"/>
              </a:rPr>
              <a:t> </a:t>
            </a:r>
            <a:r>
              <a:rPr lang="en-US" sz="1200" kern="1200" dirty="0" smtClean="0">
                <a:solidFill>
                  <a:schemeClr val="tx1"/>
                </a:solidFill>
                <a:effectLst/>
                <a:latin typeface="Arial" charset="0"/>
                <a:ea typeface="Arial" charset="0"/>
                <a:cs typeface="Arial" charset="0"/>
              </a:rPr>
              <a:t>in the electron transport through the CS/PEO composites.</a:t>
            </a:r>
            <a:endParaRPr lang="en-US" sz="1200" kern="1200" dirty="0">
              <a:solidFill>
                <a:schemeClr val="tx1"/>
              </a:solidFill>
              <a:effectLst/>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A510662D-3E73-0F4F-A969-BCD627FBFCE1}" type="slidenum">
              <a:rPr lang="en-US" smtClean="0"/>
              <a:t>1</a:t>
            </a:fld>
            <a:endParaRPr lang="en-US" dirty="0"/>
          </a:p>
        </p:txBody>
      </p:sp>
    </p:spTree>
    <p:extLst>
      <p:ext uri="{BB962C8B-B14F-4D97-AF65-F5344CB8AC3E}">
        <p14:creationId xmlns:p14="http://schemas.microsoft.com/office/powerpoint/2010/main" val="674539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latin typeface="Arial" charset="0"/>
                <a:ea typeface="Arial" charset="0"/>
                <a:cs typeface="Arial" charset="0"/>
              </a:rPr>
              <a:t>Current status of students in this project.</a:t>
            </a:r>
          </a:p>
          <a:p>
            <a:r>
              <a:rPr lang="en-US" baseline="0" dirty="0" smtClean="0">
                <a:latin typeface="Arial" charset="0"/>
                <a:ea typeface="Arial" charset="0"/>
                <a:cs typeface="Arial" charset="0"/>
              </a:rPr>
              <a:t>Luis Martinez (BS Physics Applied to Electronics) is a graduate student in Physics at UTEP. </a:t>
            </a:r>
          </a:p>
          <a:p>
            <a:r>
              <a:rPr lang="en-US" baseline="0" dirty="0" smtClean="0">
                <a:latin typeface="Arial" charset="0"/>
                <a:ea typeface="Arial" charset="0"/>
                <a:cs typeface="Arial" charset="0"/>
              </a:rPr>
              <a:t>Cesar Nieves (BS Physics Applied to Electronics) will begin graduate studies in MSE at Penn State in the Fall 2017. </a:t>
            </a:r>
          </a:p>
          <a:p>
            <a:r>
              <a:rPr lang="en-US" baseline="0" dirty="0" smtClean="0">
                <a:latin typeface="Arial" charset="0"/>
                <a:ea typeface="Arial" charset="0"/>
                <a:cs typeface="Arial" charset="0"/>
              </a:rPr>
              <a:t>José L. Pérez-Gordillo graduated from HS and will begin college studies in Physics Applied to Electronics at UPRH in the Fall 2017. He will continue in PREM research.</a:t>
            </a:r>
          </a:p>
        </p:txBody>
      </p:sp>
      <p:sp>
        <p:nvSpPr>
          <p:cNvPr id="4" name="Slide Number Placeholder 3"/>
          <p:cNvSpPr>
            <a:spLocks noGrp="1"/>
          </p:cNvSpPr>
          <p:nvPr>
            <p:ph type="sldNum" sz="quarter" idx="10"/>
          </p:nvPr>
        </p:nvSpPr>
        <p:spPr/>
        <p:txBody>
          <a:bodyPr/>
          <a:lstStyle/>
          <a:p>
            <a:fld id="{A510662D-3E73-0F4F-A969-BCD627FBFCE1}" type="slidenum">
              <a:rPr lang="en-US" smtClean="0"/>
              <a:t>2</a:t>
            </a:fld>
            <a:endParaRPr lang="en-US" dirty="0"/>
          </a:p>
        </p:txBody>
      </p:sp>
    </p:spTree>
    <p:extLst>
      <p:ext uri="{BB962C8B-B14F-4D97-AF65-F5344CB8AC3E}">
        <p14:creationId xmlns:p14="http://schemas.microsoft.com/office/powerpoint/2010/main" val="1337436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smtClean="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1/23/2018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1/23/2018</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dirty="0"/>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a:solidFill>
                  <a:schemeClr val="tx1"/>
                </a:solidFill>
              </a:rPr>
              <a:t>Polymer/Carbon Spheres Composites for </a:t>
            </a:r>
            <a:r>
              <a:rPr lang="en-US" sz="1800" b="1" dirty="0" smtClean="0">
                <a:solidFill>
                  <a:schemeClr val="tx1"/>
                </a:solidFill>
              </a:rPr>
              <a:t>Device Applications</a:t>
            </a:r>
            <a:endParaRPr lang="en-US" sz="1800" b="1" dirty="0">
              <a:solidFill>
                <a:schemeClr val="tx1"/>
              </a:solidFill>
            </a:endParaRPr>
          </a:p>
        </p:txBody>
      </p:sp>
      <p:sp>
        <p:nvSpPr>
          <p:cNvPr id="7" name="Rectangle 6"/>
          <p:cNvSpPr/>
          <p:nvPr/>
        </p:nvSpPr>
        <p:spPr>
          <a:xfrm>
            <a:off x="4371035" y="1091604"/>
            <a:ext cx="4692577" cy="307777"/>
          </a:xfrm>
          <a:prstGeom prst="rect">
            <a:avLst/>
          </a:prstGeom>
        </p:spPr>
        <p:txBody>
          <a:bodyPr wrap="square" anchor="ctr">
            <a:spAutoFit/>
          </a:bodyPr>
          <a:lstStyle/>
          <a:p>
            <a:r>
              <a:rPr lang="en-US" sz="1400" b="1" dirty="0" smtClean="0">
                <a:solidFill>
                  <a:schemeClr val="bg1"/>
                </a:solidFill>
              </a:rPr>
              <a:t>Idalia Ramos, University of Puerto Rico at Humacao</a:t>
            </a:r>
            <a:endParaRPr lang="en-US" sz="1400" b="1" dirty="0">
              <a:solidFill>
                <a:schemeClr val="bg1"/>
              </a:solidFill>
            </a:endParaRPr>
          </a:p>
        </p:txBody>
      </p:sp>
      <p:sp>
        <p:nvSpPr>
          <p:cNvPr id="8" name="Rectangle 7"/>
          <p:cNvSpPr/>
          <p:nvPr/>
        </p:nvSpPr>
        <p:spPr>
          <a:xfrm>
            <a:off x="152400" y="331529"/>
            <a:ext cx="2759824" cy="307777"/>
          </a:xfrm>
          <a:prstGeom prst="rect">
            <a:avLst/>
          </a:prstGeom>
        </p:spPr>
        <p:txBody>
          <a:bodyPr wrap="square" anchor="ctr">
            <a:spAutoFit/>
          </a:bodyPr>
          <a:lstStyle/>
          <a:p>
            <a:r>
              <a:rPr lang="en-US" sz="1400" b="1" dirty="0" smtClean="0">
                <a:solidFill>
                  <a:schemeClr val="bg1"/>
                </a:solidFill>
              </a:rPr>
              <a:t>DMR 1523463</a:t>
            </a:r>
            <a:endParaRPr lang="en-US" sz="1400" b="1" dirty="0">
              <a:solidFill>
                <a:schemeClr val="bg1"/>
              </a:solidFill>
            </a:endParaRPr>
          </a:p>
        </p:txBody>
      </p:sp>
      <p:sp>
        <p:nvSpPr>
          <p:cNvPr id="9" name="Text Box 28"/>
          <p:cNvSpPr txBox="1">
            <a:spLocks noChangeArrowheads="1"/>
          </p:cNvSpPr>
          <p:nvPr/>
        </p:nvSpPr>
        <p:spPr bwMode="auto">
          <a:xfrm>
            <a:off x="118947" y="1668996"/>
            <a:ext cx="4365419"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b="1" dirty="0" smtClean="0"/>
              <a:t>Intellectual Merit</a:t>
            </a:r>
            <a:r>
              <a:rPr lang="en-US" sz="1400" dirty="0" smtClean="0"/>
              <a:t>: Carbon-based materials have attracted scientific interest due to their promise to revolutionize the electronics industry. Carbon Spheres (CS) were produced via hydrothermal carbonization of sucrose. A Schottky diode was fabricated using a composite of the highly conductive CS and the polymer PEO (polyethylene oxide). The diode was tested as a half wave rectifier.</a:t>
            </a:r>
            <a:r>
              <a:rPr lang="en-US" sz="1400" dirty="0"/>
              <a:t> </a:t>
            </a:r>
            <a:r>
              <a:rPr lang="en-US" sz="1400" dirty="0" smtClean="0"/>
              <a:t>The </a:t>
            </a:r>
            <a:r>
              <a:rPr lang="en-US" sz="1400" dirty="0"/>
              <a:t>simple </a:t>
            </a:r>
            <a:r>
              <a:rPr lang="en-US" sz="1400" dirty="0" smtClean="0"/>
              <a:t>design</a:t>
            </a:r>
            <a:r>
              <a:rPr lang="en-US" sz="1400" dirty="0"/>
              <a:t> </a:t>
            </a:r>
            <a:r>
              <a:rPr lang="en-US" sz="1400" dirty="0" smtClean="0"/>
              <a:t>and fabrication, </a:t>
            </a:r>
            <a:r>
              <a:rPr lang="en-US" sz="1400" dirty="0"/>
              <a:t>and complete exposure of the carbon material to the ambient </a:t>
            </a:r>
            <a:r>
              <a:rPr lang="en-US" sz="1400" dirty="0" smtClean="0"/>
              <a:t>make </a:t>
            </a:r>
            <a:r>
              <a:rPr lang="en-US" sz="1400" dirty="0"/>
              <a:t>these diodes excellent candidates for use in </a:t>
            </a:r>
            <a:r>
              <a:rPr lang="en-US" sz="1400" i="1" dirty="0"/>
              <a:t>active</a:t>
            </a:r>
            <a:r>
              <a:rPr lang="en-US" sz="1400" dirty="0"/>
              <a:t> electronic components including gas/light sensors. </a:t>
            </a:r>
          </a:p>
          <a:p>
            <a:pPr algn="just" eaLnBrk="1" hangingPunct="1"/>
            <a:endParaRPr lang="en-US" sz="1000" dirty="0"/>
          </a:p>
          <a:p>
            <a:pPr algn="just" eaLnBrk="1" hangingPunct="1"/>
            <a:r>
              <a:rPr lang="en-US" sz="1400" b="1" dirty="0" smtClean="0"/>
              <a:t>PREM Collaborators</a:t>
            </a:r>
            <a:r>
              <a:rPr lang="en-US" sz="1400" dirty="0" smtClean="0"/>
              <a:t>: Students: Cesar Nieves, Luis Martínez, José L. Pérez-Gordillo. Faculty: Idalia Ramos, Nicholas Pinto, Natalya Zimbovskaya, Margarita Ortiz (UPRH) and Jorge Santiago </a:t>
            </a:r>
            <a:r>
              <a:rPr lang="en-US" sz="1400" dirty="0"/>
              <a:t>(</a:t>
            </a:r>
            <a:r>
              <a:rPr lang="en-US" sz="1400" dirty="0" smtClean="0"/>
              <a:t>PENN).</a:t>
            </a:r>
          </a:p>
          <a:p>
            <a:pPr algn="just" eaLnBrk="1" hangingPunct="1"/>
            <a:endParaRPr lang="en-US" sz="1400" dirty="0"/>
          </a:p>
          <a:p>
            <a:r>
              <a:rPr lang="en-US" sz="1400" b="1" dirty="0" smtClean="0"/>
              <a:t>References</a:t>
            </a:r>
            <a:r>
              <a:rPr lang="en-US" sz="1400" dirty="0" smtClean="0"/>
              <a:t>:  </a:t>
            </a:r>
          </a:p>
          <a:p>
            <a:r>
              <a:rPr lang="en-US" sz="1200" u="sng" dirty="0" smtClean="0"/>
              <a:t>Nieves</a:t>
            </a:r>
            <a:r>
              <a:rPr lang="en-US" sz="1200" dirty="0"/>
              <a:t>, C. et. al. J. Appl. Phys. 120, </a:t>
            </a:r>
            <a:r>
              <a:rPr lang="en-US" sz="1200" dirty="0" smtClean="0"/>
              <a:t>014302 (2016).</a:t>
            </a:r>
            <a:endParaRPr lang="en-US" sz="1200" dirty="0"/>
          </a:p>
          <a:p>
            <a:pPr defTabSz="914400" eaLnBrk="1" hangingPunct="1">
              <a:defRPr/>
            </a:pPr>
            <a:r>
              <a:rPr lang="en-US" sz="1200" u="sng" dirty="0"/>
              <a:t>Nieves</a:t>
            </a:r>
            <a:r>
              <a:rPr lang="en-US" sz="1200" dirty="0"/>
              <a:t>, C. et. al. J. Mater. Sci: Mater Electron 27, </a:t>
            </a:r>
            <a:r>
              <a:rPr lang="en-US" sz="1200" dirty="0" smtClean="0"/>
              <a:t>13044 (2016).</a:t>
            </a:r>
            <a:endParaRPr lang="en-US" sz="1200" dirty="0"/>
          </a:p>
          <a:p>
            <a:pPr algn="just" eaLnBrk="1" hangingPunct="1"/>
            <a:endParaRPr lang="en-US" sz="1400" dirty="0"/>
          </a:p>
        </p:txBody>
      </p:sp>
      <p:sp>
        <p:nvSpPr>
          <p:cNvPr id="11" name="Rectangle 37"/>
          <p:cNvSpPr>
            <a:spLocks noChangeArrowheads="1"/>
          </p:cNvSpPr>
          <p:nvPr/>
        </p:nvSpPr>
        <p:spPr bwMode="auto">
          <a:xfrm>
            <a:off x="4553395" y="1802403"/>
            <a:ext cx="4372093" cy="433076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pic>
        <p:nvPicPr>
          <p:cNvPr id="13" name="Picture 12" descr="Carbon Spheres&#10;&#10;Scanning Electron Microcope image of carbon spheres." title="Image"/>
          <p:cNvPicPr>
            <a:picLocks noChangeAspect="1"/>
          </p:cNvPicPr>
          <p:nvPr/>
        </p:nvPicPr>
        <p:blipFill>
          <a:blip r:embed="rId3"/>
          <a:stretch>
            <a:fillRect/>
          </a:stretch>
        </p:blipFill>
        <p:spPr>
          <a:xfrm>
            <a:off x="4744316" y="2022387"/>
            <a:ext cx="1973007" cy="1578518"/>
          </a:xfrm>
          <a:prstGeom prst="rect">
            <a:avLst/>
          </a:prstGeom>
          <a:ln w="12700">
            <a:solidFill>
              <a:schemeClr val="tx1"/>
            </a:solidFill>
          </a:ln>
        </p:spPr>
      </p:pic>
      <p:graphicFrame>
        <p:nvGraphicFramePr>
          <p:cNvPr id="14" name="Table 13"/>
          <p:cNvGraphicFramePr>
            <a:graphicFrameLocks noGrp="1"/>
          </p:cNvGraphicFramePr>
          <p:nvPr>
            <p:extLst>
              <p:ext uri="{D42A27DB-BD31-4B8C-83A1-F6EECF244321}">
                <p14:modId xmlns:p14="http://schemas.microsoft.com/office/powerpoint/2010/main" val="1494148400"/>
              </p:ext>
            </p:extLst>
          </p:nvPr>
        </p:nvGraphicFramePr>
        <p:xfrm>
          <a:off x="152400" y="6215054"/>
          <a:ext cx="8042275" cy="365760"/>
        </p:xfrm>
        <a:graphic>
          <a:graphicData uri="http://schemas.openxmlformats.org/drawingml/2006/table">
            <a:tbl>
              <a:tblPr/>
              <a:tblGrid>
                <a:gridCol w="2010569"/>
                <a:gridCol w="6031706"/>
              </a:tblGrid>
              <a:tr h="0">
                <a:tc>
                  <a:txBody>
                    <a:bodyPr/>
                    <a:lstStyle/>
                    <a:p>
                      <a:endParaRPr lang="en-US" dirty="0"/>
                    </a:p>
                  </a:txBody>
                  <a:tcPr anchor="ctr">
                    <a:lnL>
                      <a:noFill/>
                    </a:lnL>
                    <a:lnR>
                      <a:noFill/>
                    </a:lnR>
                    <a:lnT>
                      <a:noFill/>
                    </a:lnT>
                    <a:lnB>
                      <a:noFill/>
                    </a:lnB>
                  </a:tcPr>
                </a:tc>
                <a:tc>
                  <a:txBody>
                    <a:bodyPr/>
                    <a:lstStyle/>
                    <a:p>
                      <a:endParaRPr lang="en-US" dirty="0"/>
                    </a:p>
                  </a:txBody>
                  <a:tcPr anchor="ctr">
                    <a:lnL>
                      <a:noFill/>
                    </a:lnL>
                    <a:lnR>
                      <a:noFill/>
                    </a:lnR>
                    <a:lnT>
                      <a:noFill/>
                    </a:lnT>
                    <a:lnB>
                      <a:noFill/>
                    </a:lnB>
                  </a:tcPr>
                </a:tc>
              </a:tr>
            </a:tbl>
          </a:graphicData>
        </a:graphic>
      </p:graphicFrame>
      <p:sp>
        <p:nvSpPr>
          <p:cNvPr id="10" name="TextBox 9"/>
          <p:cNvSpPr txBox="1"/>
          <p:nvPr/>
        </p:nvSpPr>
        <p:spPr>
          <a:xfrm>
            <a:off x="6864795" y="5496857"/>
            <a:ext cx="2142902" cy="600164"/>
          </a:xfrm>
          <a:prstGeom prst="rect">
            <a:avLst/>
          </a:prstGeom>
          <a:noFill/>
        </p:spPr>
        <p:txBody>
          <a:bodyPr wrap="square" rtlCol="0">
            <a:spAutoFit/>
          </a:bodyPr>
          <a:lstStyle/>
          <a:p>
            <a:r>
              <a:rPr lang="en-US" sz="1100" dirty="0" smtClean="0">
                <a:latin typeface="Arial" charset="0"/>
                <a:ea typeface="Arial" charset="0"/>
                <a:cs typeface="Arial" charset="0"/>
              </a:rPr>
              <a:t>Temperature-dependent conductivity of CS/PEO (red-experimental, blue-theoretical )</a:t>
            </a:r>
            <a:endParaRPr lang="en-US" sz="1100" dirty="0">
              <a:latin typeface="Arial" charset="0"/>
              <a:ea typeface="Arial" charset="0"/>
              <a:cs typeface="Arial" charset="0"/>
            </a:endParaRPr>
          </a:p>
        </p:txBody>
      </p:sp>
      <p:sp>
        <p:nvSpPr>
          <p:cNvPr id="15" name="TextBox 14"/>
          <p:cNvSpPr txBox="1"/>
          <p:nvPr/>
        </p:nvSpPr>
        <p:spPr>
          <a:xfrm>
            <a:off x="4575719" y="3665931"/>
            <a:ext cx="2322529" cy="261610"/>
          </a:xfrm>
          <a:prstGeom prst="rect">
            <a:avLst/>
          </a:prstGeom>
          <a:noFill/>
        </p:spPr>
        <p:txBody>
          <a:bodyPr wrap="square" rtlCol="0">
            <a:spAutoFit/>
          </a:bodyPr>
          <a:lstStyle/>
          <a:p>
            <a:r>
              <a:rPr lang="en-US" sz="1100" dirty="0" smtClean="0">
                <a:latin typeface="Arial" charset="0"/>
                <a:ea typeface="Arial" charset="0"/>
                <a:cs typeface="Arial" charset="0"/>
              </a:rPr>
              <a:t>SEM image of carbon spheres</a:t>
            </a:r>
            <a:endParaRPr lang="en-US" sz="1100" dirty="0">
              <a:latin typeface="Arial" charset="0"/>
              <a:ea typeface="Arial" charset="0"/>
              <a:cs typeface="Arial" charset="0"/>
            </a:endParaRPr>
          </a:p>
        </p:txBody>
      </p:sp>
      <p:sp>
        <p:nvSpPr>
          <p:cNvPr id="16" name="TextBox 15"/>
          <p:cNvSpPr txBox="1"/>
          <p:nvPr/>
        </p:nvSpPr>
        <p:spPr>
          <a:xfrm>
            <a:off x="7012067" y="3093438"/>
            <a:ext cx="1777201" cy="600164"/>
          </a:xfrm>
          <a:prstGeom prst="rect">
            <a:avLst/>
          </a:prstGeom>
          <a:noFill/>
        </p:spPr>
        <p:txBody>
          <a:bodyPr wrap="square" rtlCol="0">
            <a:spAutoFit/>
          </a:bodyPr>
          <a:lstStyle/>
          <a:p>
            <a:r>
              <a:rPr lang="en-US" sz="1100" dirty="0" smtClean="0">
                <a:latin typeface="Arial" charset="0"/>
                <a:ea typeface="Arial" charset="0"/>
                <a:cs typeface="Arial" charset="0"/>
              </a:rPr>
              <a:t>Schematic of CS/PEO diode and  circuit for electrical characterization</a:t>
            </a:r>
            <a:endParaRPr lang="en-US" sz="1100" dirty="0">
              <a:latin typeface="Arial" charset="0"/>
              <a:ea typeface="Arial" charset="0"/>
              <a:cs typeface="Arial" charset="0"/>
            </a:endParaRPr>
          </a:p>
        </p:txBody>
      </p:sp>
      <p:sp>
        <p:nvSpPr>
          <p:cNvPr id="17" name="TextBox 16"/>
          <p:cNvSpPr txBox="1"/>
          <p:nvPr/>
        </p:nvSpPr>
        <p:spPr>
          <a:xfrm>
            <a:off x="4669047" y="5559442"/>
            <a:ext cx="2044376" cy="430887"/>
          </a:xfrm>
          <a:prstGeom prst="rect">
            <a:avLst/>
          </a:prstGeom>
          <a:noFill/>
        </p:spPr>
        <p:txBody>
          <a:bodyPr wrap="square" rtlCol="0">
            <a:spAutoFit/>
          </a:bodyPr>
          <a:lstStyle/>
          <a:p>
            <a:r>
              <a:rPr lang="en-US" sz="1100" dirty="0" smtClean="0">
                <a:latin typeface="Arial" charset="0"/>
                <a:ea typeface="Arial" charset="0"/>
                <a:cs typeface="Arial" charset="0"/>
              </a:rPr>
              <a:t>CS/PEO diode tested as half-wave rectifier</a:t>
            </a:r>
            <a:endParaRPr lang="en-US" sz="1100" dirty="0">
              <a:latin typeface="Arial" charset="0"/>
              <a:ea typeface="Arial" charset="0"/>
              <a:cs typeface="Arial" charset="0"/>
            </a:endParaRPr>
          </a:p>
        </p:txBody>
      </p:sp>
      <p:pic>
        <p:nvPicPr>
          <p:cNvPr id="38" name="Picture 37" descr="Conductivity, Conductivity of CS/PEO as a function of temperature (50K to 300K). Experimental and theoretical fitting." title="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8276" y="3693879"/>
            <a:ext cx="1913421" cy="1815991"/>
          </a:xfrm>
          <a:prstGeom prst="rect">
            <a:avLst/>
          </a:prstGeom>
        </p:spPr>
      </p:pic>
      <p:pic>
        <p:nvPicPr>
          <p:cNvPr id="39" name="Picture 38" descr="Input and output signal for CS/PEO tested a half wave rectifier&#10;&#10;Digital scilloscope captured traces of the input input  signal and output and output signal rectified by the diode. &#10;" title="Imag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5719" y="4115819"/>
            <a:ext cx="2231033" cy="1393693"/>
          </a:xfrm>
          <a:prstGeom prst="rect">
            <a:avLst/>
          </a:prstGeom>
        </p:spPr>
      </p:pic>
      <p:pic>
        <p:nvPicPr>
          <p:cNvPr id="40" name="Picture 39" descr="Device&#10;&#10;Shematic of device and external circuit used to measure electrical properties of  CS/PEO." title="Imag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48276" y="1987505"/>
            <a:ext cx="1840992" cy="1121664"/>
          </a:xfrm>
          <a:prstGeom prst="rect">
            <a:avLst/>
          </a:prstGeom>
        </p:spPr>
      </p:pic>
    </p:spTree>
    <p:extLst>
      <p:ext uri="{BB962C8B-B14F-4D97-AF65-F5344CB8AC3E}">
        <p14:creationId xmlns:p14="http://schemas.microsoft.com/office/powerpoint/2010/main" val="3243173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a:solidFill>
                  <a:schemeClr val="tx1"/>
                </a:solidFill>
              </a:rPr>
              <a:t>Polymer/Carbon Spheres Composites for Device Applications</a:t>
            </a:r>
          </a:p>
        </p:txBody>
      </p:sp>
      <p:sp>
        <p:nvSpPr>
          <p:cNvPr id="7" name="Rectangle 6"/>
          <p:cNvSpPr/>
          <p:nvPr/>
        </p:nvSpPr>
        <p:spPr>
          <a:xfrm>
            <a:off x="4371035" y="1091604"/>
            <a:ext cx="4692577" cy="307777"/>
          </a:xfrm>
          <a:prstGeom prst="rect">
            <a:avLst/>
          </a:prstGeom>
        </p:spPr>
        <p:txBody>
          <a:bodyPr wrap="square" anchor="ctr">
            <a:spAutoFit/>
          </a:bodyPr>
          <a:lstStyle/>
          <a:p>
            <a:r>
              <a:rPr lang="en-US" sz="1400" b="1" dirty="0">
                <a:solidFill>
                  <a:schemeClr val="bg1"/>
                </a:solidFill>
              </a:rPr>
              <a:t>Idalia Ramos, University of Puerto Rico at Humacao</a:t>
            </a:r>
          </a:p>
        </p:txBody>
      </p:sp>
      <p:sp>
        <p:nvSpPr>
          <p:cNvPr id="8" name="Rectangle 7"/>
          <p:cNvSpPr/>
          <p:nvPr/>
        </p:nvSpPr>
        <p:spPr>
          <a:xfrm>
            <a:off x="152400" y="331529"/>
            <a:ext cx="2759824" cy="307777"/>
          </a:xfrm>
          <a:prstGeom prst="rect">
            <a:avLst/>
          </a:prstGeom>
        </p:spPr>
        <p:txBody>
          <a:bodyPr wrap="square" anchor="ctr">
            <a:spAutoFit/>
          </a:bodyPr>
          <a:lstStyle/>
          <a:p>
            <a:r>
              <a:rPr lang="en-US" sz="1400" b="1" dirty="0" smtClean="0">
                <a:solidFill>
                  <a:schemeClr val="bg1"/>
                </a:solidFill>
              </a:rPr>
              <a:t> DMR 1523463</a:t>
            </a:r>
            <a:endParaRPr lang="en-US" sz="1400" b="1" dirty="0">
              <a:solidFill>
                <a:schemeClr val="bg1"/>
              </a:solidFill>
            </a:endParaRPr>
          </a:p>
        </p:txBody>
      </p:sp>
      <p:sp>
        <p:nvSpPr>
          <p:cNvPr id="13" name="Text Box 4"/>
          <p:cNvSpPr txBox="1">
            <a:spLocks noChangeArrowheads="1"/>
          </p:cNvSpPr>
          <p:nvPr/>
        </p:nvSpPr>
        <p:spPr bwMode="auto">
          <a:xfrm>
            <a:off x="357188" y="1637161"/>
            <a:ext cx="3857973"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b="1" dirty="0" smtClean="0"/>
              <a:t>Broader Impacts</a:t>
            </a:r>
            <a:r>
              <a:rPr lang="en-US" sz="1400" dirty="0" smtClean="0"/>
              <a:t>: This is the first study demonstrating real applications using conducting carbon spheres fabricated via an easy, rapid, cheap, and green technique.</a:t>
            </a:r>
          </a:p>
          <a:p>
            <a:pPr algn="just" eaLnBrk="1" hangingPunct="1"/>
            <a:endParaRPr lang="en-US" sz="1400" dirty="0"/>
          </a:p>
          <a:p>
            <a:pPr algn="just" eaLnBrk="1" hangingPunct="1"/>
            <a:r>
              <a:rPr lang="en-US" sz="1400" dirty="0" smtClean="0"/>
              <a:t>Hispanic undergraduate students (Cesar Nieves and Luis Martínez,) and High School student, José L. Pérez-Gordillo, participated in all stages of the research. These included, a theoretical study of electronic transport in CS/PEO, implementation of a gas sensor for the detection of aliphatic alcohol vapors, and preparation and characterization of a second device using CS and the conducting polymer (PANi-polyaniline). The results were presented by the students in two international conferences (2016 IMRC in Cancún, México and 2016 Ibersensor in Valparaiso, Chile), and  the International Science Fair (ISEF) in Los Angeles, CA (2017).</a:t>
            </a:r>
          </a:p>
          <a:p>
            <a:pPr algn="just" eaLnBrk="1" hangingPunct="1"/>
            <a:endParaRPr lang="en-US" sz="1600" dirty="0"/>
          </a:p>
          <a:p>
            <a:pPr eaLnBrk="1" hangingPunct="1"/>
            <a:endParaRPr lang="en-US" sz="1600" b="1" dirty="0"/>
          </a:p>
        </p:txBody>
      </p:sp>
      <p:sp>
        <p:nvSpPr>
          <p:cNvPr id="15" name="Rectangle 15"/>
          <p:cNvSpPr>
            <a:spLocks noChangeArrowheads="1"/>
          </p:cNvSpPr>
          <p:nvPr/>
        </p:nvSpPr>
        <p:spPr bwMode="auto">
          <a:xfrm>
            <a:off x="4739268" y="1679738"/>
            <a:ext cx="4004680" cy="42789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pic>
        <p:nvPicPr>
          <p:cNvPr id="3" name="Picture 2" descr="High School student with research poster and Puerto Rican flag. &#10;&#10;PREM HS student, José L. Pérez Gordillo, represented Puerto Rico in the 2017 International Science Fair. He developed  a sensor for the detection of aliphatic alcohol  vapors using the sucrose-based carbon spheres" title="Image"/>
          <p:cNvPicPr>
            <a:picLocks noChangeAspect="1"/>
          </p:cNvPicPr>
          <p:nvPr/>
        </p:nvPicPr>
        <p:blipFill rotWithShape="1">
          <a:blip r:embed="rId3">
            <a:extLst>
              <a:ext uri="{28A0092B-C50C-407E-A947-70E740481C1C}">
                <a14:useLocalDpi xmlns:a14="http://schemas.microsoft.com/office/drawing/2010/main" val="0"/>
              </a:ext>
            </a:extLst>
          </a:blip>
          <a:srcRect l="8343" t="5860" r="11752" b="43559"/>
          <a:stretch/>
        </p:blipFill>
        <p:spPr>
          <a:xfrm>
            <a:off x="5316691" y="1798424"/>
            <a:ext cx="2848443" cy="3205556"/>
          </a:xfrm>
          <a:prstGeom prst="rect">
            <a:avLst/>
          </a:prstGeom>
        </p:spPr>
      </p:pic>
      <p:sp>
        <p:nvSpPr>
          <p:cNvPr id="9" name="TextBox 8"/>
          <p:cNvSpPr txBox="1"/>
          <p:nvPr/>
        </p:nvSpPr>
        <p:spPr>
          <a:xfrm>
            <a:off x="4672363" y="5122665"/>
            <a:ext cx="4137101" cy="830997"/>
          </a:xfrm>
          <a:prstGeom prst="rect">
            <a:avLst/>
          </a:prstGeom>
          <a:noFill/>
        </p:spPr>
        <p:txBody>
          <a:bodyPr wrap="square" rtlCol="0">
            <a:spAutoFit/>
          </a:bodyPr>
          <a:lstStyle/>
          <a:p>
            <a:pPr algn="ctr"/>
            <a:r>
              <a:rPr lang="en-US" sz="1200" dirty="0" smtClean="0">
                <a:latin typeface="Arial" charset="0"/>
                <a:ea typeface="Arial" charset="0"/>
                <a:cs typeface="Arial" charset="0"/>
              </a:rPr>
              <a:t>PREM HS student, José L. Pérez Gordillo, represented Puerto Rico in the 2017 International Science Fair. He developed  a sensor for the detection of aliphatic alcohol  vapors using the sucrose-based carbon spheres.</a:t>
            </a:r>
            <a:endParaRPr lang="en-US" sz="1200" dirty="0">
              <a:latin typeface="Arial" charset="0"/>
              <a:ea typeface="Arial" charset="0"/>
              <a:cs typeface="Arial" charset="0"/>
            </a:endParaRPr>
          </a:p>
        </p:txBody>
      </p:sp>
    </p:spTree>
    <p:extLst>
      <p:ext uri="{BB962C8B-B14F-4D97-AF65-F5344CB8AC3E}">
        <p14:creationId xmlns:p14="http://schemas.microsoft.com/office/powerpoint/2010/main" val="2906971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15003</TotalTime>
  <Words>576</Words>
  <Application>Microsoft Office PowerPoint</Application>
  <PresentationFormat>On-screen Show (4:3)</PresentationFormat>
  <Paragraphs>28</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News Gothic MT</vt:lpstr>
      <vt:lpstr>Wingdings 2</vt:lpstr>
      <vt:lpstr>Breeze</vt:lpstr>
      <vt:lpstr>Polymer/Carbon Spheres Composites for Device Applications</vt:lpstr>
      <vt:lpstr>Polymer/Carbon Spheres Composites for Device Applications</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Williams, Catherine</cp:lastModifiedBy>
  <cp:revision>62</cp:revision>
  <cp:lastPrinted>2016-08-01T15:14:13Z</cp:lastPrinted>
  <dcterms:created xsi:type="dcterms:W3CDTF">2016-07-19T18:16:54Z</dcterms:created>
  <dcterms:modified xsi:type="dcterms:W3CDTF">2018-01-23T15:43:28Z</dcterms:modified>
  <cp:category/>
</cp:coreProperties>
</file>