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4"/>
  </p:notesMasterIdLst>
  <p:handoutMasterIdLst>
    <p:handoutMasterId r:id="rId5"/>
  </p:handoutMasterIdLst>
  <p:sldIdLst>
    <p:sldId id="360" r:id="rId2"/>
    <p:sldId id="361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FF3300"/>
    <a:srgbClr val="33CCFF"/>
    <a:srgbClr val="99CCFF"/>
    <a:srgbClr val="FF0000"/>
    <a:srgbClr val="99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6370" autoAdjust="0"/>
  </p:normalViewPr>
  <p:slideViewPr>
    <p:cSldViewPr>
      <p:cViewPr>
        <p:scale>
          <a:sx n="100" d="100"/>
          <a:sy n="100" d="100"/>
        </p:scale>
        <p:origin x="1086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6F88D7-8534-494F-916F-FB13D4EDC60D}" type="datetimeFigureOut">
              <a:rPr lang="en-US"/>
              <a:pPr>
                <a:defRPr/>
              </a:pPr>
              <a:t>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129A54-C732-4C72-AC5A-B327A170BD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53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239986-AB4C-4C72-9130-A44B3EB89CDA}" type="datetimeFigureOut">
              <a:rPr lang="en-US"/>
              <a:pPr>
                <a:defRPr/>
              </a:pPr>
              <a:t>1/11/2018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0838AE4-34F2-4472-9CF8-CF41CDBA03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45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458200" cy="762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06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4495800" cy="5715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334000" y="3962400"/>
            <a:ext cx="3581400" cy="21336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000066"/>
                </a:solidFill>
                <a:latin typeface="Calibri" pitchFamily="34" charset="0"/>
                <a:cs typeface="Arial" pitchFamily="34" charset="0"/>
              </a:defRPr>
            </a:lvl1pPr>
            <a:lvl2pPr>
              <a:defRPr sz="1800">
                <a:solidFill>
                  <a:srgbClr val="000066"/>
                </a:solidFill>
                <a:latin typeface="Calibri" pitchFamily="34" charset="0"/>
                <a:cs typeface="Arial" pitchFamily="34" charset="0"/>
              </a:defRPr>
            </a:lvl2pPr>
            <a:lvl3pPr>
              <a:defRPr sz="1800">
                <a:solidFill>
                  <a:srgbClr val="000066"/>
                </a:solidFill>
                <a:latin typeface="Calibri" pitchFamily="34" charset="0"/>
                <a:cs typeface="Arial" pitchFamily="34" charset="0"/>
              </a:defRPr>
            </a:lvl3pPr>
            <a:lvl4pPr>
              <a:defRPr sz="1800">
                <a:solidFill>
                  <a:srgbClr val="000066"/>
                </a:solidFill>
                <a:latin typeface="Calibri" pitchFamily="34" charset="0"/>
                <a:cs typeface="Arial" pitchFamily="34" charset="0"/>
              </a:defRPr>
            </a:lvl4pPr>
            <a:lvl5pPr>
              <a:defRPr sz="1800">
                <a:solidFill>
                  <a:srgbClr val="000066"/>
                </a:solidFill>
                <a:latin typeface="Calibri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5334000" y="990600"/>
            <a:ext cx="3505200" cy="28194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619125" cy="6858000"/>
          </a:xfrm>
          <a:prstGeom prst="rect">
            <a:avLst/>
          </a:prstGeom>
          <a:gradFill rotWithShape="0">
            <a:gsLst>
              <a:gs pos="0">
                <a:srgbClr val="0640F3">
                  <a:gamma/>
                  <a:shade val="29804"/>
                  <a:invGamma/>
                </a:srgbClr>
              </a:gs>
              <a:gs pos="100000">
                <a:srgbClr val="0640F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3333CC"/>
              </a:solidFill>
              <a:latin typeface="Times New Roman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 rot="16200000">
            <a:off x="-2055812" y="2038350"/>
            <a:ext cx="4692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618FFD"/>
                </a:solidFill>
              </a:rPr>
              <a:t>National Science Foundation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0" y="6096000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619125" cy="6858000"/>
          </a:xfrm>
          <a:prstGeom prst="rect">
            <a:avLst/>
          </a:prstGeom>
          <a:gradFill rotWithShape="0">
            <a:gsLst>
              <a:gs pos="0">
                <a:srgbClr val="0640F3">
                  <a:gamma/>
                  <a:shade val="29804"/>
                  <a:invGamma/>
                </a:srgbClr>
              </a:gs>
              <a:gs pos="100000">
                <a:srgbClr val="0640F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16200000">
            <a:off x="-2055812" y="2038350"/>
            <a:ext cx="4692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618FFD"/>
                </a:solidFill>
              </a:rPr>
              <a:t>National Science Foundation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" y="6273273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(a) Schematic showing the structural evolution of Au@MoS2 core-shell heterostructure. (b) TEM image of the Au@MoS2 core-shell. (c) Raman map (in 3D) generated from a pre-defined pattern(!). (d) Simulation of electric field distribution on a single Au@MoS2.&#10;" title="Imag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098" y="769441"/>
            <a:ext cx="3749040" cy="39782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"/>
            <a:ext cx="8458200" cy="7620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Novel Optical Interactions in Patterned Au@MoX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Core-shell Heterostructures</a:t>
            </a:r>
            <a:r>
              <a:rPr lang="en-US" sz="2400" dirty="0">
                <a:solidFill>
                  <a:schemeClr val="accent2"/>
                </a:solidFill>
              </a:rPr>
              <a:t/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accent2"/>
                </a:solidFill>
              </a:rPr>
              <a:t>Vinayak P. Dravid, Northwestern </a:t>
            </a:r>
            <a:r>
              <a:rPr lang="en-US" sz="1800" dirty="0">
                <a:solidFill>
                  <a:schemeClr val="accent2"/>
                </a:solidFill>
              </a:rPr>
              <a:t>University, </a:t>
            </a:r>
            <a:r>
              <a:rPr lang="en-US" sz="1800" dirty="0" smtClean="0">
                <a:solidFill>
                  <a:schemeClr val="accent2"/>
                </a:solidFill>
              </a:rPr>
              <a:t>DMR 1507810</a:t>
            </a:r>
            <a:endParaRPr lang="en-CA" sz="18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799" y="769441"/>
            <a:ext cx="4495801" cy="5402759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sz="1600" b="1" u="sng" dirty="0"/>
              <a:t>Outcome:</a:t>
            </a:r>
            <a:r>
              <a:rPr lang="en-US" sz="1600" b="1" dirty="0"/>
              <a:t> </a:t>
            </a:r>
            <a:r>
              <a:rPr lang="en-US" sz="1400" dirty="0"/>
              <a:t>We </a:t>
            </a:r>
            <a:r>
              <a:rPr lang="en-US" sz="1400" dirty="0" smtClean="0"/>
              <a:t>have synthesized novel core-shell heterostructures, </a:t>
            </a:r>
            <a:r>
              <a:rPr lang="en-US" sz="1400" dirty="0"/>
              <a:t>termed </a:t>
            </a:r>
            <a:r>
              <a:rPr lang="en-US" sz="1400" dirty="0" smtClean="0"/>
              <a:t>Au@MoX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; where </a:t>
            </a:r>
            <a:r>
              <a:rPr lang="en-US" sz="1400" dirty="0"/>
              <a:t>the Au </a:t>
            </a:r>
            <a:r>
              <a:rPr lang="en-US" sz="1400" dirty="0" smtClean="0"/>
              <a:t>nanoparticles are snugly </a:t>
            </a:r>
            <a:r>
              <a:rPr lang="en-US" sz="1400" dirty="0"/>
              <a:t>and contiguously encapsulated by few </a:t>
            </a:r>
            <a:r>
              <a:rPr lang="en-US" sz="1400" dirty="0" smtClean="0"/>
              <a:t>atomic layers of ceramic chalcogenides (X), e.g., MoS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. </a:t>
            </a:r>
            <a:r>
              <a:rPr lang="en-US" sz="1400" dirty="0"/>
              <a:t>The heterostructures </a:t>
            </a:r>
            <a:r>
              <a:rPr lang="en-US" sz="1400" dirty="0" smtClean="0"/>
              <a:t>can be patterned via direct </a:t>
            </a:r>
            <a:r>
              <a:rPr lang="en-US" sz="1400" dirty="0"/>
              <a:t>growth of multilayer fullerene-like </a:t>
            </a:r>
            <a:r>
              <a:rPr lang="en-US" sz="1400" dirty="0" smtClean="0"/>
              <a:t>shells </a:t>
            </a:r>
            <a:r>
              <a:rPr lang="en-US" sz="1400" dirty="0"/>
              <a:t>on Au nanoparticle </a:t>
            </a:r>
            <a:r>
              <a:rPr lang="en-US" sz="1400" dirty="0" smtClean="0"/>
              <a:t>cores. </a:t>
            </a:r>
            <a:r>
              <a:rPr lang="en-US" sz="1400" dirty="0"/>
              <a:t>The light-matter interactions between plasmonic structures and MoX</a:t>
            </a:r>
            <a:r>
              <a:rPr lang="en-US" sz="1400" baseline="-25000" dirty="0"/>
              <a:t>2</a:t>
            </a:r>
            <a:r>
              <a:rPr lang="en-US" sz="1400" dirty="0"/>
              <a:t> (X = </a:t>
            </a:r>
            <a:r>
              <a:rPr lang="en-US" sz="1400" dirty="0" smtClean="0"/>
              <a:t>S/Se</a:t>
            </a:r>
            <a:r>
              <a:rPr lang="en-US" sz="1400" dirty="0"/>
              <a:t>) are </a:t>
            </a:r>
            <a:r>
              <a:rPr lang="en-US" sz="1400" dirty="0" smtClean="0"/>
              <a:t>unusually strong; thus have appreciable scientific and technological implications. </a:t>
            </a:r>
          </a:p>
          <a:p>
            <a:pPr marL="0" indent="0" algn="just">
              <a:buNone/>
            </a:pPr>
            <a:r>
              <a:rPr lang="en-US" sz="1600" b="1" u="sng" dirty="0" smtClean="0"/>
              <a:t>Impact</a:t>
            </a:r>
            <a:r>
              <a:rPr lang="en-US" sz="1600" b="1" u="sng" dirty="0"/>
              <a:t>:</a:t>
            </a:r>
            <a:r>
              <a:rPr lang="en-US" sz="1600" b="1" dirty="0"/>
              <a:t> </a:t>
            </a:r>
            <a:r>
              <a:rPr lang="en-US" sz="1400" dirty="0" smtClean="0"/>
              <a:t>The Au@MoS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heterostructures exhibit significantly </a:t>
            </a:r>
            <a:r>
              <a:rPr lang="en-US" sz="1400" dirty="0"/>
              <a:t>enhanced Raman scattering and photoluminescence </a:t>
            </a:r>
            <a:r>
              <a:rPr lang="en-US" sz="1400" dirty="0" smtClean="0"/>
              <a:t>(PL) emission. These </a:t>
            </a:r>
            <a:r>
              <a:rPr lang="en-US" sz="1400" dirty="0"/>
              <a:t>results suggest </a:t>
            </a:r>
            <a:r>
              <a:rPr lang="en-US" sz="1400" dirty="0" smtClean="0"/>
              <a:t>tangible prospects for </a:t>
            </a:r>
            <a:r>
              <a:rPr lang="en-US" sz="1400" dirty="0"/>
              <a:t>future optoelectronic devices, optical imaging, and energy-environment applications</a:t>
            </a:r>
            <a:r>
              <a:rPr lang="en-US" sz="1400" dirty="0" smtClean="0"/>
              <a:t>. </a:t>
            </a:r>
            <a:r>
              <a:rPr lang="en-US" sz="1400" dirty="0"/>
              <a:t>On the scientific front, </a:t>
            </a:r>
            <a:r>
              <a:rPr lang="en-US" sz="1400" dirty="0" smtClean="0"/>
              <a:t>we </a:t>
            </a:r>
            <a:r>
              <a:rPr lang="en-US" sz="1400" dirty="0"/>
              <a:t>also </a:t>
            </a:r>
            <a:r>
              <a:rPr lang="en-US" sz="1400" dirty="0" smtClean="0"/>
              <a:t>find evidence </a:t>
            </a:r>
            <a:r>
              <a:rPr lang="en-US" sz="1400" dirty="0"/>
              <a:t>for the charge transfer-induced doping effect on the MoS</a:t>
            </a:r>
            <a:r>
              <a:rPr lang="en-US" sz="1400" baseline="-25000" dirty="0"/>
              <a:t>2</a:t>
            </a:r>
            <a:r>
              <a:rPr lang="en-US" sz="1400" dirty="0"/>
              <a:t> </a:t>
            </a:r>
            <a:r>
              <a:rPr lang="en-US" sz="1400" dirty="0" smtClean="0"/>
              <a:t>shell, providing a new way to generate carriers in “shells” of chalcogenides</a:t>
            </a:r>
            <a:r>
              <a:rPr lang="en-US" sz="1400" dirty="0"/>
              <a:t>. </a:t>
            </a:r>
            <a:endParaRPr lang="en-US" sz="1400" dirty="0" smtClean="0"/>
          </a:p>
          <a:p>
            <a:pPr marL="0" indent="0" algn="just">
              <a:buNone/>
            </a:pPr>
            <a:r>
              <a:rPr lang="en-US" sz="1600" b="1" u="sng" dirty="0" smtClean="0"/>
              <a:t>Explanation</a:t>
            </a:r>
            <a:r>
              <a:rPr lang="en-US" sz="1600" b="1" u="sng" dirty="0"/>
              <a:t>:</a:t>
            </a:r>
            <a:r>
              <a:rPr lang="en-US" sz="1600" b="1" dirty="0"/>
              <a:t> </a:t>
            </a:r>
            <a:r>
              <a:rPr lang="en-US" sz="1400" dirty="0"/>
              <a:t>The </a:t>
            </a:r>
            <a:r>
              <a:rPr lang="en-US" sz="1400" dirty="0" smtClean="0"/>
              <a:t>enhanced light-matter </a:t>
            </a:r>
            <a:r>
              <a:rPr lang="en-US" sz="1400" dirty="0"/>
              <a:t>interactions </a:t>
            </a:r>
            <a:r>
              <a:rPr lang="en-US" sz="1400" dirty="0" smtClean="0"/>
              <a:t>occur due </a:t>
            </a:r>
            <a:r>
              <a:rPr lang="en-US" sz="1400" dirty="0"/>
              <a:t>to the </a:t>
            </a:r>
            <a:r>
              <a:rPr lang="en-US" sz="1400" dirty="0" smtClean="0"/>
              <a:t>physical curvature </a:t>
            </a:r>
            <a:r>
              <a:rPr lang="en-US" sz="1400" dirty="0"/>
              <a:t>of MoS</a:t>
            </a:r>
            <a:r>
              <a:rPr lang="en-US" sz="1400" baseline="-25000" dirty="0"/>
              <a:t>2</a:t>
            </a:r>
            <a:r>
              <a:rPr lang="en-US" sz="1400" dirty="0"/>
              <a:t> </a:t>
            </a:r>
            <a:r>
              <a:rPr lang="en-US" sz="1400" dirty="0" smtClean="0"/>
              <a:t>shells </a:t>
            </a:r>
            <a:r>
              <a:rPr lang="en-US" sz="1400" dirty="0"/>
              <a:t>and the plasmonic effect from the underlying Au nanoparticle core. We attribute the Raman and PL enhancements to the surface plasmon-induced electric field, which simulations show to mainly localize within the </a:t>
            </a:r>
            <a:r>
              <a:rPr lang="en-US" sz="1400" dirty="0" smtClean="0"/>
              <a:t>shells. The results challenge theoretical calculations and modeling.</a:t>
            </a:r>
            <a:endParaRPr lang="en-CA" sz="14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5318759" y="4828401"/>
            <a:ext cx="3744855" cy="1343799"/>
          </a:xfrm>
          <a:ln w="19050">
            <a:solidFill>
              <a:schemeClr val="accent2"/>
            </a:solidFill>
          </a:ln>
        </p:spPr>
        <p:txBody>
          <a:bodyPr/>
          <a:lstStyle/>
          <a:p>
            <a:pPr marL="0" indent="0" algn="just"/>
            <a:r>
              <a:rPr lang="en-US" sz="1400" dirty="0"/>
              <a:t>(a) Schematic showing the structural evolution of Au@MoS</a:t>
            </a:r>
            <a:r>
              <a:rPr lang="en-US" sz="1400" baseline="-25000" dirty="0"/>
              <a:t>2</a:t>
            </a:r>
            <a:r>
              <a:rPr lang="en-US" sz="1400" dirty="0"/>
              <a:t> core-shell heterostructure. (b) TEM image of the Au@MoS</a:t>
            </a:r>
            <a:r>
              <a:rPr lang="en-US" sz="1400" baseline="-25000" dirty="0"/>
              <a:t>2</a:t>
            </a:r>
            <a:r>
              <a:rPr lang="en-US" sz="1400" dirty="0"/>
              <a:t> core-shell. (c) Raman map (in 3D) generated from </a:t>
            </a:r>
            <a:r>
              <a:rPr lang="en-US" sz="1400" dirty="0" smtClean="0"/>
              <a:t>a pre-defined pattern(!). </a:t>
            </a:r>
            <a:r>
              <a:rPr lang="en-US" sz="1400" dirty="0"/>
              <a:t>(d) </a:t>
            </a:r>
            <a:r>
              <a:rPr lang="en-US" sz="1400" dirty="0" smtClean="0"/>
              <a:t>Simulation of electric </a:t>
            </a:r>
            <a:r>
              <a:rPr lang="en-US" sz="1400" dirty="0"/>
              <a:t>field </a:t>
            </a:r>
            <a:r>
              <a:rPr lang="en-US" sz="1400" dirty="0" smtClean="0"/>
              <a:t>distribution on </a:t>
            </a:r>
            <a:r>
              <a:rPr lang="en-US" sz="1400" dirty="0"/>
              <a:t>a single </a:t>
            </a:r>
            <a:r>
              <a:rPr lang="en-US" sz="1400" dirty="0" smtClean="0"/>
              <a:t>Au@MoS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.</a:t>
            </a:r>
            <a:endParaRPr lang="en-C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294373" y="12470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40046" y="228599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1048" y="3304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40046" y="347277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798" y="6240959"/>
            <a:ext cx="8377815" cy="577081"/>
          </a:xfrm>
          <a:prstGeom prst="rect">
            <a:avLst/>
          </a:prstGeom>
          <a:ln w="127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050" u="sng" dirty="0" smtClean="0">
                <a:solidFill>
                  <a:schemeClr val="accent2"/>
                </a:solidFill>
              </a:rPr>
              <a:t>Publication</a:t>
            </a:r>
            <a:r>
              <a:rPr lang="en-US" sz="1050" dirty="0" smtClean="0">
                <a:solidFill>
                  <a:schemeClr val="accent2"/>
                </a:solidFill>
              </a:rPr>
              <a:t>: Yuan </a:t>
            </a:r>
            <a:r>
              <a:rPr lang="en-US" sz="1050" dirty="0">
                <a:solidFill>
                  <a:schemeClr val="accent2"/>
                </a:solidFill>
              </a:rPr>
              <a:t>Li, Jeffrey D. Cain, Eve D. Hanson, Akshay A. Murthy, Shiqiang Hao, Fengyuan Shi, Qianqian Li, Christopher Wolverton, Xinqi Chen, and Vinayak P. </a:t>
            </a:r>
            <a:r>
              <a:rPr lang="en-US" sz="1050" dirty="0" smtClean="0">
                <a:solidFill>
                  <a:schemeClr val="accent2"/>
                </a:solidFill>
              </a:rPr>
              <a:t>Dravid; “Au</a:t>
            </a:r>
            <a:r>
              <a:rPr lang="en-US" sz="1050" dirty="0">
                <a:solidFill>
                  <a:schemeClr val="accent2"/>
                </a:solidFill>
              </a:rPr>
              <a:t>@ MoS2 Core-shell Heterostructures with Strong Light-Matter </a:t>
            </a:r>
            <a:r>
              <a:rPr lang="en-US" sz="1050" dirty="0" smtClean="0">
                <a:solidFill>
                  <a:schemeClr val="accent2"/>
                </a:solidFill>
              </a:rPr>
              <a:t>Interactions”, </a:t>
            </a:r>
            <a:r>
              <a:rPr lang="en-US" sz="1050" i="1" dirty="0" smtClean="0">
                <a:solidFill>
                  <a:schemeClr val="accent2"/>
                </a:solidFill>
              </a:rPr>
              <a:t>Nano </a:t>
            </a:r>
            <a:r>
              <a:rPr lang="en-US" sz="1050" i="1" dirty="0">
                <a:solidFill>
                  <a:schemeClr val="accent2"/>
                </a:solidFill>
              </a:rPr>
              <a:t>Letters</a:t>
            </a:r>
            <a:r>
              <a:rPr lang="en-US" sz="1050" dirty="0">
                <a:solidFill>
                  <a:schemeClr val="accent2"/>
                </a:solidFill>
              </a:rPr>
              <a:t> (2016). DOI: 10.1021/acs.nanolett.6b03764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SF-DMR CERAMICS" title="Optical image of Au@Mos2 Pattern"/>
          <p:cNvPicPr>
            <a:picLocks noChangeAspect="1"/>
          </p:cNvPicPr>
          <p:nvPr/>
        </p:nvPicPr>
        <p:blipFill rotWithShape="1">
          <a:blip r:embed="rId2"/>
          <a:srcRect l="37195" t="40328" r="28627" b="38300"/>
          <a:stretch/>
        </p:blipFill>
        <p:spPr>
          <a:xfrm>
            <a:off x="4972050" y="575846"/>
            <a:ext cx="3687162" cy="2286000"/>
          </a:xfrm>
          <a:prstGeom prst="rect">
            <a:avLst/>
          </a:prstGeom>
        </p:spPr>
      </p:pic>
      <p:pic>
        <p:nvPicPr>
          <p:cNvPr id="7" name="Picture 6" descr="NSF - DMR CERAMICS" title="Raman Ma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t="7582" r="11010" b="14704"/>
          <a:stretch/>
        </p:blipFill>
        <p:spPr>
          <a:xfrm>
            <a:off x="1647825" y="3200400"/>
            <a:ext cx="6324600" cy="3124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8077200" y="2514600"/>
            <a:ext cx="304800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161020" y="2671572"/>
            <a:ext cx="137160" cy="731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0948" y="2333018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10 µm</a:t>
            </a:r>
          </a:p>
        </p:txBody>
      </p:sp>
      <p:pic>
        <p:nvPicPr>
          <p:cNvPr id="11" name="Picture 10" descr="NSF-DMR" title="Design"/>
          <p:cNvPicPr>
            <a:picLocks noChangeAspect="1"/>
          </p:cNvPicPr>
          <p:nvPr/>
        </p:nvPicPr>
        <p:blipFill rotWithShape="1">
          <a:blip r:embed="rId4"/>
          <a:srcRect l="-783" r="783"/>
          <a:stretch/>
        </p:blipFill>
        <p:spPr>
          <a:xfrm>
            <a:off x="1371600" y="533400"/>
            <a:ext cx="3048000" cy="228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1600" y="183148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Gothic" pitchFamily="34" charset="0"/>
              </a:rPr>
              <a:t>Design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1575" y="183148"/>
            <a:ext cx="3727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Gothic" pitchFamily="34" charset="0"/>
              </a:rPr>
              <a:t>Optical image of Au@MoS</a:t>
            </a:r>
            <a:r>
              <a:rPr lang="en-US" sz="1600" baseline="-25000" dirty="0">
                <a:latin typeface="Century Gothic" pitchFamily="34" charset="0"/>
              </a:rPr>
              <a:t>2</a:t>
            </a:r>
            <a:r>
              <a:rPr lang="en-US" sz="1600" dirty="0">
                <a:latin typeface="Century Gothic" pitchFamily="34" charset="0"/>
              </a:rPr>
              <a:t> pattern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6400" y="2861846"/>
            <a:ext cx="1877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Gothic" pitchFamily="34" charset="0"/>
              </a:rPr>
              <a:t>Raman mapping</a:t>
            </a:r>
          </a:p>
        </p:txBody>
      </p:sp>
    </p:spTree>
    <p:extLst>
      <p:ext uri="{BB962C8B-B14F-4D97-AF65-F5344CB8AC3E}">
        <p14:creationId xmlns:p14="http://schemas.microsoft.com/office/powerpoint/2010/main" val="1326778637"/>
      </p:ext>
    </p:extLst>
  </p:cSld>
  <p:clrMapOvr>
    <a:masterClrMapping/>
  </p:clrMapOvr>
</p:sld>
</file>

<file path=ppt/theme/theme1.xml><?xml version="1.0" encoding="utf-8"?>
<a:theme xmlns:a="http://schemas.openxmlformats.org/drawingml/2006/main" name="COV 2011 v1">
  <a:themeElements>
    <a:clrScheme name="nsf-mt-std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sf-mt-st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sf-mt-st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f-mt-st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21880</TotalTime>
  <Words>330</Words>
  <Application>Microsoft Office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COV 2011 v1</vt:lpstr>
      <vt:lpstr>Novel Optical Interactions in Patterned Au@MoX2 Core-shell Heterostructures Vinayak P. Dravid, Northwestern University, DMR 1507810</vt:lpstr>
      <vt:lpstr>PowerPoint Presentation</vt:lpstr>
    </vt:vector>
  </TitlesOfParts>
  <Company>National Science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DMR FY 2013 Activities</dc:title>
  <dc:creator>NSF</dc:creator>
  <cp:lastModifiedBy>Williams, Catherine</cp:lastModifiedBy>
  <cp:revision>514</cp:revision>
  <dcterms:created xsi:type="dcterms:W3CDTF">2011-07-27T19:25:21Z</dcterms:created>
  <dcterms:modified xsi:type="dcterms:W3CDTF">2018-01-11T19:20:20Z</dcterms:modified>
</cp:coreProperties>
</file>