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58" r:id="rId2"/>
    <p:sldId id="259" r:id="rId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81" autoAdjust="0"/>
    <p:restoredTop sz="94746"/>
  </p:normalViewPr>
  <p:slideViewPr>
    <p:cSldViewPr snapToGrid="0" snapToObjects="1">
      <p:cViewPr>
        <p:scale>
          <a:sx n="100" d="100"/>
          <a:sy n="100" d="100"/>
        </p:scale>
        <p:origin x="1320" y="21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F3C3AE5-C23C-D34B-9360-A79E77CD26A6}" type="datetimeFigureOut">
              <a:rPr lang="en-US" smtClean="0"/>
              <a:t>1/18/2018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B4DED34-EAA5-7B4D-B87F-EC30FD39D937}" type="slidenum">
              <a:rPr lang="en-US" smtClean="0"/>
              <a:t>‹#›</a:t>
            </a:fld>
            <a:endParaRPr lang="en-US" dirty="0"/>
          </a:p>
        </p:txBody>
      </p:sp>
    </p:spTree>
    <p:extLst>
      <p:ext uri="{BB962C8B-B14F-4D97-AF65-F5344CB8AC3E}">
        <p14:creationId xmlns:p14="http://schemas.microsoft.com/office/powerpoint/2010/main" val="880669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 key to this design is the synergistic effect of reversible thermo-induced supramolecular assembly of the polymers and photothermal conversion of carbon nanotubes, which is believed to be appropriate for expansion to a variety of other systems. A broad scope of applications can be anticipated for this system, including patternable and flexible conductive materials with various dimensions, injectable and near IR curable hydrogels for bioelectronics or tissue engineering, and 3D printing materials for permanent or temporary layers.</a:t>
            </a:r>
          </a:p>
          <a:p>
            <a:endParaRPr lang="en-US" dirty="0"/>
          </a:p>
        </p:txBody>
      </p:sp>
      <p:sp>
        <p:nvSpPr>
          <p:cNvPr id="4" name="Slide Number Placeholder 3"/>
          <p:cNvSpPr>
            <a:spLocks noGrp="1"/>
          </p:cNvSpPr>
          <p:nvPr>
            <p:ph type="sldNum" sz="quarter" idx="10"/>
          </p:nvPr>
        </p:nvSpPr>
        <p:spPr/>
        <p:txBody>
          <a:bodyPr/>
          <a:lstStyle/>
          <a:p>
            <a:fld id="{DB4DED34-EAA5-7B4D-B87F-EC30FD39D937}" type="slidenum">
              <a:rPr lang="en-US" smtClean="0"/>
              <a:t>1</a:t>
            </a:fld>
            <a:endParaRPr lang="en-US" dirty="0"/>
          </a:p>
        </p:txBody>
      </p:sp>
    </p:spTree>
    <p:extLst>
      <p:ext uri="{BB962C8B-B14F-4D97-AF65-F5344CB8AC3E}">
        <p14:creationId xmlns:p14="http://schemas.microsoft.com/office/powerpoint/2010/main" val="1881652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4DED34-EAA5-7B4D-B87F-EC30FD39D937}" type="slidenum">
              <a:rPr lang="en-US" smtClean="0"/>
              <a:t>2</a:t>
            </a:fld>
            <a:endParaRPr lang="en-US" dirty="0"/>
          </a:p>
        </p:txBody>
      </p:sp>
    </p:spTree>
    <p:extLst>
      <p:ext uri="{BB962C8B-B14F-4D97-AF65-F5344CB8AC3E}">
        <p14:creationId xmlns:p14="http://schemas.microsoft.com/office/powerpoint/2010/main" val="962806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9748" y="1995294"/>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1399747" y="3956266"/>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9929" y="-26103"/>
            <a:ext cx="5281622" cy="803189"/>
          </a:xfrm>
        </p:spPr>
        <p:txBody>
          <a:bodyPr/>
          <a:lstStyle>
            <a:lvl1pPr algn="l">
              <a:defRPr sz="2000">
                <a:solidFill>
                  <a:srgbClr val="FFFFFF"/>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513" y="25655"/>
            <a:ext cx="5795584" cy="731178"/>
          </a:xfrm>
        </p:spPr>
        <p:txBody>
          <a:bodyPr/>
          <a:lstStyle>
            <a:lvl1pPr algn="l">
              <a:defRPr sz="2400">
                <a:solidFill>
                  <a:schemeClr val="bg1"/>
                </a:solidFill>
              </a:defRPr>
            </a:lvl1pPr>
          </a:lstStyle>
          <a:p>
            <a:r>
              <a:rPr lang="en-US" dirty="0"/>
              <a:t>Click to edit Master title style</a:t>
            </a:r>
            <a:endParaRPr dirty="0"/>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DAA67AA0-DEF6-D741-AF0E-1BCF8203E1C0}" type="datetimeFigureOut">
              <a:rPr lang="en-US" smtClean="0"/>
              <a:t>1/18/2018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A67AA0-DEF6-D741-AF0E-1BCF8203E1C0}" type="datetimeFigureOut">
              <a:rPr lang="en-US" smtClean="0"/>
              <a:t>1/18/2018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46036" y="240822"/>
            <a:ext cx="5797964" cy="504198"/>
          </a:xfrm>
        </p:spPr>
        <p:txBody>
          <a:bodyPr/>
          <a:lstStyle>
            <a:lvl1pPr algn="l">
              <a:defRPr sz="2400">
                <a:solidFill>
                  <a:srgbClr val="FFFFFF"/>
                </a:solidFill>
              </a:defRPr>
            </a:lvl1pPr>
          </a:lstStyle>
          <a:p>
            <a:r>
              <a:rPr lang="en-US" dirty="0"/>
              <a:t>Click to edit Master title style</a:t>
            </a:r>
            <a:endParaRPr dirty="0"/>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p>
            <a:fld id="{DAA67AA0-DEF6-D741-AF0E-1BCF8203E1C0}" type="datetimeFigureOut">
              <a:rPr lang="en-US" smtClean="0"/>
              <a:t>1/18/2018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FA1B1B6-1873-E042-A246-BC0F54B866B4}"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image" Target="../media/image2.jpg"/><Relationship Id="rId12"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6.jpg"/><Relationship Id="rId5" Type="http://schemas.openxmlformats.org/officeDocument/2006/relationships/slideLayout" Target="../slideLayouts/slideLayout5.xml"/><Relationship Id="rId10" Type="http://schemas.openxmlformats.org/officeDocument/2006/relationships/image" Target="../media/image5.jpg"/><Relationship Id="rId4" Type="http://schemas.openxmlformats.org/officeDocument/2006/relationships/slideLayout" Target="../slideLayouts/slideLayout4.xml"/><Relationship Id="rId9"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DAA67AA0-DEF6-D741-AF0E-1BCF8203E1C0}" type="datetimeFigureOut">
              <a:rPr lang="en-US" smtClean="0"/>
              <a:t>1/18/2018</a:t>
            </a:fld>
            <a:endParaRPr lang="en-US" dirty="0"/>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FA1B1B6-1873-E042-A246-BC0F54B866B4}" type="slidenum">
              <a:rPr lang="en-US" smtClean="0"/>
              <a:t>‹#›</a:t>
            </a:fld>
            <a:endParaRPr lang="en-US" dirty="0"/>
          </a:p>
        </p:txBody>
      </p:sp>
      <p:pic>
        <p:nvPicPr>
          <p:cNvPr id="7" name="Picture 6" descr="DMR Templates BMAT.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DMR Templates MMN.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descr="DMR Templates CER.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DMR Templates CMMT.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 name="Picture 10" descr="DMR Templates D.jpg"/>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2" name="Picture 11" descr="DMR Templates 88P.jp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4" r:id="rId4"/>
    <p:sldLayoutId id="2147483666" r:id="rId5"/>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036" y="110532"/>
            <a:ext cx="5797964" cy="803867"/>
          </a:xfrm>
        </p:spPr>
        <p:txBody>
          <a:bodyPr anchor="ctr"/>
          <a:lstStyle/>
          <a:p>
            <a:r>
              <a:rPr lang="en-US" sz="1800" b="1" dirty="0">
                <a:solidFill>
                  <a:schemeClr val="tx1"/>
                </a:solidFill>
              </a:rPr>
              <a:t>Complex Functional Materials Accessed Uniquely through Selective Macromolecular </a:t>
            </a:r>
            <a:r>
              <a:rPr lang="en-US" sz="1800" b="1" dirty="0" smtClean="0">
                <a:solidFill>
                  <a:schemeClr val="tx1"/>
                </a:solidFill>
              </a:rPr>
              <a:t>Interactions</a:t>
            </a:r>
            <a:endParaRPr lang="en-US" sz="1800" b="1" dirty="0">
              <a:solidFill>
                <a:schemeClr val="tx1"/>
              </a:solidFill>
            </a:endParaRPr>
          </a:p>
        </p:txBody>
      </p:sp>
      <p:sp>
        <p:nvSpPr>
          <p:cNvPr id="7" name="Rectangle 6"/>
          <p:cNvSpPr/>
          <p:nvPr/>
        </p:nvSpPr>
        <p:spPr>
          <a:xfrm>
            <a:off x="4253340" y="1100209"/>
            <a:ext cx="5053622" cy="307777"/>
          </a:xfrm>
          <a:prstGeom prst="rect">
            <a:avLst/>
          </a:prstGeom>
        </p:spPr>
        <p:txBody>
          <a:bodyPr wrap="square" anchor="ctr">
            <a:spAutoFit/>
          </a:bodyPr>
          <a:lstStyle/>
          <a:p>
            <a:r>
              <a:rPr lang="en-US" sz="1400" b="1" dirty="0" smtClean="0">
                <a:solidFill>
                  <a:schemeClr val="bg1"/>
                </a:solidFill>
              </a:rPr>
              <a:t>Karen L. Wooley, Texas A&amp;M University Main Campus</a:t>
            </a:r>
            <a:endParaRPr lang="en-US" sz="1400" b="1" dirty="0">
              <a:solidFill>
                <a:schemeClr val="bg1"/>
              </a:solidFill>
            </a:endParaRPr>
          </a:p>
        </p:txBody>
      </p:sp>
      <p:sp>
        <p:nvSpPr>
          <p:cNvPr id="8" name="Rectangle 7"/>
          <p:cNvSpPr/>
          <p:nvPr/>
        </p:nvSpPr>
        <p:spPr>
          <a:xfrm>
            <a:off x="152400" y="331529"/>
            <a:ext cx="2759824" cy="307777"/>
          </a:xfrm>
          <a:prstGeom prst="rect">
            <a:avLst/>
          </a:prstGeom>
        </p:spPr>
        <p:txBody>
          <a:bodyPr wrap="square" anchor="ctr">
            <a:spAutoFit/>
          </a:bodyPr>
          <a:lstStyle/>
          <a:p>
            <a:r>
              <a:rPr lang="en-US" sz="1200" b="1" dirty="0" smtClean="0">
                <a:solidFill>
                  <a:schemeClr val="bg1"/>
                </a:solidFill>
              </a:rPr>
              <a:t> </a:t>
            </a:r>
            <a:r>
              <a:rPr lang="en-US" sz="1400" b="1" dirty="0" smtClean="0">
                <a:solidFill>
                  <a:schemeClr val="bg1"/>
                </a:solidFill>
              </a:rPr>
              <a:t>DMR 1507429</a:t>
            </a:r>
            <a:endParaRPr lang="en-US" sz="1400" b="1" dirty="0">
              <a:solidFill>
                <a:schemeClr val="bg1"/>
              </a:solidFill>
            </a:endParaRPr>
          </a:p>
        </p:txBody>
      </p:sp>
      <p:sp>
        <p:nvSpPr>
          <p:cNvPr id="9" name="Text Box 28"/>
          <p:cNvSpPr txBox="1">
            <a:spLocks noChangeArrowheads="1"/>
          </p:cNvSpPr>
          <p:nvPr/>
        </p:nvSpPr>
        <p:spPr bwMode="auto">
          <a:xfrm>
            <a:off x="457199" y="1123995"/>
            <a:ext cx="2775397"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400" dirty="0"/>
              <a:t>We developed a strategy for reversible patterning of soft conductive materials, based upon a combination of peptide-based block copolymer hydrogelators and photo-thermally-active carbon nanotubes.  This composite displays photo-responsive gelation at application-relevant timescales, allowing for rapid and spatially-defined construction of conductive patterns, which, additionally, hold the capability to revert to sol upon sonication for reprocessing. </a:t>
            </a:r>
            <a:r>
              <a:rPr lang="en-US" sz="1400" dirty="0" smtClean="0"/>
              <a:t>Based </a:t>
            </a:r>
            <a:r>
              <a:rPr lang="en-US" sz="1400" dirty="0"/>
              <a:t>on the recent interest in printable electronics and reversible printing techniques, this research is anticipated to attract broad interest and inspire further investigations.  </a:t>
            </a:r>
          </a:p>
        </p:txBody>
      </p:sp>
      <p:sp>
        <p:nvSpPr>
          <p:cNvPr id="10" name="Text Box 34"/>
          <p:cNvSpPr txBox="1">
            <a:spLocks noChangeArrowheads="1"/>
          </p:cNvSpPr>
          <p:nvPr/>
        </p:nvSpPr>
        <p:spPr bwMode="auto">
          <a:xfrm>
            <a:off x="6965007" y="1802841"/>
            <a:ext cx="174134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1200" i="1" dirty="0"/>
              <a:t>(a) </a:t>
            </a:r>
            <a:r>
              <a:rPr lang="en-US" sz="1200" i="1" dirty="0" smtClean="0"/>
              <a:t>Functions </a:t>
            </a:r>
            <a:r>
              <a:rPr lang="en-US" sz="1200" i="1" dirty="0"/>
              <a:t>of the PEG-b-PDLAG and SWCNT composite components.  (b) </a:t>
            </a:r>
            <a:r>
              <a:rPr lang="en-US" sz="1200" i="1" dirty="0" smtClean="0"/>
              <a:t>β </a:t>
            </a:r>
            <a:r>
              <a:rPr lang="en-US" sz="1200" i="1" dirty="0"/>
              <a:t>sheets as constructive units of nanofibrils.  (c) </a:t>
            </a:r>
            <a:r>
              <a:rPr lang="en-US" sz="1200" i="1" dirty="0" smtClean="0"/>
              <a:t>Reversible PEG-b-PDLAG/SWCNT sol vs. gel states. </a:t>
            </a:r>
            <a:r>
              <a:rPr lang="en-US" sz="1200" i="1" dirty="0"/>
              <a:t>(d) </a:t>
            </a:r>
            <a:r>
              <a:rPr lang="en-US" sz="1200" i="1" dirty="0" smtClean="0"/>
              <a:t>Reversible </a:t>
            </a:r>
            <a:r>
              <a:rPr lang="en-US" sz="1200" i="1" dirty="0"/>
              <a:t>photo-patterning </a:t>
            </a:r>
            <a:r>
              <a:rPr lang="en-US" sz="1200" i="1" dirty="0" smtClean="0"/>
              <a:t>process.  </a:t>
            </a:r>
            <a:r>
              <a:rPr lang="en-US" sz="1200" i="1" dirty="0"/>
              <a:t>(e) Electrical conductivity of composite films (PEG</a:t>
            </a:r>
            <a:r>
              <a:rPr lang="en-US" sz="1200" i="1" baseline="-25000" dirty="0"/>
              <a:t>45</a:t>
            </a:r>
            <a:r>
              <a:rPr lang="en-US" sz="1200" i="1" dirty="0"/>
              <a:t>-b-PDLAG</a:t>
            </a:r>
            <a:r>
              <a:rPr lang="en-US" sz="1200" i="1" baseline="-25000" dirty="0"/>
              <a:t>28</a:t>
            </a:r>
            <a:r>
              <a:rPr lang="en-US" sz="1200" i="1" dirty="0"/>
              <a:t>/SWCNT) as a function of percentage SWCNT incorporation.  (f) A printed free standing thin film fabricated into a Möbius strip.</a:t>
            </a:r>
          </a:p>
        </p:txBody>
      </p:sp>
      <p:sp>
        <p:nvSpPr>
          <p:cNvPr id="11" name="Rectangle 37"/>
          <p:cNvSpPr>
            <a:spLocks noChangeArrowheads="1"/>
          </p:cNvSpPr>
          <p:nvPr/>
        </p:nvSpPr>
        <p:spPr bwMode="auto">
          <a:xfrm>
            <a:off x="3232597" y="1727886"/>
            <a:ext cx="5511353" cy="42609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pic>
        <p:nvPicPr>
          <p:cNvPr id="13" name="image23.png" descr="Reversbile photo-patterning process and images&#10;&#10;A thin film of the sol-state mixture of peptide hydrogelators and carbon nanotubes is irradiated in a pattern (in this case the word &quot;polymer&quot;) and then the non-irradiated sol is removed to reveal the conductive flexible pattern.  The conductivity increases with increasing percentages of carbon nanotubes. The flexible patterns can be manipulated physically, as shown by twisting into formation of a mobius strip." title="Image"/>
          <p:cNvPicPr>
            <a:picLocks noChangeAspect="1"/>
          </p:cNvPicPr>
          <p:nvPr/>
        </p:nvPicPr>
        <p:blipFill>
          <a:blip r:embed="rId3"/>
          <a:srcRect/>
          <a:stretch>
            <a:fillRect/>
          </a:stretch>
        </p:blipFill>
        <p:spPr>
          <a:xfrm>
            <a:off x="3307407" y="4003134"/>
            <a:ext cx="3657600" cy="1306286"/>
          </a:xfrm>
          <a:prstGeom prst="rect">
            <a:avLst/>
          </a:prstGeom>
          <a:ln/>
        </p:spPr>
      </p:pic>
      <p:pic>
        <p:nvPicPr>
          <p:cNvPr id="14" name="image22.png" descr="Reversibly photo-patternable conductive flexible materials.&#10;&#10;Co-assembly of amphiphilic peptide hydrogelators and carbon nanotubes utilizes the photo-responsiveness of the carbon nanotubes to absorb light and generate localized heating to trigger the thermo-responsive gelation of the peptide materials.  This process is reversible, with heat or light causing gelation and sonication or solvent addition returning the system to the sol state." title="Image"/>
          <p:cNvPicPr>
            <a:picLocks noChangeAspect="1"/>
          </p:cNvPicPr>
          <p:nvPr/>
        </p:nvPicPr>
        <p:blipFill>
          <a:blip r:embed="rId4"/>
          <a:srcRect/>
          <a:stretch>
            <a:fillRect/>
          </a:stretch>
        </p:blipFill>
        <p:spPr>
          <a:xfrm>
            <a:off x="3305380" y="1786203"/>
            <a:ext cx="3657600" cy="2185746"/>
          </a:xfrm>
          <a:prstGeom prst="rect">
            <a:avLst/>
          </a:prstGeom>
          <a:ln/>
        </p:spPr>
      </p:pic>
      <p:sp>
        <p:nvSpPr>
          <p:cNvPr id="3" name="Rectangle 2"/>
          <p:cNvSpPr/>
          <p:nvPr/>
        </p:nvSpPr>
        <p:spPr>
          <a:xfrm>
            <a:off x="3232597" y="5297795"/>
            <a:ext cx="3831143" cy="707886"/>
          </a:xfrm>
          <a:prstGeom prst="rect">
            <a:avLst/>
          </a:prstGeom>
        </p:spPr>
        <p:txBody>
          <a:bodyPr wrap="square">
            <a:spAutoFit/>
          </a:bodyPr>
          <a:lstStyle/>
          <a:p>
            <a:r>
              <a:rPr lang="en-US" sz="1000" dirty="0">
                <a:solidFill>
                  <a:srgbClr val="3333FF"/>
                </a:solidFill>
                <a:latin typeface="Arial" panose="020B0604020202020204" pitchFamily="34" charset="0"/>
                <a:ea typeface="Arial" panose="020B0604020202020204" pitchFamily="34" charset="0"/>
              </a:rPr>
              <a:t>He, X.; Fan, J.; Zou, J.; Wooley, K. L. “Reversible Photo-patterning of Soft Conductive Materials via Spatially-defined Supramolecular Assembly”,</a:t>
            </a:r>
            <a:r>
              <a:rPr lang="en-US" sz="1000" i="1" dirty="0">
                <a:solidFill>
                  <a:srgbClr val="3333FF"/>
                </a:solidFill>
                <a:latin typeface="Arial" panose="020B0604020202020204" pitchFamily="34" charset="0"/>
                <a:ea typeface="Arial" panose="020B0604020202020204" pitchFamily="34" charset="0"/>
              </a:rPr>
              <a:t> Chem. Commun.</a:t>
            </a:r>
            <a:r>
              <a:rPr lang="en-US" sz="1000" dirty="0">
                <a:solidFill>
                  <a:srgbClr val="3333FF"/>
                </a:solidFill>
                <a:latin typeface="Arial" panose="020B0604020202020204" pitchFamily="34" charset="0"/>
                <a:ea typeface="Arial" panose="020B0604020202020204" pitchFamily="34" charset="0"/>
              </a:rPr>
              <a:t>,</a:t>
            </a:r>
            <a:r>
              <a:rPr lang="en-US" sz="1000" b="1" dirty="0">
                <a:solidFill>
                  <a:srgbClr val="3333FF"/>
                </a:solidFill>
                <a:latin typeface="Arial" panose="020B0604020202020204" pitchFamily="34" charset="0"/>
                <a:ea typeface="Arial" panose="020B0604020202020204" pitchFamily="34" charset="0"/>
              </a:rPr>
              <a:t> 2016</a:t>
            </a:r>
            <a:r>
              <a:rPr lang="en-US" sz="1000" dirty="0">
                <a:solidFill>
                  <a:srgbClr val="3333FF"/>
                </a:solidFill>
                <a:latin typeface="Arial" panose="020B0604020202020204" pitchFamily="34" charset="0"/>
                <a:ea typeface="Arial" panose="020B0604020202020204" pitchFamily="34" charset="0"/>
              </a:rPr>
              <a:t>, </a:t>
            </a:r>
            <a:r>
              <a:rPr lang="en-US" sz="1000" i="1" dirty="0">
                <a:solidFill>
                  <a:srgbClr val="3333FF"/>
                </a:solidFill>
                <a:latin typeface="Arial" panose="020B0604020202020204" pitchFamily="34" charset="0"/>
                <a:ea typeface="Arial" panose="020B0604020202020204" pitchFamily="34" charset="0"/>
              </a:rPr>
              <a:t>52</a:t>
            </a:r>
            <a:r>
              <a:rPr lang="en-US" sz="1000" dirty="0">
                <a:solidFill>
                  <a:srgbClr val="3333FF"/>
                </a:solidFill>
                <a:latin typeface="Arial" panose="020B0604020202020204" pitchFamily="34" charset="0"/>
                <a:ea typeface="Arial" panose="020B0604020202020204" pitchFamily="34" charset="0"/>
              </a:rPr>
              <a:t>, 8455-8458, DOI: 10.1039/c6cc03579e.</a:t>
            </a:r>
            <a:endParaRPr lang="en-US" sz="1000" dirty="0"/>
          </a:p>
        </p:txBody>
      </p:sp>
    </p:spTree>
    <p:extLst>
      <p:ext uri="{BB962C8B-B14F-4D97-AF65-F5344CB8AC3E}">
        <p14:creationId xmlns:p14="http://schemas.microsoft.com/office/powerpoint/2010/main" val="3243173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tudents and their families engage with Texas A&amp;M researchers and industrial professionals in an evening of science and engineering activities, organized by the PI and her students at a local elementary school&#10;" title="Science Night at Pebble Creek Elementar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4900" y="1325602"/>
            <a:ext cx="4047717" cy="2447587"/>
          </a:xfrm>
          <a:prstGeom prst="rect">
            <a:avLst/>
          </a:prstGeom>
        </p:spPr>
      </p:pic>
      <p:sp>
        <p:nvSpPr>
          <p:cNvPr id="2" name="Title 1"/>
          <p:cNvSpPr>
            <a:spLocks noGrp="1"/>
          </p:cNvSpPr>
          <p:nvPr>
            <p:ph type="title"/>
          </p:nvPr>
        </p:nvSpPr>
        <p:spPr>
          <a:xfrm>
            <a:off x="3346036" y="110532"/>
            <a:ext cx="5797964" cy="803867"/>
          </a:xfrm>
        </p:spPr>
        <p:txBody>
          <a:bodyPr anchor="ctr"/>
          <a:lstStyle/>
          <a:p>
            <a:r>
              <a:rPr lang="en-US" sz="1800" b="1" dirty="0">
                <a:solidFill>
                  <a:schemeClr val="tx1"/>
                </a:solidFill>
              </a:rPr>
              <a:t>Complex Functional Materials Accessed Uniquely through Selective Macromolecular Interactions</a:t>
            </a:r>
          </a:p>
        </p:txBody>
      </p:sp>
      <p:sp>
        <p:nvSpPr>
          <p:cNvPr id="7" name="Rectangle 6"/>
          <p:cNvSpPr/>
          <p:nvPr/>
        </p:nvSpPr>
        <p:spPr>
          <a:xfrm>
            <a:off x="4371035" y="1091604"/>
            <a:ext cx="4963088" cy="307777"/>
          </a:xfrm>
          <a:prstGeom prst="rect">
            <a:avLst/>
          </a:prstGeom>
        </p:spPr>
        <p:txBody>
          <a:bodyPr wrap="square" anchor="ctr">
            <a:spAutoFit/>
          </a:bodyPr>
          <a:lstStyle/>
          <a:p>
            <a:r>
              <a:rPr lang="en-US" sz="1400" b="1" dirty="0">
                <a:solidFill>
                  <a:schemeClr val="bg1"/>
                </a:solidFill>
              </a:rPr>
              <a:t>Karen L. Wooley, Texas A&amp;M </a:t>
            </a:r>
            <a:r>
              <a:rPr lang="en-US" sz="1400" b="1" dirty="0" smtClean="0">
                <a:solidFill>
                  <a:schemeClr val="bg1"/>
                </a:solidFill>
              </a:rPr>
              <a:t>University Main Campus</a:t>
            </a:r>
            <a:endParaRPr lang="en-US" sz="1400" b="1" dirty="0">
              <a:solidFill>
                <a:schemeClr val="bg1"/>
              </a:solidFill>
            </a:endParaRPr>
          </a:p>
        </p:txBody>
      </p:sp>
      <p:sp>
        <p:nvSpPr>
          <p:cNvPr id="8" name="Rectangle 7"/>
          <p:cNvSpPr/>
          <p:nvPr/>
        </p:nvSpPr>
        <p:spPr>
          <a:xfrm>
            <a:off x="152400" y="331529"/>
            <a:ext cx="2759824" cy="307777"/>
          </a:xfrm>
          <a:prstGeom prst="rect">
            <a:avLst/>
          </a:prstGeom>
        </p:spPr>
        <p:txBody>
          <a:bodyPr wrap="square" anchor="ctr">
            <a:spAutoFit/>
          </a:bodyPr>
          <a:lstStyle/>
          <a:p>
            <a:r>
              <a:rPr lang="en-US" sz="1400" b="1" dirty="0" smtClean="0">
                <a:solidFill>
                  <a:schemeClr val="bg1"/>
                </a:solidFill>
              </a:rPr>
              <a:t>DMR 1507429</a:t>
            </a:r>
            <a:endParaRPr lang="en-US" sz="1400" b="1" dirty="0">
              <a:solidFill>
                <a:schemeClr val="bg1"/>
              </a:solidFill>
            </a:endParaRPr>
          </a:p>
        </p:txBody>
      </p:sp>
      <p:sp>
        <p:nvSpPr>
          <p:cNvPr id="15" name="Rectangle 15"/>
          <p:cNvSpPr>
            <a:spLocks noChangeArrowheads="1"/>
          </p:cNvSpPr>
          <p:nvPr/>
        </p:nvSpPr>
        <p:spPr bwMode="auto">
          <a:xfrm>
            <a:off x="4719207" y="1679738"/>
            <a:ext cx="4161901" cy="42789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pic>
        <p:nvPicPr>
          <p:cNvPr id="9" name="Picture 8" descr="Middle school students learn about polymers&#10;&#10;A Ph.D. student in the PI's laboratory showing middle school students colorful polymers." title="Image"/>
          <p:cNvPicPr>
            <a:picLocks noChangeAspect="1"/>
          </p:cNvPicPr>
          <p:nvPr/>
        </p:nvPicPr>
        <p:blipFill rotWithShape="1">
          <a:blip r:embed="rId4">
            <a:extLst>
              <a:ext uri="{28A0092B-C50C-407E-A947-70E740481C1C}">
                <a14:useLocalDpi xmlns:a14="http://schemas.microsoft.com/office/drawing/2010/main" val="0"/>
              </a:ext>
            </a:extLst>
          </a:blip>
          <a:srcRect t="14067" b="-677"/>
          <a:stretch/>
        </p:blipFill>
        <p:spPr>
          <a:xfrm>
            <a:off x="7007569" y="3840424"/>
            <a:ext cx="1726290" cy="1121362"/>
          </a:xfrm>
          <a:prstGeom prst="rect">
            <a:avLst/>
          </a:prstGeom>
          <a:ln w="19050">
            <a:solidFill>
              <a:srgbClr val="0070C0"/>
            </a:solidFill>
          </a:ln>
        </p:spPr>
      </p:pic>
      <p:pic>
        <p:nvPicPr>
          <p:cNvPr id="4" name="Picture 3" descr="Leading sixth grade girls in hands-on polymer experiments.  Several researchers in the PI's laboratory lead sixth grade girls in making polymer slime and polymer snow during the Expanding Your Horizons event at Texas A&amp;M University&#10;" title="Image"/>
          <p:cNvPicPr>
            <a:picLocks noChangeAspect="1"/>
          </p:cNvPicPr>
          <p:nvPr/>
        </p:nvPicPr>
        <p:blipFill rotWithShape="1">
          <a:blip r:embed="rId5">
            <a:extLst>
              <a:ext uri="{28A0092B-C50C-407E-A947-70E740481C1C}">
                <a14:useLocalDpi xmlns:a14="http://schemas.microsoft.com/office/drawing/2010/main" val="0"/>
              </a:ext>
            </a:extLst>
          </a:blip>
          <a:srcRect t="19125" b="20317"/>
          <a:stretch/>
        </p:blipFill>
        <p:spPr>
          <a:xfrm>
            <a:off x="4783905" y="4807232"/>
            <a:ext cx="2468949" cy="1121362"/>
          </a:xfrm>
          <a:prstGeom prst="rect">
            <a:avLst/>
          </a:prstGeom>
          <a:ln w="19050">
            <a:solidFill>
              <a:srgbClr val="00B050"/>
            </a:solidFill>
          </a:ln>
        </p:spPr>
      </p:pic>
      <p:sp>
        <p:nvSpPr>
          <p:cNvPr id="10" name="TextBox 9"/>
          <p:cNvSpPr txBox="1"/>
          <p:nvPr/>
        </p:nvSpPr>
        <p:spPr>
          <a:xfrm>
            <a:off x="4709780" y="3216538"/>
            <a:ext cx="4250599" cy="530915"/>
          </a:xfrm>
          <a:prstGeom prst="rect">
            <a:avLst/>
          </a:prstGeom>
          <a:noFill/>
        </p:spPr>
        <p:txBody>
          <a:bodyPr wrap="square" rtlCol="0">
            <a:spAutoFit/>
          </a:bodyPr>
          <a:lstStyle/>
          <a:p>
            <a:r>
              <a:rPr lang="en-US" sz="950" dirty="0">
                <a:solidFill>
                  <a:schemeClr val="bg1">
                    <a:lumMod val="85000"/>
                  </a:schemeClr>
                </a:solidFill>
                <a:latin typeface="Arial" charset="0"/>
                <a:ea typeface="Arial" charset="0"/>
                <a:cs typeface="Arial" charset="0"/>
              </a:rPr>
              <a:t>Students and their families </a:t>
            </a:r>
            <a:r>
              <a:rPr lang="en-US" sz="950" dirty="0" smtClean="0">
                <a:solidFill>
                  <a:schemeClr val="bg1">
                    <a:lumMod val="85000"/>
                  </a:schemeClr>
                </a:solidFill>
                <a:latin typeface="Arial" charset="0"/>
                <a:ea typeface="Arial" charset="0"/>
                <a:cs typeface="Arial" charset="0"/>
              </a:rPr>
              <a:t>engaged </a:t>
            </a:r>
            <a:r>
              <a:rPr lang="en-US" sz="950" dirty="0">
                <a:solidFill>
                  <a:schemeClr val="bg1">
                    <a:lumMod val="85000"/>
                  </a:schemeClr>
                </a:solidFill>
                <a:latin typeface="Arial" charset="0"/>
                <a:ea typeface="Arial" charset="0"/>
                <a:cs typeface="Arial" charset="0"/>
              </a:rPr>
              <a:t>with Texas A&amp;M researchers and industrial professionals in an evening of science and engineering activities, organized </a:t>
            </a:r>
            <a:r>
              <a:rPr lang="en-US" sz="950" dirty="0" smtClean="0">
                <a:solidFill>
                  <a:schemeClr val="bg1">
                    <a:lumMod val="85000"/>
                  </a:schemeClr>
                </a:solidFill>
                <a:latin typeface="Arial" charset="0"/>
                <a:ea typeface="Arial" charset="0"/>
                <a:cs typeface="Arial" charset="0"/>
              </a:rPr>
              <a:t>at Pebble Creek Elementary School (April 2017)</a:t>
            </a:r>
            <a:endParaRPr lang="en-US" sz="950" dirty="0">
              <a:solidFill>
                <a:schemeClr val="bg1">
                  <a:lumMod val="85000"/>
                </a:schemeClr>
              </a:solidFill>
              <a:latin typeface="Arial" charset="0"/>
              <a:ea typeface="Arial" charset="0"/>
              <a:cs typeface="Arial" charset="0"/>
            </a:endParaRPr>
          </a:p>
        </p:txBody>
      </p:sp>
      <p:sp>
        <p:nvSpPr>
          <p:cNvPr id="14" name="TextBox 13" descr="Several of the PI’s Ph.D. students provided demonstrations on polymer materials with real-word applications to middle school students during the Summer Safari at TAMU (August 2016)&#10;"/>
          <p:cNvSpPr txBox="1"/>
          <p:nvPr/>
        </p:nvSpPr>
        <p:spPr>
          <a:xfrm>
            <a:off x="4709780" y="3844942"/>
            <a:ext cx="2333647" cy="823302"/>
          </a:xfrm>
          <a:prstGeom prst="rect">
            <a:avLst/>
          </a:prstGeom>
          <a:noFill/>
        </p:spPr>
        <p:txBody>
          <a:bodyPr wrap="square" rtlCol="0">
            <a:spAutoFit/>
          </a:bodyPr>
          <a:lstStyle/>
          <a:p>
            <a:r>
              <a:rPr lang="en-US" sz="950" dirty="0">
                <a:solidFill>
                  <a:srgbClr val="0070C0"/>
                </a:solidFill>
                <a:latin typeface="Arial" charset="0"/>
                <a:ea typeface="Arial" charset="0"/>
                <a:cs typeface="Arial" charset="0"/>
              </a:rPr>
              <a:t>Several of the PI’s Ph.D. students provided demonstrations on polymer materials with real-word applications to middle school students during the </a:t>
            </a:r>
            <a:r>
              <a:rPr lang="en-US" sz="950" i="1" dirty="0">
                <a:solidFill>
                  <a:srgbClr val="0070C0"/>
                </a:solidFill>
                <a:latin typeface="Arial" charset="0"/>
                <a:ea typeface="Arial" charset="0"/>
                <a:cs typeface="Arial" charset="0"/>
              </a:rPr>
              <a:t>Summer Safari</a:t>
            </a:r>
            <a:r>
              <a:rPr lang="en-US" sz="950" dirty="0">
                <a:solidFill>
                  <a:srgbClr val="0070C0"/>
                </a:solidFill>
                <a:latin typeface="Arial" charset="0"/>
                <a:ea typeface="Arial" charset="0"/>
                <a:cs typeface="Arial" charset="0"/>
              </a:rPr>
              <a:t> at TAMU (August 2016)</a:t>
            </a:r>
          </a:p>
        </p:txBody>
      </p:sp>
      <p:sp>
        <p:nvSpPr>
          <p:cNvPr id="16" name="TextBox 15" descr="The PI’s students lead sixth grade girls in polymer snow and slime experiments during the Expanding Your Horizons event at TAMU&#10;(December 2016)&#10;"/>
          <p:cNvSpPr txBox="1"/>
          <p:nvPr/>
        </p:nvSpPr>
        <p:spPr>
          <a:xfrm>
            <a:off x="7252853" y="4967238"/>
            <a:ext cx="1707525" cy="969496"/>
          </a:xfrm>
          <a:prstGeom prst="rect">
            <a:avLst/>
          </a:prstGeom>
          <a:noFill/>
        </p:spPr>
        <p:txBody>
          <a:bodyPr wrap="square" rtlCol="0">
            <a:spAutoFit/>
          </a:bodyPr>
          <a:lstStyle/>
          <a:p>
            <a:r>
              <a:rPr lang="en-US" sz="950" dirty="0">
                <a:solidFill>
                  <a:srgbClr val="00B050"/>
                </a:solidFill>
                <a:latin typeface="Arial" charset="0"/>
                <a:ea typeface="Arial" charset="0"/>
                <a:cs typeface="Arial" charset="0"/>
              </a:rPr>
              <a:t>The PI’s students </a:t>
            </a:r>
            <a:r>
              <a:rPr lang="en-US" sz="950" dirty="0" smtClean="0">
                <a:solidFill>
                  <a:srgbClr val="00B050"/>
                </a:solidFill>
                <a:latin typeface="Arial" charset="0"/>
                <a:ea typeface="Arial" charset="0"/>
                <a:cs typeface="Arial" charset="0"/>
              </a:rPr>
              <a:t>led sixth- </a:t>
            </a:r>
            <a:r>
              <a:rPr lang="en-US" sz="950" dirty="0">
                <a:solidFill>
                  <a:srgbClr val="00B050"/>
                </a:solidFill>
                <a:latin typeface="Arial" charset="0"/>
                <a:ea typeface="Arial" charset="0"/>
                <a:cs typeface="Arial" charset="0"/>
              </a:rPr>
              <a:t>grade girls in polymer snow and slime experiments during the </a:t>
            </a:r>
            <a:r>
              <a:rPr lang="en-US" sz="950" i="1" dirty="0">
                <a:solidFill>
                  <a:srgbClr val="00B050"/>
                </a:solidFill>
                <a:latin typeface="Arial" charset="0"/>
                <a:ea typeface="Arial" charset="0"/>
                <a:cs typeface="Arial" charset="0"/>
              </a:rPr>
              <a:t>Expanding Your Horizons</a:t>
            </a:r>
            <a:r>
              <a:rPr lang="en-US" sz="950" dirty="0">
                <a:solidFill>
                  <a:srgbClr val="00B050"/>
                </a:solidFill>
                <a:latin typeface="Arial" charset="0"/>
                <a:ea typeface="Arial" charset="0"/>
                <a:cs typeface="Arial" charset="0"/>
              </a:rPr>
              <a:t> event at TAMU</a:t>
            </a:r>
          </a:p>
          <a:p>
            <a:r>
              <a:rPr lang="en-US" sz="950" dirty="0">
                <a:solidFill>
                  <a:srgbClr val="00B050"/>
                </a:solidFill>
                <a:latin typeface="Arial" charset="0"/>
                <a:ea typeface="Arial" charset="0"/>
                <a:cs typeface="Arial" charset="0"/>
              </a:rPr>
              <a:t>(December 2016)</a:t>
            </a:r>
          </a:p>
        </p:txBody>
      </p:sp>
      <p:pic>
        <p:nvPicPr>
          <p:cNvPr id="21" name="Picture 20" descr="Polymer slime&#10;&#10;Students making polymer slime, and many other students and their families enjoying the various activities at science night" title="Image"/>
          <p:cNvPicPr>
            <a:picLocks noChangeAspect="1"/>
          </p:cNvPicPr>
          <p:nvPr/>
        </p:nvPicPr>
        <p:blipFill rotWithShape="1">
          <a:blip r:embed="rId6">
            <a:extLst>
              <a:ext uri="{28A0092B-C50C-407E-A947-70E740481C1C}">
                <a14:useLocalDpi xmlns:a14="http://schemas.microsoft.com/office/drawing/2010/main" val="0"/>
              </a:ext>
            </a:extLst>
          </a:blip>
          <a:srcRect l="6595" t="17393" r="9117"/>
          <a:stretch/>
        </p:blipFill>
        <p:spPr>
          <a:xfrm>
            <a:off x="5216646" y="2186418"/>
            <a:ext cx="1358181" cy="748751"/>
          </a:xfrm>
          <a:prstGeom prst="rect">
            <a:avLst/>
          </a:prstGeom>
        </p:spPr>
      </p:pic>
      <p:pic>
        <p:nvPicPr>
          <p:cNvPr id="22" name="Picture 21" descr="Flotek Industries at Science Night&#10;&#10;Students and their families learning about the exciting science and engineering done at Flotek Industries." title="Image"/>
          <p:cNvPicPr>
            <a:picLocks noChangeAspect="1"/>
          </p:cNvPicPr>
          <p:nvPr/>
        </p:nvPicPr>
        <p:blipFill rotWithShape="1">
          <a:blip r:embed="rId7">
            <a:extLst>
              <a:ext uri="{28A0092B-C50C-407E-A947-70E740481C1C}">
                <a14:useLocalDpi xmlns:a14="http://schemas.microsoft.com/office/drawing/2010/main" val="0"/>
              </a:ext>
            </a:extLst>
          </a:blip>
          <a:srcRect t="24386" r="16176"/>
          <a:stretch/>
        </p:blipFill>
        <p:spPr>
          <a:xfrm>
            <a:off x="6555126" y="2112039"/>
            <a:ext cx="1395456" cy="708066"/>
          </a:xfrm>
          <a:prstGeom prst="rect">
            <a:avLst/>
          </a:prstGeom>
        </p:spPr>
      </p:pic>
      <p:pic>
        <p:nvPicPr>
          <p:cNvPr id="23" name="Picture 22" descr="Polymer slime&#10;&#10;An undergraduate student in the PI's laboratory leading students in making polymer slime" title="Image"/>
          <p:cNvPicPr>
            <a:picLocks noChangeAspect="1"/>
          </p:cNvPicPr>
          <p:nvPr/>
        </p:nvPicPr>
        <p:blipFill rotWithShape="1">
          <a:blip r:embed="rId8">
            <a:extLst>
              <a:ext uri="{28A0092B-C50C-407E-A947-70E740481C1C}">
                <a14:useLocalDpi xmlns:a14="http://schemas.microsoft.com/office/drawing/2010/main" val="0"/>
              </a:ext>
            </a:extLst>
          </a:blip>
          <a:srcRect l="27647" t="30752" r="4374"/>
          <a:stretch/>
        </p:blipFill>
        <p:spPr>
          <a:xfrm>
            <a:off x="7701986" y="2288647"/>
            <a:ext cx="1080631" cy="733883"/>
          </a:xfrm>
          <a:prstGeom prst="rect">
            <a:avLst/>
          </a:prstGeom>
        </p:spPr>
      </p:pic>
      <p:sp>
        <p:nvSpPr>
          <p:cNvPr id="25" name="TextBox 24"/>
          <p:cNvSpPr txBox="1"/>
          <p:nvPr/>
        </p:nvSpPr>
        <p:spPr>
          <a:xfrm>
            <a:off x="7105971" y="1879624"/>
            <a:ext cx="1113180" cy="246221"/>
          </a:xfrm>
          <a:prstGeom prst="rect">
            <a:avLst/>
          </a:prstGeom>
          <a:noFill/>
        </p:spPr>
        <p:txBody>
          <a:bodyPr wrap="square" rtlCol="0">
            <a:spAutoFit/>
          </a:bodyPr>
          <a:lstStyle/>
          <a:p>
            <a:r>
              <a:rPr lang="en-US" sz="1000" i="1" dirty="0">
                <a:solidFill>
                  <a:schemeClr val="bg1">
                    <a:lumMod val="85000"/>
                  </a:schemeClr>
                </a:solidFill>
                <a:latin typeface="Arial" charset="0"/>
                <a:ea typeface="Arial" charset="0"/>
                <a:cs typeface="Arial" charset="0"/>
              </a:rPr>
              <a:t>April 2017</a:t>
            </a:r>
          </a:p>
        </p:txBody>
      </p:sp>
      <p:sp>
        <p:nvSpPr>
          <p:cNvPr id="26" name="Text Box 4"/>
          <p:cNvSpPr txBox="1">
            <a:spLocks noChangeArrowheads="1"/>
          </p:cNvSpPr>
          <p:nvPr/>
        </p:nvSpPr>
        <p:spPr bwMode="auto">
          <a:xfrm>
            <a:off x="148524" y="1393988"/>
            <a:ext cx="4366811"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Aft>
                <a:spcPts val="600"/>
              </a:spcAft>
            </a:pPr>
            <a:r>
              <a:rPr lang="en-US" sz="1400" dirty="0"/>
              <a:t>The PI and her students are </a:t>
            </a:r>
            <a:r>
              <a:rPr lang="en-US" sz="1400" dirty="0" smtClean="0"/>
              <a:t>actively </a:t>
            </a:r>
            <a:r>
              <a:rPr lang="en-US" sz="1400" dirty="0"/>
              <a:t>involved in educational and outreach activities, </a:t>
            </a:r>
            <a:r>
              <a:rPr lang="en-US" sz="1400" dirty="0" smtClean="0"/>
              <a:t>including hosting visiting students, mentoring </a:t>
            </a:r>
            <a:r>
              <a:rPr lang="en-US" sz="1400" dirty="0"/>
              <a:t>undergraduate researchers in the </a:t>
            </a:r>
            <a:r>
              <a:rPr lang="en-US" sz="1400" dirty="0" smtClean="0"/>
              <a:t>laboratories, </a:t>
            </a:r>
            <a:r>
              <a:rPr lang="en-US" sz="1400" dirty="0"/>
              <a:t>and leading polymer-based outreach activities at several local venues</a:t>
            </a:r>
            <a:r>
              <a:rPr lang="en-US" sz="1400" dirty="0" smtClean="0"/>
              <a:t>.  Notably, </a:t>
            </a:r>
            <a:r>
              <a:rPr lang="en-US" sz="1400" dirty="0"/>
              <a:t>a Science Night </a:t>
            </a:r>
            <a:r>
              <a:rPr lang="en-US" sz="1400" dirty="0" smtClean="0"/>
              <a:t>organized </a:t>
            </a:r>
            <a:r>
              <a:rPr lang="en-US" sz="1400" dirty="0"/>
              <a:t>by the PI and her </a:t>
            </a:r>
            <a:r>
              <a:rPr lang="en-US" sz="1400" dirty="0" smtClean="0"/>
              <a:t>research group at a local elementary school </a:t>
            </a:r>
            <a:r>
              <a:rPr lang="en-US" sz="1400" dirty="0"/>
              <a:t>in collaboration with </a:t>
            </a:r>
            <a:r>
              <a:rPr lang="en-US" sz="1400" dirty="0" smtClean="0"/>
              <a:t>two of the </a:t>
            </a:r>
            <a:r>
              <a:rPr lang="en-US" sz="1400" dirty="0"/>
              <a:t>elementary school </a:t>
            </a:r>
            <a:r>
              <a:rPr lang="en-US" sz="1400" dirty="0" smtClean="0"/>
              <a:t>teachers </a:t>
            </a:r>
            <a:r>
              <a:rPr lang="en-US" sz="1400" dirty="0"/>
              <a:t>brought together researchers across multiple disciplines at Texas A&amp;M </a:t>
            </a:r>
            <a:r>
              <a:rPr lang="en-US" sz="1400" dirty="0" smtClean="0"/>
              <a:t>University and </a:t>
            </a:r>
            <a:r>
              <a:rPr lang="en-US" sz="1400" dirty="0"/>
              <a:t>local companies to provide </a:t>
            </a:r>
            <a:r>
              <a:rPr lang="en-US" sz="1400" i="1" dirty="0" smtClean="0"/>
              <a:t>ca.</a:t>
            </a:r>
            <a:r>
              <a:rPr lang="en-US" sz="1400" dirty="0" smtClean="0"/>
              <a:t> </a:t>
            </a:r>
            <a:r>
              <a:rPr lang="en-US" sz="1400" dirty="0"/>
              <a:t>15 engaging science and engineering activities that were enjoyed by hundreds of students and their </a:t>
            </a:r>
            <a:r>
              <a:rPr lang="en-US" sz="1400" dirty="0" smtClean="0"/>
              <a:t>families in April 2017.  In July 2017, the PI and seven of her research group members ran a week-long Nanotechnology Youth Adventure Program for thirteen middle-to-high school students, four of whom are from underrepresented groups.  During </a:t>
            </a:r>
            <a:r>
              <a:rPr lang="en-US" sz="1400" dirty="0"/>
              <a:t>2016-2017, the PI </a:t>
            </a:r>
            <a:r>
              <a:rPr lang="en-US" sz="1400" dirty="0" smtClean="0"/>
              <a:t>also served </a:t>
            </a:r>
            <a:r>
              <a:rPr lang="en-US" sz="1400" dirty="0"/>
              <a:t>as an advisor to the </a:t>
            </a:r>
            <a:r>
              <a:rPr lang="en-US" sz="1400" dirty="0" smtClean="0"/>
              <a:t>inaugural postdoctoral </a:t>
            </a:r>
            <a:r>
              <a:rPr lang="en-US" sz="1400" dirty="0"/>
              <a:t>association of </a:t>
            </a:r>
            <a:r>
              <a:rPr lang="en-US" sz="1400" dirty="0" smtClean="0"/>
              <a:t>chemistry at Texas A&amp;M, contributed to the 2016 NSF Workshop Report “Frontiers in Polymer Science and Engineering”, and organized several symposia.</a:t>
            </a:r>
            <a:endParaRPr lang="en-US" sz="1600" b="1" dirty="0"/>
          </a:p>
        </p:txBody>
      </p:sp>
    </p:spTree>
    <p:extLst>
      <p:ext uri="{BB962C8B-B14F-4D97-AF65-F5344CB8AC3E}">
        <p14:creationId xmlns:p14="http://schemas.microsoft.com/office/powerpoint/2010/main" val="7384675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Breeze.thmx</Template>
  <TotalTime>13931</TotalTime>
  <Words>596</Words>
  <Application>Microsoft Office PowerPoint</Application>
  <PresentationFormat>On-screen Show (4:3)</PresentationFormat>
  <Paragraphs>18</Paragraphs>
  <Slides>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Calibri</vt:lpstr>
      <vt:lpstr>News Gothic MT</vt:lpstr>
      <vt:lpstr>Wingdings 2</vt:lpstr>
      <vt:lpstr>Breeze</vt:lpstr>
      <vt:lpstr>Complex Functional Materials Accessed Uniquely through Selective Macromolecular Interactions</vt:lpstr>
      <vt:lpstr>Complex Functional Materials Accessed Uniquely through Selective Macromolecular Interactions</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rob</dc:creator>
  <cp:keywords/>
  <dc:description/>
  <cp:lastModifiedBy>Williams, Catherine</cp:lastModifiedBy>
  <cp:revision>48</cp:revision>
  <cp:lastPrinted>2016-08-01T15:14:13Z</cp:lastPrinted>
  <dcterms:created xsi:type="dcterms:W3CDTF">2016-07-19T18:16:54Z</dcterms:created>
  <dcterms:modified xsi:type="dcterms:W3CDTF">2018-01-18T17:58:36Z</dcterms:modified>
  <cp:category/>
</cp:coreProperties>
</file>