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0" autoAdjust="0"/>
    <p:restoredTop sz="90734" autoAdjust="0"/>
  </p:normalViewPr>
  <p:slideViewPr>
    <p:cSldViewPr snapToGrid="0" snapToObjects="1">
      <p:cViewPr>
        <p:scale>
          <a:sx n="100" d="100"/>
          <a:sy n="100" d="100"/>
        </p:scale>
        <p:origin x="15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9CE3754-F487-4C05-B0BF-A2905EF7CDC6}" type="datetimeFigureOut">
              <a:rPr lang="en-US" smtClean="0"/>
              <a:t>1/17/2018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DD1D3D5-3AAF-405C-9208-D9B75D86A2AD}" type="slidenum">
              <a:rPr lang="en-US" smtClean="0"/>
              <a:t>‹#›</a:t>
            </a:fld>
            <a:endParaRPr lang="en-US" dirty="0"/>
          </a:p>
        </p:txBody>
      </p:sp>
    </p:spTree>
    <p:extLst>
      <p:ext uri="{BB962C8B-B14F-4D97-AF65-F5344CB8AC3E}">
        <p14:creationId xmlns:p14="http://schemas.microsoft.com/office/powerpoint/2010/main" val="147226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referenced paper focuses on Non-Local Spin Valves (NLSVs), which are devices that enable the measurement of injected pure diffusive spin currents, and thus the spin</a:t>
            </a:r>
            <a:r>
              <a:rPr lang="en-US" baseline="0" dirty="0" smtClean="0"/>
              <a:t> diffusion length, in non-magnetic metals. A spin Kondo effect occurs when these injected spin currents are highly efficiently relaxed at tiny concentrations (ppm level) of magnetic impurities formed by intermixing. In this work Co impurities intermixing into Cu were shown to generate a room temperature version of this effect, compared to the typical 50 K temperatures. This occurs due to the very high Kondo temperature for Co in Cu. Conventional Kondo effects at room temperature are obscured by phonon scattering, but are clearly seen in spin transport, even above 300 K. In this work this effect was studied vs. temperature, dimensions, etc., and correlated with chemical maps from scanning transmission electron microscopy (as in the figure). The thickness effects in particular are quite surprising, but can be understood within a simple framework. Importantly, the use of non-local-moment-forming metals such as Al is shown to suppress the effect, which is potentially very important for applications. The Co/Cu combination is in fact one of the most likely to be employed in spintronic applications in hard disk drive read heads.   </a:t>
            </a:r>
            <a:endParaRPr lang="en-US" dirty="0"/>
          </a:p>
        </p:txBody>
      </p:sp>
      <p:sp>
        <p:nvSpPr>
          <p:cNvPr id="4" name="Slide Number Placeholder 3"/>
          <p:cNvSpPr>
            <a:spLocks noGrp="1"/>
          </p:cNvSpPr>
          <p:nvPr>
            <p:ph type="sldNum" sz="quarter" idx="10"/>
          </p:nvPr>
        </p:nvSpPr>
        <p:spPr/>
        <p:txBody>
          <a:bodyPr/>
          <a:lstStyle/>
          <a:p>
            <a:fld id="{8DD1D3D5-3AAF-405C-9208-D9B75D86A2AD}" type="slidenum">
              <a:rPr lang="en-US" smtClean="0"/>
              <a:t>1</a:t>
            </a:fld>
            <a:endParaRPr lang="en-US" dirty="0"/>
          </a:p>
        </p:txBody>
      </p:sp>
    </p:spTree>
    <p:extLst>
      <p:ext uri="{BB962C8B-B14F-4D97-AF65-F5344CB8AC3E}">
        <p14:creationId xmlns:p14="http://schemas.microsoft.com/office/powerpoint/2010/main" val="46931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1/17/2018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Room Temperature Spin Kondo Effects</a:t>
            </a:r>
            <a:endParaRPr lang="en-US" sz="1800" b="1" dirty="0">
              <a:solidFill>
                <a:schemeClr val="tx1"/>
              </a:solidFill>
            </a:endParaRPr>
          </a:p>
        </p:txBody>
      </p:sp>
      <p:sp>
        <p:nvSpPr>
          <p:cNvPr id="7" name="Rectangle 6"/>
          <p:cNvSpPr/>
          <p:nvPr/>
        </p:nvSpPr>
        <p:spPr>
          <a:xfrm>
            <a:off x="4451423" y="1106994"/>
            <a:ext cx="4692577" cy="276999"/>
          </a:xfrm>
          <a:prstGeom prst="rect">
            <a:avLst/>
          </a:prstGeom>
        </p:spPr>
        <p:txBody>
          <a:bodyPr wrap="square" anchor="ctr">
            <a:spAutoFit/>
          </a:bodyPr>
          <a:lstStyle/>
          <a:p>
            <a:r>
              <a:rPr lang="en-US" sz="1200" b="1" dirty="0" smtClean="0">
                <a:solidFill>
                  <a:schemeClr val="bg1"/>
                </a:solidFill>
              </a:rPr>
              <a:t>Christopher </a:t>
            </a:r>
            <a:r>
              <a:rPr lang="en-US" sz="1200" b="1" dirty="0" smtClean="0">
                <a:solidFill>
                  <a:schemeClr val="bg1"/>
                </a:solidFill>
              </a:rPr>
              <a:t>Leighton, University of Minnesota-Twin Cities</a:t>
            </a:r>
            <a:endParaRPr lang="en-US" sz="1200" b="1" dirty="0">
              <a:solidFill>
                <a:schemeClr val="bg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1507048</a:t>
            </a:r>
            <a:endParaRPr lang="en-US" sz="1400" b="1" dirty="0">
              <a:solidFill>
                <a:schemeClr val="bg1"/>
              </a:solidFill>
            </a:endParaRPr>
          </a:p>
        </p:txBody>
      </p:sp>
      <p:sp>
        <p:nvSpPr>
          <p:cNvPr id="9" name="Text Box 28"/>
          <p:cNvSpPr txBox="1">
            <a:spLocks noChangeArrowheads="1"/>
          </p:cNvSpPr>
          <p:nvPr/>
        </p:nvSpPr>
        <p:spPr bwMode="auto">
          <a:xfrm>
            <a:off x="152400" y="1445970"/>
            <a:ext cx="389255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The Kondo effect is a celebrated and important effect in condensed matter physics where the conduction of electrical current in a metal is profoundly impacted by the presence of minute levels of magnetic impurity atoms. In recent work under this award a “spin” version of the Kondo effect has been studied, where spin currents (magnetic currents that flow with little power dissipation) are similarly affected by tiny levels of magnetic impurities. </a:t>
            </a:r>
          </a:p>
          <a:p>
            <a:pPr algn="just" eaLnBrk="1" hangingPunct="1"/>
            <a:endParaRPr lang="en-US" sz="500" dirty="0"/>
          </a:p>
          <a:p>
            <a:pPr algn="just" eaLnBrk="1" hangingPunct="1"/>
            <a:r>
              <a:rPr lang="en-US" sz="1400" dirty="0" smtClean="0"/>
              <a:t>Previously this phenomenon has been observed only at cryogenic temperatures, far below room temperature, with little impact on real applications. In the work highlighted here, however, the effect has been demonstrated to occur </a:t>
            </a:r>
            <a:r>
              <a:rPr lang="en-US" sz="1400" i="1" dirty="0" smtClean="0"/>
              <a:t>at room temperature </a:t>
            </a:r>
            <a:r>
              <a:rPr lang="en-US" sz="1400" dirty="0" smtClean="0"/>
              <a:t>in certain materials, with deep implications for “spintronic” devices aimed at computer memory applications. Most importantly, the developed understanding points to a means to control it in devices, generating substantial application potential.  </a:t>
            </a:r>
            <a:endParaRPr lang="en-US" sz="1400"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3" name="TextBox 12"/>
          <p:cNvSpPr txBox="1"/>
          <p:nvPr/>
        </p:nvSpPr>
        <p:spPr>
          <a:xfrm>
            <a:off x="4663960" y="5388487"/>
            <a:ext cx="4076700" cy="461665"/>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Watts, Jeong, O’Brien, Mkhoyan, Crowell and Leighton</a:t>
            </a:r>
          </a:p>
          <a:p>
            <a:pPr algn="ctr"/>
            <a:r>
              <a:rPr lang="en-US" sz="1200" i="1" dirty="0" smtClean="0">
                <a:latin typeface="Arial" panose="020B0604020202020204" pitchFamily="34" charset="0"/>
                <a:cs typeface="Arial" panose="020B0604020202020204" pitchFamily="34" charset="0"/>
              </a:rPr>
              <a:t>Appl. Phys. Lett</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110</a:t>
            </a:r>
            <a:r>
              <a:rPr lang="en-US" sz="1200" dirty="0" smtClean="0">
                <a:latin typeface="Arial" panose="020B0604020202020204" pitchFamily="34" charset="0"/>
                <a:cs typeface="Arial" panose="020B0604020202020204" pitchFamily="34" charset="0"/>
              </a:rPr>
              <a:t>, 222407 (2017) </a:t>
            </a:r>
          </a:p>
        </p:txBody>
      </p:sp>
      <p:pic>
        <p:nvPicPr>
          <p:cNvPr id="1027" name="Picture 3" descr="A color map of the distribution of chemical elements in a cobalt/copper based spintronic device. The elements intermix to produce cobalt atoms &quot;dissolved&quot; in the copper, which generate the room temperature spin Kondo effect we have observed for the first time.  "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505" y="1782870"/>
            <a:ext cx="3915635" cy="25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678973" y="4372824"/>
            <a:ext cx="4076700" cy="1015663"/>
          </a:xfrm>
          <a:prstGeom prst="rect">
            <a:avLst/>
          </a:prstGeom>
          <a:noFill/>
        </p:spPr>
        <p:txBody>
          <a:bodyPr wrap="square" rtlCol="0">
            <a:spAutoFit/>
          </a:bodyPr>
          <a:lstStyle/>
          <a:p>
            <a:pPr algn="just"/>
            <a:r>
              <a:rPr lang="en-US" sz="1200" dirty="0" smtClean="0">
                <a:latin typeface="Arial" panose="020B0604020202020204" pitchFamily="34" charset="0"/>
                <a:cs typeface="Arial" panose="020B0604020202020204" pitchFamily="34" charset="0"/>
              </a:rPr>
              <a:t>Chemical “map” of a nanometric spintronic device made from cobalt (red) and copper (blue). Note the spillover of cobalt atoms into the copper (the horizontal streak) which produces the room temperature spin Kondo effect observed in this work for the first time.   </a:t>
            </a:r>
          </a:p>
        </p:txBody>
      </p:sp>
      <p:sp>
        <p:nvSpPr>
          <p:cNvPr id="3" name="TextBox 2"/>
          <p:cNvSpPr txBox="1"/>
          <p:nvPr/>
        </p:nvSpPr>
        <p:spPr>
          <a:xfrm>
            <a:off x="4888871" y="3069124"/>
            <a:ext cx="492443" cy="369332"/>
          </a:xfrm>
          <a:prstGeom prst="rect">
            <a:avLst/>
          </a:prstGeom>
          <a:noFill/>
        </p:spPr>
        <p:txBody>
          <a:bodyPr wrap="none" rtlCol="0">
            <a:spAutoFit/>
          </a:bodyPr>
          <a:lstStyle/>
          <a:p>
            <a:r>
              <a:rPr lang="en-US" b="1" dirty="0" smtClean="0"/>
              <a:t>Co</a:t>
            </a:r>
            <a:endParaRPr lang="en-US" b="1" dirty="0"/>
          </a:p>
        </p:txBody>
      </p:sp>
      <p:sp>
        <p:nvSpPr>
          <p:cNvPr id="15" name="TextBox 14"/>
          <p:cNvSpPr txBox="1"/>
          <p:nvPr/>
        </p:nvSpPr>
        <p:spPr>
          <a:xfrm>
            <a:off x="6942499" y="2117001"/>
            <a:ext cx="492443" cy="369332"/>
          </a:xfrm>
          <a:prstGeom prst="rect">
            <a:avLst/>
          </a:prstGeom>
          <a:noFill/>
        </p:spPr>
        <p:txBody>
          <a:bodyPr wrap="none" rtlCol="0">
            <a:spAutoFit/>
          </a:bodyPr>
          <a:lstStyle/>
          <a:p>
            <a:r>
              <a:rPr lang="en-US" b="1" dirty="0" smtClean="0">
                <a:solidFill>
                  <a:schemeClr val="bg1"/>
                </a:solidFill>
              </a:rPr>
              <a:t>Cu</a:t>
            </a:r>
            <a:endParaRPr lang="en-US" b="1" dirty="0">
              <a:solidFill>
                <a:schemeClr val="bg1"/>
              </a:solidFill>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5"/>
          <p:cNvSpPr>
            <a:spLocks noChangeArrowheads="1"/>
          </p:cNvSpPr>
          <p:nvPr/>
        </p:nvSpPr>
        <p:spPr bwMode="auto">
          <a:xfrm>
            <a:off x="4119327" y="1679738"/>
            <a:ext cx="4825497"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 name="Rectangle 8"/>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1507048</a:t>
            </a:r>
            <a:endParaRPr lang="en-US" sz="1400" b="1" dirty="0">
              <a:solidFill>
                <a:schemeClr val="bg1"/>
              </a:solidFill>
            </a:endParaRPr>
          </a:p>
        </p:txBody>
      </p:sp>
      <p:sp>
        <p:nvSpPr>
          <p:cNvPr id="10" name="Rectangle 9"/>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Christopher Leighton, University of Minnesota-Twin Cities</a:t>
            </a:r>
            <a:endParaRPr lang="en-US" sz="1200" b="1" dirty="0">
              <a:solidFill>
                <a:schemeClr val="bg1"/>
              </a:solidFill>
            </a:endParaRPr>
          </a:p>
        </p:txBody>
      </p:sp>
      <p:sp>
        <p:nvSpPr>
          <p:cNvPr id="16" name="Title 1"/>
          <p:cNvSpPr txBox="1">
            <a:spLocks/>
          </p:cNvSpPr>
          <p:nvPr/>
        </p:nvSpPr>
        <p:spPr>
          <a:xfrm>
            <a:off x="3346036" y="110532"/>
            <a:ext cx="5797964"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sz="1800" b="1" dirty="0" smtClean="0">
                <a:solidFill>
                  <a:schemeClr val="tx1"/>
                </a:solidFill>
              </a:rPr>
              <a:t>Room Temperature Spin Kondo Effects</a:t>
            </a:r>
            <a:endParaRPr lang="en-US" sz="1800" b="1" dirty="0">
              <a:solidFill>
                <a:schemeClr val="tx1"/>
              </a:solidFill>
            </a:endParaRPr>
          </a:p>
        </p:txBody>
      </p:sp>
      <p:pic>
        <p:nvPicPr>
          <p:cNvPr id="2050" name="Picture 2" descr="Broader impacts figure&#10;Four young children gazing at test tubes and beakers filled with colored solutions demonstrating an aspect of nanoscience. " title="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021" y="1822917"/>
            <a:ext cx="4635373" cy="399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99328" y="5661606"/>
            <a:ext cx="2045496"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www.smm.org/nanoday</a:t>
            </a:r>
            <a:endParaRPr lang="en-US" sz="1400" dirty="0">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152400" y="1534813"/>
            <a:ext cx="375294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In addition to the education of undergraduate and graduate students in materials science and physics, which is completely integrated into the research, this project also features outreach to the public. </a:t>
            </a:r>
          </a:p>
          <a:p>
            <a:pPr algn="just" eaLnBrk="1" hangingPunct="1"/>
            <a:endParaRPr lang="en-US" sz="800" dirty="0" smtClean="0"/>
          </a:p>
          <a:p>
            <a:pPr algn="just" eaLnBrk="1" hangingPunct="1"/>
            <a:r>
              <a:rPr lang="en-US" sz="1400" dirty="0" smtClean="0"/>
              <a:t>One example is shown in the image to the right, highlighting the annual Nano Day event at the Science Museum of Minnesota</a:t>
            </a:r>
            <a:r>
              <a:rPr lang="en-US" sz="1400" dirty="0"/>
              <a:t>.</a:t>
            </a:r>
            <a:r>
              <a:rPr lang="en-US" sz="1400" dirty="0" smtClean="0"/>
              <a:t> Here, University of Minnesota faculty (including the PI on this award) go on to the museum floor to give demonstrations and explanations of nanoscience to museum visitors, particularly children. This year the PI is additionally in the planning stages of an expansion of this concept to specifically focus on materials science. The aim is to educate the public about the central role materials play in science and technology, and in the world around them. </a:t>
            </a:r>
          </a:p>
          <a:p>
            <a:pPr algn="just" eaLnBrk="1" hangingPunct="1"/>
            <a:endParaRPr lang="en-US" sz="800" dirty="0" smtClean="0"/>
          </a:p>
        </p:txBody>
      </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11811</TotalTime>
  <Words>632</Words>
  <Application>Microsoft Office PowerPoint</Application>
  <PresentationFormat>On-screen Show (4:3)</PresentationFormat>
  <Paragraphs>20</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Room Temperature Spin Kondo Effects</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Williams, Catherine</cp:lastModifiedBy>
  <cp:revision>28</cp:revision>
  <cp:lastPrinted>2017-08-14T18:54:07Z</cp:lastPrinted>
  <dcterms:created xsi:type="dcterms:W3CDTF">2016-07-19T18:16:54Z</dcterms:created>
  <dcterms:modified xsi:type="dcterms:W3CDTF">2018-01-17T19:06:10Z</dcterms:modified>
</cp:coreProperties>
</file>