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8" r:id="rId2"/>
    <p:sldId id="259"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0" autoAdjust="0"/>
    <p:restoredTop sz="94706"/>
  </p:normalViewPr>
  <p:slideViewPr>
    <p:cSldViewPr snapToGrid="0" snapToObjects="1">
      <p:cViewPr>
        <p:scale>
          <a:sx n="100" d="100"/>
          <a:sy n="100" d="100"/>
        </p:scale>
        <p:origin x="1518"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84B8144-5B25-084A-B4FD-34BE41C12979}" type="datetimeFigureOut">
              <a:rPr lang="en-US" smtClean="0"/>
              <a:t>1/16/2018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0981DE2-3BEE-324B-A1D0-CAC46790EE3E}" type="slidenum">
              <a:rPr lang="en-US" smtClean="0"/>
              <a:t>‹#›</a:t>
            </a:fld>
            <a:endParaRPr lang="en-US" dirty="0"/>
          </a:p>
        </p:txBody>
      </p:sp>
    </p:spTree>
    <p:extLst>
      <p:ext uri="{BB962C8B-B14F-4D97-AF65-F5344CB8AC3E}">
        <p14:creationId xmlns:p14="http://schemas.microsoft.com/office/powerpoint/2010/main" val="870707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81DE2-3BEE-324B-A1D0-CAC46790EE3E}" type="slidenum">
              <a:rPr lang="en-US" smtClean="0"/>
              <a:t>1</a:t>
            </a:fld>
            <a:endParaRPr lang="en-US" dirty="0"/>
          </a:p>
        </p:txBody>
      </p:sp>
    </p:spTree>
    <p:extLst>
      <p:ext uri="{BB962C8B-B14F-4D97-AF65-F5344CB8AC3E}">
        <p14:creationId xmlns:p14="http://schemas.microsoft.com/office/powerpoint/2010/main" val="1021448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981DE2-3BEE-324B-A1D0-CAC46790EE3E}" type="slidenum">
              <a:rPr lang="en-US" smtClean="0"/>
              <a:t>2</a:t>
            </a:fld>
            <a:endParaRPr lang="en-US" dirty="0"/>
          </a:p>
        </p:txBody>
      </p:sp>
    </p:spTree>
    <p:extLst>
      <p:ext uri="{BB962C8B-B14F-4D97-AF65-F5344CB8AC3E}">
        <p14:creationId xmlns:p14="http://schemas.microsoft.com/office/powerpoint/2010/main" val="508581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1/16/2018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1/16/2018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hyperlink" Target="https://avogadro-yaehmop.github.io/"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7"/>
          <p:cNvSpPr>
            <a:spLocks noChangeArrowheads="1"/>
          </p:cNvSpPr>
          <p:nvPr/>
        </p:nvSpPr>
        <p:spPr bwMode="auto">
          <a:xfrm>
            <a:off x="4667249" y="1727886"/>
            <a:ext cx="4295215" cy="4260932"/>
          </a:xfrm>
          <a:prstGeom prst="rect">
            <a:avLst/>
          </a:prstGeom>
          <a:solidFill>
            <a:schemeClr val="bg1"/>
          </a:solidFill>
          <a:ln w="9525">
            <a:solidFill>
              <a:schemeClr val="tx1"/>
            </a:solidFill>
            <a:miter lim="800000"/>
            <a:headEnd/>
            <a:tailEnd/>
          </a:ln>
          <a:extLst/>
        </p:spPr>
        <p:txBody>
          <a:bodyPr wrap="none" anchor="ctr"/>
          <a:lstStyle/>
          <a:p>
            <a:endParaRPr lang="en-US" dirty="0"/>
          </a:p>
        </p:txBody>
      </p:sp>
      <p:pic>
        <p:nvPicPr>
          <p:cNvPr id="3" name="Picture 2" descr="Illustration of the superconducting PH2 crystal structure predicted by theory. Illustration of the PH5 structure, which resembles that of the iconic molecule diborane, that was predicted by quantum mechanical calculations." titl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3965" y="1882185"/>
            <a:ext cx="4007222" cy="3005417"/>
          </a:xfrm>
          <a:prstGeom prst="rect">
            <a:avLst/>
          </a:prstGeom>
        </p:spPr>
      </p:pic>
      <p:sp>
        <p:nvSpPr>
          <p:cNvPr id="14" name="TextBox 13"/>
          <p:cNvSpPr txBox="1"/>
          <p:nvPr/>
        </p:nvSpPr>
        <p:spPr>
          <a:xfrm>
            <a:off x="4719924" y="5007527"/>
            <a:ext cx="4198844" cy="954107"/>
          </a:xfrm>
          <a:prstGeom prst="rect">
            <a:avLst/>
          </a:prstGeom>
          <a:solidFill>
            <a:schemeClr val="bg1"/>
          </a:solidFill>
        </p:spPr>
        <p:txBody>
          <a:bodyPr wrap="square" rtlCol="0">
            <a:spAutoFit/>
          </a:bodyPr>
          <a:lstStyle/>
          <a:p>
            <a:pPr algn="ctr"/>
            <a:r>
              <a:rPr lang="en-US" sz="1400" dirty="0">
                <a:latin typeface="Arial"/>
                <a:cs typeface="Arial"/>
              </a:rPr>
              <a:t>Illustrations of the superconducting PH</a:t>
            </a:r>
            <a:r>
              <a:rPr lang="en-US" sz="1400" baseline="-25000" dirty="0">
                <a:latin typeface="Arial"/>
                <a:cs typeface="Arial"/>
              </a:rPr>
              <a:t>2</a:t>
            </a:r>
            <a:r>
              <a:rPr lang="en-US" sz="1400" dirty="0">
                <a:latin typeface="Arial"/>
                <a:cs typeface="Arial"/>
              </a:rPr>
              <a:t> structure, and the diborane-like PH</a:t>
            </a:r>
            <a:r>
              <a:rPr lang="en-US" sz="1400" baseline="-25000" dirty="0">
                <a:latin typeface="Arial"/>
                <a:cs typeface="Arial"/>
              </a:rPr>
              <a:t>5</a:t>
            </a:r>
            <a:r>
              <a:rPr lang="en-US" sz="1400" dirty="0">
                <a:latin typeface="Arial"/>
                <a:cs typeface="Arial"/>
              </a:rPr>
              <a:t> structure predicted by quantum mechanical calculations. Phosphorus atoms are gold, hydrogen atoms are white</a:t>
            </a:r>
          </a:p>
        </p:txBody>
      </p:sp>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Computational Design of Novel Superconductors</a:t>
            </a:r>
          </a:p>
        </p:txBody>
      </p:sp>
      <p:sp>
        <p:nvSpPr>
          <p:cNvPr id="7" name="Rectangle 6"/>
          <p:cNvSpPr/>
          <p:nvPr/>
        </p:nvSpPr>
        <p:spPr>
          <a:xfrm>
            <a:off x="4371035" y="1091604"/>
            <a:ext cx="4692577" cy="307777"/>
          </a:xfrm>
          <a:prstGeom prst="rect">
            <a:avLst/>
          </a:prstGeom>
        </p:spPr>
        <p:txBody>
          <a:bodyPr wrap="square" anchor="ctr">
            <a:spAutoFit/>
          </a:bodyPr>
          <a:lstStyle/>
          <a:p>
            <a:r>
              <a:rPr lang="en-US" sz="1400" b="1" dirty="0">
                <a:solidFill>
                  <a:schemeClr val="bg1"/>
                </a:solidFill>
              </a:rPr>
              <a:t>Eva </a:t>
            </a:r>
            <a:r>
              <a:rPr lang="en-US" sz="1400" b="1" dirty="0" smtClean="0">
                <a:solidFill>
                  <a:schemeClr val="bg1"/>
                </a:solidFill>
              </a:rPr>
              <a:t>Zurek, SUNY </a:t>
            </a:r>
            <a:r>
              <a:rPr lang="en-US" sz="1400" b="1" dirty="0">
                <a:solidFill>
                  <a:schemeClr val="bg1"/>
                </a:solidFill>
              </a:rPr>
              <a:t>at </a:t>
            </a:r>
            <a:r>
              <a:rPr lang="en-US" sz="1400" b="1" dirty="0" smtClean="0">
                <a:solidFill>
                  <a:schemeClr val="bg1"/>
                </a:solidFill>
              </a:rPr>
              <a:t>Buffalo</a:t>
            </a:r>
            <a:endParaRPr lang="en-US" sz="1400" b="1" dirty="0">
              <a:solidFill>
                <a:schemeClr val="bg1"/>
              </a:solidFill>
            </a:endParaRPr>
          </a:p>
        </p:txBody>
      </p:sp>
      <p:sp>
        <p:nvSpPr>
          <p:cNvPr id="8" name="Rectangle 7"/>
          <p:cNvSpPr/>
          <p:nvPr/>
        </p:nvSpPr>
        <p:spPr>
          <a:xfrm>
            <a:off x="152400" y="331529"/>
            <a:ext cx="2759824" cy="307777"/>
          </a:xfrm>
          <a:prstGeom prst="rect">
            <a:avLst/>
          </a:prstGeom>
        </p:spPr>
        <p:txBody>
          <a:bodyPr wrap="square" anchor="ctr">
            <a:spAutoFit/>
          </a:bodyPr>
          <a:lstStyle/>
          <a:p>
            <a:r>
              <a:rPr lang="en-US" sz="1400" b="1" dirty="0" smtClean="0">
                <a:solidFill>
                  <a:schemeClr val="bg1"/>
                </a:solidFill>
              </a:rPr>
              <a:t>DMR 1505817</a:t>
            </a:r>
            <a:endParaRPr lang="en-US" sz="1400" b="1" dirty="0">
              <a:solidFill>
                <a:schemeClr val="bg1"/>
              </a:solidFill>
            </a:endParaRPr>
          </a:p>
        </p:txBody>
      </p:sp>
      <p:sp>
        <p:nvSpPr>
          <p:cNvPr id="9" name="Text Box 28"/>
          <p:cNvSpPr txBox="1">
            <a:spLocks noChangeArrowheads="1"/>
          </p:cNvSpPr>
          <p:nvPr/>
        </p:nvSpPr>
        <p:spPr bwMode="auto">
          <a:xfrm>
            <a:off x="-64184" y="1244077"/>
            <a:ext cx="452636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Unlike in a normal material, electricity can flow without resistance in a superconductor. But most materials are superconducting only at very low temperatures. In 2015 experimental researchers found that when hydrogen sulfide (H</a:t>
            </a:r>
            <a:r>
              <a:rPr lang="en-US" sz="1400" baseline="-25000" dirty="0"/>
              <a:t>2</a:t>
            </a:r>
            <a:r>
              <a:rPr lang="en-US" sz="1400" dirty="0"/>
              <a:t>S) was compressed to 150 GPa it underwent a superconducting transition (T</a:t>
            </a:r>
            <a:r>
              <a:rPr lang="en-US" sz="1400" baseline="-25000" dirty="0"/>
              <a:t>c</a:t>
            </a:r>
            <a:r>
              <a:rPr lang="en-US" sz="1400" dirty="0"/>
              <a:t>) near 203 K [1]. This is the highest temperature superconductor known to date. </a:t>
            </a:r>
          </a:p>
          <a:p>
            <a:pPr algn="just" eaLnBrk="1" hangingPunct="1"/>
            <a:endParaRPr lang="en-US" sz="1400" dirty="0"/>
          </a:p>
          <a:p>
            <a:pPr algn="just" eaLnBrk="1" hangingPunct="1"/>
            <a:r>
              <a:rPr lang="en-US" sz="1400" dirty="0"/>
              <a:t>In 2016 this same group found that the resistance of phosphine (PH</a:t>
            </a:r>
            <a:r>
              <a:rPr lang="en-US" sz="1400" baseline="-25000" dirty="0"/>
              <a:t>3</a:t>
            </a:r>
            <a:r>
              <a:rPr lang="en-US" sz="1400" dirty="0"/>
              <a:t>) disappeared upon compression to 83 GPa at 30 K [2]. Our theoretical calculations based on quantum mechanics showed that under pressure decomposition products of phosphine, and in particular PH</a:t>
            </a:r>
            <a:r>
              <a:rPr lang="en-US" sz="1400" baseline="-25000" dirty="0"/>
              <a:t>2</a:t>
            </a:r>
            <a:r>
              <a:rPr lang="en-US" sz="1400" dirty="0"/>
              <a:t>, are likely to be responsible for the observed superconductivity [3]. The superconductivity arises from the vibrations of the phosphorus atoms and the hydrogen atoms bound to them. The H</a:t>
            </a:r>
            <a:r>
              <a:rPr lang="en-US" sz="1400" baseline="-25000" dirty="0"/>
              <a:t>2</a:t>
            </a:r>
            <a:r>
              <a:rPr lang="en-US" sz="1400" dirty="0"/>
              <a:t> molecules that lie between the hydrogen capped phosphorus layers are mobile, and they help to stabilize the structure. A PH</a:t>
            </a:r>
            <a:r>
              <a:rPr lang="en-US" sz="1400" baseline="-25000" dirty="0"/>
              <a:t>5</a:t>
            </a:r>
            <a:r>
              <a:rPr lang="en-US" sz="1400" dirty="0"/>
              <a:t> phase, whose structure and bonding resembles that of the iconic molecule diborane was also predicted to be stable.</a:t>
            </a:r>
          </a:p>
          <a:p>
            <a:pPr algn="just" eaLnBrk="1" hangingPunct="1"/>
            <a:endParaRPr lang="en-US" sz="1400" dirty="0"/>
          </a:p>
        </p:txBody>
      </p:sp>
      <p:sp>
        <p:nvSpPr>
          <p:cNvPr id="13" name="TextBox 12"/>
          <p:cNvSpPr txBox="1"/>
          <p:nvPr/>
        </p:nvSpPr>
        <p:spPr>
          <a:xfrm>
            <a:off x="3001523" y="6224154"/>
            <a:ext cx="6070893" cy="600164"/>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[1] Drozdov, A. P.; Eremets, M. I.; Troyan, I. A.; Ksenofontov, V.; Shylin, S. I.. </a:t>
            </a:r>
            <a:r>
              <a:rPr lang="en-US" sz="1100" i="1" dirty="0">
                <a:latin typeface="Arial" panose="020B0604020202020204" pitchFamily="34" charset="0"/>
                <a:cs typeface="Arial" panose="020B0604020202020204" pitchFamily="34" charset="0"/>
              </a:rPr>
              <a:t>Nature</a:t>
            </a:r>
            <a:r>
              <a:rPr lang="en-US" sz="1100" dirty="0">
                <a:latin typeface="Arial" panose="020B0604020202020204" pitchFamily="34" charset="0"/>
                <a:cs typeface="Arial" panose="020B0604020202020204" pitchFamily="34" charset="0"/>
              </a:rPr>
              <a:t>, 525, 73 </a:t>
            </a:r>
          </a:p>
          <a:p>
            <a:r>
              <a:rPr lang="en-US" sz="1100" dirty="0">
                <a:latin typeface="Arial" panose="020B0604020202020204" pitchFamily="34" charset="0"/>
                <a:cs typeface="Arial" panose="020B0604020202020204" pitchFamily="34" charset="0"/>
              </a:rPr>
              <a:t>[2] Drozdov, A. P.; Erements, M. I.; Troyan, I. A. http://arxiv.org/pdf/1508.06224.pdf</a:t>
            </a:r>
          </a:p>
          <a:p>
            <a:r>
              <a:rPr lang="en-US" sz="1100" dirty="0">
                <a:latin typeface="Arial" panose="020B0604020202020204" pitchFamily="34" charset="0"/>
                <a:cs typeface="Arial" panose="020B0604020202020204" pitchFamily="34" charset="0"/>
              </a:rPr>
              <a:t>[3] Bi, T.; Miller, D. P.; Shamp, A.; Zurek, E.: </a:t>
            </a:r>
            <a:r>
              <a:rPr lang="en-US" sz="1100" i="1" dirty="0">
                <a:latin typeface="Arial" panose="020B0604020202020204" pitchFamily="34" charset="0"/>
                <a:cs typeface="Arial" panose="020B0604020202020204" pitchFamily="34" charset="0"/>
              </a:rPr>
              <a:t>Angew. Chem. doi:10.1002/anie.201701660</a:t>
            </a:r>
            <a:r>
              <a:rPr lang="en-US"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4317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Celebrating Nobel Laureate Roald Hoffmann </a:t>
            </a:r>
          </a:p>
        </p:txBody>
      </p:sp>
      <p:sp>
        <p:nvSpPr>
          <p:cNvPr id="7" name="Rectangle 6"/>
          <p:cNvSpPr/>
          <p:nvPr/>
        </p:nvSpPr>
        <p:spPr>
          <a:xfrm>
            <a:off x="4796548" y="1114385"/>
            <a:ext cx="4692577" cy="307777"/>
          </a:xfrm>
          <a:prstGeom prst="rect">
            <a:avLst/>
          </a:prstGeom>
        </p:spPr>
        <p:txBody>
          <a:bodyPr wrap="square" anchor="ctr">
            <a:spAutoFit/>
          </a:bodyPr>
          <a:lstStyle/>
          <a:p>
            <a:r>
              <a:rPr lang="en-US" sz="1400" b="1" dirty="0">
                <a:solidFill>
                  <a:schemeClr val="bg1"/>
                </a:solidFill>
              </a:rPr>
              <a:t>Eva </a:t>
            </a:r>
            <a:r>
              <a:rPr lang="en-US" sz="1400" b="1" dirty="0" smtClean="0">
                <a:solidFill>
                  <a:schemeClr val="bg1"/>
                </a:solidFill>
              </a:rPr>
              <a:t>Zurek,  SUNY </a:t>
            </a:r>
            <a:r>
              <a:rPr lang="en-US" sz="1400" b="1" dirty="0">
                <a:solidFill>
                  <a:schemeClr val="bg1"/>
                </a:solidFill>
              </a:rPr>
              <a:t>at </a:t>
            </a:r>
            <a:r>
              <a:rPr lang="en-US" sz="1400" b="1" dirty="0" smtClean="0">
                <a:solidFill>
                  <a:schemeClr val="bg1"/>
                </a:solidFill>
              </a:rPr>
              <a:t>Buffalo</a:t>
            </a:r>
            <a:endParaRPr lang="en-US" sz="1400" b="1" dirty="0">
              <a:solidFill>
                <a:schemeClr val="bg1"/>
              </a:solidFill>
            </a:endParaRPr>
          </a:p>
        </p:txBody>
      </p:sp>
      <p:sp>
        <p:nvSpPr>
          <p:cNvPr id="8" name="Rectangle 7"/>
          <p:cNvSpPr/>
          <p:nvPr/>
        </p:nvSpPr>
        <p:spPr>
          <a:xfrm>
            <a:off x="152400" y="331529"/>
            <a:ext cx="2759824" cy="307777"/>
          </a:xfrm>
          <a:prstGeom prst="rect">
            <a:avLst/>
          </a:prstGeom>
        </p:spPr>
        <p:txBody>
          <a:bodyPr wrap="square" anchor="ctr">
            <a:spAutoFit/>
          </a:bodyPr>
          <a:lstStyle/>
          <a:p>
            <a:r>
              <a:rPr lang="en-US" sz="1400" b="1" dirty="0" smtClean="0">
                <a:solidFill>
                  <a:schemeClr val="bg1"/>
                </a:solidFill>
              </a:rPr>
              <a:t>DMR 1505817</a:t>
            </a:r>
            <a:endParaRPr lang="en-US" sz="1400" b="1" dirty="0">
              <a:solidFill>
                <a:schemeClr val="bg1"/>
              </a:solidFill>
            </a:endParaRPr>
          </a:p>
        </p:txBody>
      </p:sp>
      <p:sp>
        <p:nvSpPr>
          <p:cNvPr id="9" name="Text Box 4"/>
          <p:cNvSpPr txBox="1">
            <a:spLocks noChangeArrowheads="1"/>
          </p:cNvSpPr>
          <p:nvPr/>
        </p:nvSpPr>
        <p:spPr bwMode="auto">
          <a:xfrm>
            <a:off x="-10391" y="1200739"/>
            <a:ext cx="4371035"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Roald Hoffmann is an American theoretical chemist who won the 1981 Nobel Prize. Hoffmann’s research has had a tremendous impact on a broad range of problems in organic and inorganic chemistry, spanning molecules to nanosystems to materials. He has done much to bridge gaps between chemistry and physics, as well as to educate and involve the public in science. This year Hoffmann turns 80 years old. The PI is co-organizing a 4 day symposium held as part of the American Chemical Society Meeting in Washington DC to celebrate Hoffmann.</a:t>
            </a:r>
          </a:p>
          <a:p>
            <a:pPr algn="just" eaLnBrk="1" hangingPunct="1"/>
            <a:endParaRPr lang="en-US" sz="1400" dirty="0"/>
          </a:p>
          <a:p>
            <a:pPr algn="just" eaLnBrk="1" hangingPunct="1"/>
            <a:r>
              <a:rPr lang="en-US" sz="1400" dirty="0"/>
              <a:t>Hoffmann pioneered the use of a semi-empirical theoretical method (extended Hückel theory) for studying molecules and solids. The YAeHMOP program was developed in Hoffmann’s group for this purpose. We have implemented YAeHMOP into </a:t>
            </a:r>
            <a:r>
              <a:rPr lang="en-US" sz="1400" i="1" dirty="0"/>
              <a:t>Avogadro</a:t>
            </a:r>
            <a:r>
              <a:rPr lang="en-US" sz="1400" dirty="0"/>
              <a:t> [1] - an extremely popular program to build, visualize and analyze chemical systems for specialists and non-specialists alike. Computational exercises for undergraduate chemistry students using YAeHMOP in </a:t>
            </a:r>
            <a:r>
              <a:rPr lang="en-US" sz="1400" i="1" dirty="0"/>
              <a:t>Avogadro</a:t>
            </a:r>
            <a:r>
              <a:rPr lang="en-US" sz="1400" dirty="0"/>
              <a:t> [2] have been developed and submitted for publication [3].</a:t>
            </a:r>
          </a:p>
        </p:txBody>
      </p:sp>
      <p:pic>
        <p:nvPicPr>
          <p:cNvPr id="1026" name="Picture 2" descr="Band structure of graphite as calculated by YAeHMOP and visualized by Avogadro."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597" y="3179381"/>
            <a:ext cx="2252230" cy="2662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Supercell of the structure of graphite as displayed with Avogadro." title="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4253" y="3311576"/>
            <a:ext cx="1857229" cy="2323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4582047" y="5628197"/>
            <a:ext cx="4349841" cy="523220"/>
          </a:xfrm>
          <a:prstGeom prst="rect">
            <a:avLst/>
          </a:prstGeom>
          <a:solidFill>
            <a:schemeClr val="bg1"/>
          </a:solidFill>
        </p:spPr>
        <p:txBody>
          <a:bodyPr wrap="square" rtlCol="0">
            <a:spAutoFit/>
          </a:bodyPr>
          <a:lstStyle/>
          <a:p>
            <a:pPr algn="ctr"/>
            <a:r>
              <a:rPr lang="en-US" sz="1400" dirty="0">
                <a:latin typeface="Arial"/>
                <a:cs typeface="Arial"/>
              </a:rPr>
              <a:t>Band structure and structure of graphite calculated and visualized by </a:t>
            </a:r>
            <a:r>
              <a:rPr lang="en-US" sz="1400" i="1" dirty="0">
                <a:latin typeface="Arial"/>
                <a:cs typeface="Arial"/>
              </a:rPr>
              <a:t>YAeHMOP + Avogadro</a:t>
            </a:r>
          </a:p>
        </p:txBody>
      </p:sp>
      <p:sp>
        <p:nvSpPr>
          <p:cNvPr id="17" name="TextBox 16"/>
          <p:cNvSpPr txBox="1"/>
          <p:nvPr/>
        </p:nvSpPr>
        <p:spPr>
          <a:xfrm>
            <a:off x="3958493" y="6224154"/>
            <a:ext cx="5186035" cy="600164"/>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[1] https://avogadro.cc</a:t>
            </a:r>
          </a:p>
          <a:p>
            <a:r>
              <a:rPr lang="en-US" sz="1100" dirty="0">
                <a:latin typeface="Arial" panose="020B0604020202020204" pitchFamily="34" charset="0"/>
                <a:cs typeface="Arial" panose="020B0604020202020204" pitchFamily="34" charset="0"/>
              </a:rPr>
              <a:t>[2] </a:t>
            </a:r>
            <a:r>
              <a:rPr lang="en-US" sz="1100" dirty="0">
                <a:latin typeface="Arial" panose="020B0604020202020204" pitchFamily="34" charset="0"/>
                <a:cs typeface="Arial" panose="020B0604020202020204" pitchFamily="34" charset="0"/>
                <a:hlinkClick r:id="rId5"/>
              </a:rPr>
              <a:t>https://avogadro-yaehmop.github.io</a:t>
            </a: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[3] Avery, P.; Ludowieg, H.; Autschbach, J.; Zurek, E. </a:t>
            </a:r>
            <a:r>
              <a:rPr lang="en-US" sz="1100" i="1" dirty="0">
                <a:latin typeface="Arial" panose="020B0604020202020204" pitchFamily="34" charset="0"/>
                <a:cs typeface="Arial" panose="020B0604020202020204" pitchFamily="34" charset="0"/>
              </a:rPr>
              <a:t>J. Chem. Educ. </a:t>
            </a:r>
            <a:r>
              <a:rPr lang="en-US" sz="1100" dirty="0">
                <a:latin typeface="Arial" panose="020B0604020202020204" pitchFamily="34" charset="0"/>
                <a:cs typeface="Arial" panose="020B0604020202020204" pitchFamily="34" charset="0"/>
              </a:rPr>
              <a:t>submitted.</a:t>
            </a:r>
          </a:p>
        </p:txBody>
      </p:sp>
      <p:pic>
        <p:nvPicPr>
          <p:cNvPr id="3" name="Picture 2" descr="Logo designed for the symposium organized by the PI in honor of Nobel Laureate Roald Hoffmann as part of the American Chemical Society National Meeting in Washington DC." title="Image"/>
          <p:cNvPicPr>
            <a:picLocks noChangeAspect="1"/>
          </p:cNvPicPr>
          <p:nvPr/>
        </p:nvPicPr>
        <p:blipFill rotWithShape="1">
          <a:blip r:embed="rId6">
            <a:extLst>
              <a:ext uri="{28A0092B-C50C-407E-A947-70E740481C1C}">
                <a14:useLocalDpi xmlns:a14="http://schemas.microsoft.com/office/drawing/2010/main" val="0"/>
              </a:ext>
            </a:extLst>
          </a:blip>
          <a:srcRect l="13024" t="10364" r="67558" b="61447"/>
          <a:stretch/>
        </p:blipFill>
        <p:spPr>
          <a:xfrm>
            <a:off x="4954775" y="1668659"/>
            <a:ext cx="1681799" cy="1726677"/>
          </a:xfrm>
          <a:prstGeom prst="rect">
            <a:avLst/>
          </a:prstGeom>
        </p:spPr>
      </p:pic>
      <p:pic>
        <p:nvPicPr>
          <p:cNvPr id="4" name="Picture 3" descr="Logo for the program Avogadro, which can be used to edit, maniputalate and visualize chemical data." title="Im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25970" y="1839117"/>
            <a:ext cx="1298679" cy="1244567"/>
          </a:xfrm>
          <a:prstGeom prst="rect">
            <a:avLst/>
          </a:prstGeom>
        </p:spPr>
      </p:pic>
      <p:sp>
        <p:nvSpPr>
          <p:cNvPr id="15" name="Rectangle 15"/>
          <p:cNvSpPr>
            <a:spLocks noChangeArrowheads="1"/>
          </p:cNvSpPr>
          <p:nvPr/>
        </p:nvSpPr>
        <p:spPr bwMode="auto">
          <a:xfrm>
            <a:off x="4582047" y="1679737"/>
            <a:ext cx="4374917" cy="44612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Tree>
    <p:extLst>
      <p:ext uri="{BB962C8B-B14F-4D97-AF65-F5344CB8AC3E}">
        <p14:creationId xmlns:p14="http://schemas.microsoft.com/office/powerpoint/2010/main" val="738467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12048</TotalTime>
  <Words>561</Words>
  <Application>Microsoft Office PowerPoint</Application>
  <PresentationFormat>On-screen Show (4:3)</PresentationFormat>
  <Paragraphs>22</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News Gothic MT</vt:lpstr>
      <vt:lpstr>Wingdings 2</vt:lpstr>
      <vt:lpstr>Breeze</vt:lpstr>
      <vt:lpstr>Computational Design of Novel Superconductors</vt:lpstr>
      <vt:lpstr>Celebrating Nobel Laureate Roald Hoffmann </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Williams, Catherine</cp:lastModifiedBy>
  <cp:revision>34</cp:revision>
  <cp:lastPrinted>2016-08-01T15:14:13Z</cp:lastPrinted>
  <dcterms:created xsi:type="dcterms:W3CDTF">2016-07-19T18:16:54Z</dcterms:created>
  <dcterms:modified xsi:type="dcterms:W3CDTF">2018-01-16T18:05:15Z</dcterms:modified>
  <cp:category/>
</cp:coreProperties>
</file>