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9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/>
              <a:t>1/17/2018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6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/>
              <a:t>1/17/2018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8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/>
              <a:t>1/17/2018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/>
              <a:t>1/17/2018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/>
              <a:t>1/17/2018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0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 defTabSz="457200"/>
              <a:t>1/17/2018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457200"/>
            <a:fld id="{1FA1B1B6-1873-E042-A246-BC0F54B866B4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12224" y="80387"/>
            <a:ext cx="6231776" cy="803867"/>
          </a:xfrm>
        </p:spPr>
        <p:txBody>
          <a:bodyPr anchor="ctr"/>
          <a:lstStyle/>
          <a:p>
            <a:pPr algn="r"/>
            <a:r>
              <a:rPr lang="en-US" sz="1800" b="1" dirty="0" smtClean="0">
                <a:solidFill>
                  <a:schemeClr val="tx1"/>
                </a:solidFill>
              </a:rPr>
              <a:t>Surface and Bulk Properties of Layered Transition-Metal Compounds: Manifestation of Broken Symmetry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1033075"/>
            <a:ext cx="492536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white"/>
                </a:solidFill>
              </a:rPr>
              <a:t>E. Ward Plummer, Louisiana State University &amp; Agricultural and Mechanical College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733799" y="1905000"/>
            <a:ext cx="5187323" cy="3815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 descr="Figs. A and B) exhibits nearly zero-mass fermoins with high mobility as reflected in Shubnikov-de Haas resistivity oscillations (Fig. E). The oscillation is due to quantized Landau levels (LL) under magnetic field (Figs. C and D), which leads to a nontrivial Berry phase (Figs.C and F). &#10;" title="Imag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603" y="1925370"/>
            <a:ext cx="5187323" cy="3757912"/>
          </a:xfrm>
          <a:prstGeom prst="rect">
            <a:avLst/>
          </a:prstGeom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52401" y="1263908"/>
            <a:ext cx="3352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b="1" i="1" dirty="0" smtClean="0"/>
              <a:t>Significant Results</a:t>
            </a:r>
            <a:r>
              <a:rPr lang="en-US" sz="1400" b="1" dirty="0" smtClean="0"/>
              <a:t>: </a:t>
            </a:r>
            <a:r>
              <a:rPr lang="en-US" sz="1400" dirty="0" smtClean="0"/>
              <a:t>A class of materials that have topological ordering has emerged as a new frontier of condensed matter physics due to experimental confirmation of physical concepts proposed nearly a century ago. Our work shows magnetic semimetal BaMnSb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(Figs. A and B) exhibits nearly zero-mass </a:t>
            </a:r>
            <a:r>
              <a:rPr lang="en-US" sz="1400" dirty="0" smtClean="0"/>
              <a:t>fermoins</a:t>
            </a:r>
            <a:r>
              <a:rPr lang="en-US" sz="1400" dirty="0" smtClean="0"/>
              <a:t> with high mobility as reflected in </a:t>
            </a:r>
            <a:r>
              <a:rPr lang="en-US" sz="1400" dirty="0" smtClean="0"/>
              <a:t>Shubnikov</a:t>
            </a:r>
            <a:r>
              <a:rPr lang="en-US" sz="1400" dirty="0" smtClean="0"/>
              <a:t>-de Haas resistivity oscillations (Fig. E). The oscillation is due to quantized Landau levels (LL) under magnetic field (Figs. C and D), which leads to a nontrivial Berry phase (</a:t>
            </a:r>
            <a:r>
              <a:rPr lang="en-US" sz="1400" dirty="0" smtClean="0"/>
              <a:t>Figs.C</a:t>
            </a:r>
            <a:r>
              <a:rPr lang="en-US" sz="1400" dirty="0" smtClean="0"/>
              <a:t> and F). </a:t>
            </a:r>
          </a:p>
          <a:p>
            <a:pPr algn="just" eaLnBrk="1" hangingPunct="1"/>
            <a:r>
              <a:rPr lang="en-US" sz="1400" dirty="0" smtClean="0"/>
              <a:t>What is unique is the magnetic ordering, placing BaMnSb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in the small Weyl material family. The combination of high mobility and spin ordering makes this material highly desirable for energy-saving device application. The work is reported in PNAS </a:t>
            </a:r>
            <a:r>
              <a:rPr lang="en-US" sz="1400" b="1" dirty="0" smtClean="0"/>
              <a:t>114</a:t>
            </a:r>
            <a:r>
              <a:rPr lang="en-US" sz="1400" dirty="0" smtClean="0"/>
              <a:t>, 6256 (2017).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317401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1504226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351898" y="1571210"/>
            <a:ext cx="3733254" cy="4604548"/>
            <a:chOff x="3215677" y="1560424"/>
            <a:chExt cx="3400499" cy="3837241"/>
          </a:xfrm>
          <a:effectLst/>
        </p:grpSpPr>
        <p:pic>
          <p:nvPicPr>
            <p:cNvPr id="24" name="Picture 23" descr="We had three undergraduate researchers working on single crystal growth (Samuel Dai – a REU student and Lucas Lavoie a LSU student in Fig. A) We have graduate students, Ms. Jiayun Pan (Fig. A(left)) " title="Image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0344" y="1560424"/>
              <a:ext cx="3265832" cy="21634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" name="Picture 4" descr="Ms. Silu Huang, and Mr. Joel Taylor (2nd right of Fig. B), working on this project. Our post-doctoral fellow, Dr. Jisun Kim (most right of Fig. B) worked on this project.&#10;" title="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248"/>
            <a:stretch/>
          </p:blipFill>
          <p:spPr bwMode="auto">
            <a:xfrm>
              <a:off x="3215677" y="3682452"/>
              <a:ext cx="3265832" cy="171521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white"/>
                </a:solidFill>
              </a:rPr>
              <a:t>DMR 1504226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533306" y="1600200"/>
            <a:ext cx="3610694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76638" y="162156"/>
            <a:ext cx="6231776" cy="8038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 smtClean="0">
                <a:solidFill>
                  <a:prstClr val="black"/>
                </a:solidFill>
              </a:rPr>
              <a:t>Surface and Bulk Properties of Layered Transition-Metal Compounds: Manifestation of Broken Symmetry</a:t>
            </a:r>
            <a:br>
              <a:rPr lang="en-US" sz="1800" b="1" dirty="0" smtClean="0">
                <a:solidFill>
                  <a:prstClr val="black"/>
                </a:solidFill>
              </a:rPr>
            </a:b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white"/>
                </a:solidFill>
              </a:rPr>
              <a:t>E. Ward Plummer,  Louisiana State University &amp; Agricultural and Mechanical College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16002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B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339" y="1605439"/>
            <a:ext cx="4933661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b="1" i="1" dirty="0" smtClean="0"/>
              <a:t>Broader impacts</a:t>
            </a:r>
            <a:r>
              <a:rPr lang="en-US" sz="1400" i="1" dirty="0" smtClean="0"/>
              <a:t>:  </a:t>
            </a:r>
            <a:r>
              <a:rPr lang="en-US" sz="1400" dirty="0" smtClean="0"/>
              <a:t>We had three undergraduate researchers working on single crystal growth (Samuel Dai – a REU student and Lucas Lavoie a LSU student in Fig. A) and characterization (Thomas Abrahams – the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left in Fig. B) of various materials. One is planning to go to Graduate school.</a:t>
            </a:r>
            <a:endParaRPr lang="en-US" sz="1000" dirty="0"/>
          </a:p>
          <a:p>
            <a:pPr algn="just" eaLnBrk="1" hangingPunct="1"/>
            <a:r>
              <a:rPr lang="en-US" sz="1400" dirty="0" smtClean="0"/>
              <a:t>We have graduate students, Ms. </a:t>
            </a:r>
            <a:r>
              <a:rPr lang="en-US" sz="1400" dirty="0" smtClean="0"/>
              <a:t>Jiayun</a:t>
            </a:r>
            <a:r>
              <a:rPr lang="en-US" sz="1400" dirty="0" smtClean="0"/>
              <a:t> Pan (Fig. A(left)) Ms. </a:t>
            </a:r>
            <a:r>
              <a:rPr lang="en-US" sz="1400" dirty="0" smtClean="0"/>
              <a:t>Silu</a:t>
            </a:r>
            <a:r>
              <a:rPr lang="en-US" sz="1400" dirty="0" smtClean="0"/>
              <a:t> Huang, and Mr. Joel Taylor (2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right of Fig. B), working on this project. </a:t>
            </a:r>
            <a:r>
              <a:rPr lang="en-US" sz="1400" dirty="0" smtClean="0"/>
              <a:t>Jiayun</a:t>
            </a:r>
            <a:r>
              <a:rPr lang="en-US" sz="1400" dirty="0" smtClean="0"/>
              <a:t> finished her thesis work in Dec. 2016, </a:t>
            </a:r>
            <a:r>
              <a:rPr lang="en-US" sz="1400" dirty="0" smtClean="0"/>
              <a:t>Silu</a:t>
            </a:r>
            <a:r>
              <a:rPr lang="en-US" sz="1400" dirty="0" smtClean="0"/>
              <a:t> and Joel focus on bulk and surface property measurements of topological materials.  Our post-doctoral fellow, Dr. </a:t>
            </a:r>
            <a:r>
              <a:rPr lang="en-US" sz="1400" dirty="0" smtClean="0"/>
              <a:t>Jisun</a:t>
            </a:r>
            <a:r>
              <a:rPr lang="en-US" sz="1400" dirty="0" smtClean="0"/>
              <a:t> Kim (most right of Fig. B) worked on this project.</a:t>
            </a:r>
          </a:p>
          <a:p>
            <a:pPr algn="just" eaLnBrk="1" hangingPunct="1"/>
            <a:r>
              <a:rPr lang="en-US" sz="1400" dirty="0" smtClean="0"/>
              <a:t>The </a:t>
            </a:r>
            <a:r>
              <a:rPr lang="en-US" sz="1400" dirty="0"/>
              <a:t>PI, </a:t>
            </a:r>
            <a:r>
              <a:rPr lang="en-US" sz="1400" dirty="0" smtClean="0"/>
              <a:t>Plummer, </a:t>
            </a:r>
            <a:r>
              <a:rPr lang="en-US" sz="1400" dirty="0"/>
              <a:t>has given a public lecture entitled “Materials for the 21st Century:  A Revolutionary—Not Evolutionary Approach”, at high schools, to undergraduates, graduates and, plenary lectures (around the world)</a:t>
            </a:r>
            <a:r>
              <a:rPr lang="en-US" sz="1400" dirty="0" smtClean="0"/>
              <a:t>. The co-PI, Jin, has been giving lectures to undergraduate and graduate students lectures entitled “Materials Today: Investing for the Future”.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5118100" y="4483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13712" y="5715000"/>
            <a:ext cx="93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Jisun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smtClean="0">
                <a:solidFill>
                  <a:srgbClr val="FFFF00"/>
                </a:solidFill>
              </a:rPr>
              <a:t>Kim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0" y="4267200"/>
            <a:ext cx="994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Joel Taylor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3200400"/>
            <a:ext cx="1131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Lucas Lavoie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3733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Jiayun</a:t>
            </a:r>
            <a:r>
              <a:rPr lang="en-US" sz="1200" b="1" dirty="0"/>
              <a:t> </a:t>
            </a:r>
            <a:r>
              <a:rPr lang="en-US" sz="1200" b="1" dirty="0" smtClean="0"/>
              <a:t>Pan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05582" y="2971800"/>
            <a:ext cx="89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Rongying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Jin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419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News Gothic MT</vt:lpstr>
      <vt:lpstr>Wingdings 2</vt:lpstr>
      <vt:lpstr>Breeze</vt:lpstr>
      <vt:lpstr>Surface and Bulk Properties of Layered Transition-Metal Compounds: Manifestation of Broken Symmetry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Jisun</dc:creator>
  <cp:lastModifiedBy>Williams, Catherine</cp:lastModifiedBy>
  <cp:revision>25</cp:revision>
  <cp:lastPrinted>2017-06-15T02:37:35Z</cp:lastPrinted>
  <dcterms:created xsi:type="dcterms:W3CDTF">2017-05-10T01:16:51Z</dcterms:created>
  <dcterms:modified xsi:type="dcterms:W3CDTF">2018-01-17T19:04:10Z</dcterms:modified>
</cp:coreProperties>
</file>