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handoutMasterIdLst>
    <p:handoutMasterId r:id="rId4"/>
  </p:handoutMasterIdLst>
  <p:sldIdLst>
    <p:sldId id="36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FF3300"/>
    <a:srgbClr val="33CCFF"/>
    <a:srgbClr val="99CCFF"/>
    <a:srgbClr val="FF0000"/>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9659" autoAdjust="0"/>
  </p:normalViewPr>
  <p:slideViewPr>
    <p:cSldViewPr>
      <p:cViewPr varScale="1">
        <p:scale>
          <a:sx n="117" d="100"/>
          <a:sy n="117" d="100"/>
        </p:scale>
        <p:origin x="114"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86F88D7-8534-494F-916F-FB13D4EDC60D}" type="datetimeFigureOut">
              <a:rPr lang="en-US"/>
              <a:pPr>
                <a:defRPr/>
              </a:pPr>
              <a:t>1/11/2018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4129A54-C732-4C72-AC5A-B327A170BDE3}" type="slidenum">
              <a:rPr lang="en-US"/>
              <a:pPr>
                <a:defRPr/>
              </a:pPr>
              <a:t>‹#›</a:t>
            </a:fld>
            <a:endParaRPr lang="en-US" dirty="0"/>
          </a:p>
        </p:txBody>
      </p:sp>
    </p:spTree>
    <p:extLst>
      <p:ext uri="{BB962C8B-B14F-4D97-AF65-F5344CB8AC3E}">
        <p14:creationId xmlns:p14="http://schemas.microsoft.com/office/powerpoint/2010/main" val="2729753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defRPr>
            </a:lvl1pPr>
          </a:lstStyle>
          <a:p>
            <a:pPr>
              <a:defRPr/>
            </a:pPr>
            <a:fld id="{5C239986-AB4C-4C72-9130-A44B3EB89CDA}" type="datetimeFigureOut">
              <a:rPr lang="en-US"/>
              <a:pPr>
                <a:defRPr/>
              </a:pPr>
              <a:t>1/11/2018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defRPr>
            </a:lvl1pPr>
          </a:lstStyle>
          <a:p>
            <a:pPr>
              <a:defRPr/>
            </a:pPr>
            <a:fld id="{60838AE4-34F2-4472-9CF8-CF41CDBA03D6}" type="slidenum">
              <a:rPr lang="en-US"/>
              <a:pPr>
                <a:defRPr/>
              </a:pPr>
              <a:t>‹#›</a:t>
            </a:fld>
            <a:endParaRPr lang="en-US" dirty="0"/>
          </a:p>
        </p:txBody>
      </p:sp>
    </p:spTree>
    <p:extLst>
      <p:ext uri="{BB962C8B-B14F-4D97-AF65-F5344CB8AC3E}">
        <p14:creationId xmlns:p14="http://schemas.microsoft.com/office/powerpoint/2010/main" val="3609245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additional explanatory</a:t>
            </a:r>
            <a:r>
              <a:rPr lang="en-US" baseline="0" dirty="0" smtClean="0"/>
              <a:t> notes here please.</a:t>
            </a:r>
            <a:endParaRPr lang="en-CA" dirty="0"/>
          </a:p>
        </p:txBody>
      </p:sp>
      <p:sp>
        <p:nvSpPr>
          <p:cNvPr id="4" name="Slide Number Placeholder 3"/>
          <p:cNvSpPr>
            <a:spLocks noGrp="1"/>
          </p:cNvSpPr>
          <p:nvPr>
            <p:ph type="sldNum" sz="quarter" idx="10"/>
          </p:nvPr>
        </p:nvSpPr>
        <p:spPr/>
        <p:txBody>
          <a:bodyPr/>
          <a:lstStyle/>
          <a:p>
            <a:pPr>
              <a:defRPr/>
            </a:pPr>
            <a:fld id="{60838AE4-34F2-4472-9CF8-CF41CDBA03D6}" type="slidenum">
              <a:rPr lang="en-US" smtClean="0"/>
              <a:pPr>
                <a:defRPr/>
              </a:pPr>
              <a:t>1</a:t>
            </a:fld>
            <a:endParaRPr lang="en-US" dirty="0"/>
          </a:p>
        </p:txBody>
      </p:sp>
    </p:spTree>
    <p:extLst>
      <p:ext uri="{BB962C8B-B14F-4D97-AF65-F5344CB8AC3E}">
        <p14:creationId xmlns:p14="http://schemas.microsoft.com/office/powerpoint/2010/main" val="119889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458200" cy="762000"/>
          </a:xfrm>
          <a:prstGeom prst="rect">
            <a:avLst/>
          </a:prstGeom>
        </p:spPr>
        <p:txBody>
          <a:bodyPr/>
          <a:lstStyle>
            <a:lvl1pPr>
              <a:defRPr sz="3200" b="1">
                <a:solidFill>
                  <a:srgbClr val="002060"/>
                </a:solidFill>
                <a:latin typeface="Calibri"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990600"/>
            <a:ext cx="4495800" cy="5715000"/>
          </a:xfrm>
          <a:prstGeom prst="rect">
            <a:avLst/>
          </a:prstGeom>
        </p:spPr>
        <p:txBody>
          <a:bodyPr/>
          <a:lstStyle>
            <a:lvl1pPr>
              <a:defRPr sz="1800">
                <a:solidFill>
                  <a:schemeClr val="tx1"/>
                </a:solidFill>
                <a:latin typeface="Calibri" pitchFamily="34" charset="0"/>
                <a:cs typeface="Arial" pitchFamily="34" charset="0"/>
              </a:defRPr>
            </a:lvl1pPr>
            <a:lvl2pPr>
              <a:defRPr sz="1800">
                <a:solidFill>
                  <a:schemeClr val="tx1"/>
                </a:solidFill>
                <a:latin typeface="Calibri" pitchFamily="34" charset="0"/>
                <a:cs typeface="Arial" pitchFamily="34" charset="0"/>
              </a:defRPr>
            </a:lvl2pPr>
            <a:lvl3pPr>
              <a:defRPr sz="1800">
                <a:solidFill>
                  <a:schemeClr val="tx1"/>
                </a:solidFill>
                <a:latin typeface="Calibri" pitchFamily="34" charset="0"/>
                <a:cs typeface="Arial" pitchFamily="34" charset="0"/>
              </a:defRPr>
            </a:lvl3pPr>
            <a:lvl4pPr>
              <a:defRPr sz="1800">
                <a:solidFill>
                  <a:schemeClr val="tx1"/>
                </a:solidFill>
                <a:latin typeface="Calibri" pitchFamily="34" charset="0"/>
                <a:cs typeface="Arial" pitchFamily="34" charset="0"/>
              </a:defRPr>
            </a:lvl4pPr>
            <a:lvl5pPr>
              <a:defRPr sz="1800">
                <a:solidFill>
                  <a:schemeClr val="tx1"/>
                </a:solidFill>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0"/>
          </p:nvPr>
        </p:nvSpPr>
        <p:spPr>
          <a:xfrm>
            <a:off x="5334000" y="3962400"/>
            <a:ext cx="3581400" cy="2133600"/>
          </a:xfrm>
          <a:prstGeom prst="rect">
            <a:avLst/>
          </a:prstGeom>
        </p:spPr>
        <p:txBody>
          <a:bodyPr/>
          <a:lstStyle>
            <a:lvl1pPr>
              <a:buNone/>
              <a:defRPr sz="1800">
                <a:solidFill>
                  <a:srgbClr val="000066"/>
                </a:solidFill>
                <a:latin typeface="Calibri" pitchFamily="34" charset="0"/>
                <a:cs typeface="Arial" pitchFamily="34" charset="0"/>
              </a:defRPr>
            </a:lvl1pPr>
            <a:lvl2pPr>
              <a:defRPr sz="1800">
                <a:solidFill>
                  <a:srgbClr val="000066"/>
                </a:solidFill>
                <a:latin typeface="Calibri" pitchFamily="34" charset="0"/>
                <a:cs typeface="Arial" pitchFamily="34" charset="0"/>
              </a:defRPr>
            </a:lvl2pPr>
            <a:lvl3pPr>
              <a:defRPr sz="1800">
                <a:solidFill>
                  <a:srgbClr val="000066"/>
                </a:solidFill>
                <a:latin typeface="Calibri" pitchFamily="34" charset="0"/>
                <a:cs typeface="Arial" pitchFamily="34" charset="0"/>
              </a:defRPr>
            </a:lvl3pPr>
            <a:lvl4pPr>
              <a:defRPr sz="1800">
                <a:solidFill>
                  <a:srgbClr val="000066"/>
                </a:solidFill>
                <a:latin typeface="Calibri" pitchFamily="34" charset="0"/>
                <a:cs typeface="Arial" pitchFamily="34" charset="0"/>
              </a:defRPr>
            </a:lvl4pPr>
            <a:lvl5pPr>
              <a:defRPr sz="1800">
                <a:solidFill>
                  <a:srgbClr val="000066"/>
                </a:solidFill>
                <a:latin typeface="Calibri" pitchFamily="34" charset="0"/>
                <a:cs typeface="Arial" pitchFamily="34" charset="0"/>
              </a:defRPr>
            </a:lvl5pPr>
          </a:lstStyle>
          <a:p>
            <a:pPr lvl="0"/>
            <a:r>
              <a:rPr lang="en-US" dirty="0" smtClean="0"/>
              <a:t>Click to edit Master text styles</a:t>
            </a:r>
          </a:p>
        </p:txBody>
      </p:sp>
      <p:sp>
        <p:nvSpPr>
          <p:cNvPr id="8" name="Content Placeholder 2"/>
          <p:cNvSpPr>
            <a:spLocks noGrp="1"/>
          </p:cNvSpPr>
          <p:nvPr>
            <p:ph idx="11"/>
          </p:nvPr>
        </p:nvSpPr>
        <p:spPr>
          <a:xfrm>
            <a:off x="5334000" y="990600"/>
            <a:ext cx="3505200" cy="2819400"/>
          </a:xfrm>
          <a:prstGeom prst="rect">
            <a:avLst/>
          </a:prstGeom>
        </p:spPr>
        <p:txBody>
          <a:bodyPr/>
          <a:lstStyle>
            <a:lvl1pPr>
              <a:buNone/>
              <a:defRPr sz="1800">
                <a:solidFill>
                  <a:schemeClr val="tx1"/>
                </a:solidFill>
                <a:latin typeface="Calibri" pitchFamily="34" charset="0"/>
                <a:cs typeface="Arial" pitchFamily="34" charset="0"/>
              </a:defRPr>
            </a:lvl1pPr>
            <a:lvl2pPr>
              <a:defRPr sz="1800">
                <a:solidFill>
                  <a:schemeClr val="tx1"/>
                </a:solidFill>
                <a:latin typeface="Calibri" pitchFamily="34" charset="0"/>
                <a:cs typeface="Arial" pitchFamily="34" charset="0"/>
              </a:defRPr>
            </a:lvl2pPr>
            <a:lvl3pPr>
              <a:defRPr sz="1800">
                <a:solidFill>
                  <a:schemeClr val="tx1"/>
                </a:solidFill>
                <a:latin typeface="Calibri" pitchFamily="34" charset="0"/>
                <a:cs typeface="Arial" pitchFamily="34" charset="0"/>
              </a:defRPr>
            </a:lvl3pPr>
            <a:lvl4pPr>
              <a:defRPr sz="1800">
                <a:solidFill>
                  <a:schemeClr val="tx1"/>
                </a:solidFill>
                <a:latin typeface="Calibri" pitchFamily="34" charset="0"/>
                <a:cs typeface="Arial" pitchFamily="34" charset="0"/>
              </a:defRPr>
            </a:lvl4pPr>
            <a:lvl5pPr>
              <a:defRPr sz="1800">
                <a:solidFill>
                  <a:schemeClr val="tx1"/>
                </a:solidFill>
                <a:latin typeface="Calibri" pitchFamily="34" charset="0"/>
                <a:cs typeface="Arial" pitchFamily="34" charset="0"/>
              </a:defRPr>
            </a:lvl5pPr>
          </a:lstStyle>
          <a:p>
            <a:pPr lvl="0"/>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0" y="0"/>
            <a:ext cx="619125" cy="6858000"/>
          </a:xfrm>
          <a:prstGeom prst="rect">
            <a:avLst/>
          </a:prstGeom>
          <a:gradFill rotWithShape="0">
            <a:gsLst>
              <a:gs pos="0">
                <a:srgbClr val="0640F3">
                  <a:gamma/>
                  <a:shade val="29804"/>
                  <a:invGamma/>
                </a:srgbClr>
              </a:gs>
              <a:gs pos="100000">
                <a:srgbClr val="0640F3"/>
              </a:gs>
            </a:gsLst>
            <a:lin ang="5400000" scaled="1"/>
          </a:gradFill>
          <a:ln w="9525">
            <a:noFill/>
            <a:miter lim="800000"/>
            <a:headEnd/>
            <a:tailEnd/>
          </a:ln>
          <a:effectLst/>
        </p:spPr>
        <p:txBody>
          <a:bodyPr wrap="none" anchor="ctr"/>
          <a:lstStyle/>
          <a:p>
            <a:pPr algn="ctr" fontAlgn="auto">
              <a:lnSpc>
                <a:spcPct val="90000"/>
              </a:lnSpc>
              <a:spcBef>
                <a:spcPct val="20000"/>
              </a:spcBef>
              <a:spcAft>
                <a:spcPts val="0"/>
              </a:spcAft>
              <a:defRPr/>
            </a:pPr>
            <a:endParaRPr lang="en-US" b="1" dirty="0">
              <a:solidFill>
                <a:srgbClr val="3333CC"/>
              </a:solidFill>
              <a:latin typeface="Times New Roman"/>
            </a:endParaRPr>
          </a:p>
        </p:txBody>
      </p:sp>
      <p:sp>
        <p:nvSpPr>
          <p:cNvPr id="16393" name="Rectangle 9"/>
          <p:cNvSpPr>
            <a:spLocks noChangeArrowheads="1"/>
          </p:cNvSpPr>
          <p:nvPr/>
        </p:nvSpPr>
        <p:spPr bwMode="auto">
          <a:xfrm rot="16200000">
            <a:off x="-2055812" y="2038350"/>
            <a:ext cx="4692650" cy="463550"/>
          </a:xfrm>
          <a:prstGeom prst="rect">
            <a:avLst/>
          </a:prstGeom>
          <a:noFill/>
          <a:ln w="9525">
            <a:noFill/>
            <a:miter lim="800000"/>
            <a:headEnd/>
            <a:tailEnd/>
          </a:ln>
          <a:effectLst/>
        </p:spPr>
        <p:txBody>
          <a:bodyPr lIns="92075" tIns="46038" rIns="92075" bIns="46038">
            <a:spAutoFit/>
          </a:bodyPr>
          <a:lstStyle/>
          <a:p>
            <a:pPr fontAlgn="auto">
              <a:spcBef>
                <a:spcPts val="0"/>
              </a:spcBef>
              <a:spcAft>
                <a:spcPts val="0"/>
              </a:spcAft>
              <a:defRPr/>
            </a:pPr>
            <a:r>
              <a:rPr lang="en-US" b="1" dirty="0">
                <a:solidFill>
                  <a:srgbClr val="618FFD"/>
                </a:solidFill>
              </a:rPr>
              <a:t>National Science Foundation</a:t>
            </a:r>
          </a:p>
        </p:txBody>
      </p:sp>
      <p:pic>
        <p:nvPicPr>
          <p:cNvPr id="6" name="Picture 5"/>
          <p:cNvPicPr>
            <a:picLocks noChangeAspect="1"/>
          </p:cNvPicPr>
          <p:nvPr/>
        </p:nvPicPr>
        <p:blipFill>
          <a:blip r:embed="rId3" cstate="print">
            <a:lum contrast="40000"/>
          </a:blip>
          <a:stretch>
            <a:fillRect/>
          </a:stretch>
        </p:blipFill>
        <p:spPr>
          <a:xfrm>
            <a:off x="0" y="6096000"/>
            <a:ext cx="609600" cy="609600"/>
          </a:xfrm>
          <a:prstGeom prst="rect">
            <a:avLst/>
          </a:prstGeom>
        </p:spPr>
      </p:pic>
      <p:sp>
        <p:nvSpPr>
          <p:cNvPr id="8" name="Rectangle 7"/>
          <p:cNvSpPr>
            <a:spLocks noChangeArrowheads="1"/>
          </p:cNvSpPr>
          <p:nvPr/>
        </p:nvSpPr>
        <p:spPr bwMode="auto">
          <a:xfrm>
            <a:off x="0" y="0"/>
            <a:ext cx="619125" cy="6858000"/>
          </a:xfrm>
          <a:prstGeom prst="rect">
            <a:avLst/>
          </a:prstGeom>
          <a:gradFill rotWithShape="0">
            <a:gsLst>
              <a:gs pos="0">
                <a:srgbClr val="0640F3">
                  <a:gamma/>
                  <a:shade val="29804"/>
                  <a:invGamma/>
                </a:srgbClr>
              </a:gs>
              <a:gs pos="100000">
                <a:srgbClr val="0640F3"/>
              </a:gs>
            </a:gsLst>
            <a:lin ang="5400000" scaled="1"/>
          </a:gradFill>
          <a:ln w="9525">
            <a:noFill/>
            <a:miter lim="800000"/>
            <a:headEnd/>
            <a:tailEnd/>
          </a:ln>
          <a:effectLst/>
        </p:spPr>
        <p:txBody>
          <a:bodyPr wrap="none" anchor="ctr"/>
          <a:lstStyle/>
          <a:p>
            <a:pPr algn="ctr" eaLnBrk="0" fontAlgn="auto" hangingPunct="0">
              <a:lnSpc>
                <a:spcPct val="90000"/>
              </a:lnSpc>
              <a:spcBef>
                <a:spcPct val="20000"/>
              </a:spcBef>
              <a:spcAft>
                <a:spcPts val="0"/>
              </a:spcAft>
              <a:defRPr/>
            </a:pPr>
            <a:endParaRPr lang="en-US" sz="2400" b="1" dirty="0">
              <a:solidFill>
                <a:srgbClr val="3333CC"/>
              </a:solidFill>
              <a:latin typeface="Times New Roman" pitchFamily="18" charset="0"/>
            </a:endParaRPr>
          </a:p>
        </p:txBody>
      </p:sp>
      <p:sp>
        <p:nvSpPr>
          <p:cNvPr id="10" name="Rectangle 9"/>
          <p:cNvSpPr>
            <a:spLocks noChangeArrowheads="1"/>
          </p:cNvSpPr>
          <p:nvPr/>
        </p:nvSpPr>
        <p:spPr bwMode="auto">
          <a:xfrm rot="16200000">
            <a:off x="-2055812" y="2038350"/>
            <a:ext cx="4692650" cy="463550"/>
          </a:xfrm>
          <a:prstGeom prst="rect">
            <a:avLst/>
          </a:prstGeom>
          <a:noFill/>
          <a:ln w="9525">
            <a:noFill/>
            <a:miter lim="800000"/>
            <a:headEnd/>
            <a:tailEnd/>
          </a:ln>
          <a:effectLst/>
        </p:spPr>
        <p:txBody>
          <a:bodyPr lIns="92075" tIns="46038" rIns="92075" bIns="46038">
            <a:spAutoFit/>
          </a:bodyPr>
          <a:lstStyle/>
          <a:p>
            <a:pPr eaLnBrk="0" fontAlgn="auto" hangingPunct="0">
              <a:spcBef>
                <a:spcPts val="0"/>
              </a:spcBef>
              <a:spcAft>
                <a:spcPts val="0"/>
              </a:spcAft>
              <a:defRPr/>
            </a:pPr>
            <a:r>
              <a:rPr lang="en-US" sz="2400" b="1" dirty="0">
                <a:solidFill>
                  <a:srgbClr val="618FFD"/>
                </a:solidFill>
              </a:rPr>
              <a:t>National Science Foundation</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71" y="6265292"/>
            <a:ext cx="553807" cy="554608"/>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400"/>
            <a:ext cx="8763000" cy="762000"/>
          </a:xfrm>
        </p:spPr>
        <p:txBody>
          <a:bodyPr/>
          <a:lstStyle/>
          <a:p>
            <a:r>
              <a:rPr lang="en-US" sz="2600" dirty="0" smtClean="0">
                <a:solidFill>
                  <a:schemeClr val="accent2"/>
                </a:solidFill>
              </a:rPr>
              <a:t>Preparing high dielectric materials and high school students</a:t>
            </a:r>
            <a:br>
              <a:rPr lang="en-US" sz="2600" dirty="0" smtClean="0">
                <a:solidFill>
                  <a:schemeClr val="accent2"/>
                </a:solidFill>
              </a:rPr>
            </a:br>
            <a:r>
              <a:rPr lang="en-US" sz="2000" dirty="0" smtClean="0">
                <a:solidFill>
                  <a:schemeClr val="accent2"/>
                </a:solidFill>
              </a:rPr>
              <a:t>Stephen O’Brien, </a:t>
            </a:r>
            <a:r>
              <a:rPr lang="en-US" sz="2000" dirty="0" smtClean="0">
                <a:solidFill>
                  <a:schemeClr val="accent2"/>
                </a:solidFill>
              </a:rPr>
              <a:t>CUNY City College, </a:t>
            </a:r>
            <a:r>
              <a:rPr lang="en-US" sz="2000" dirty="0">
                <a:solidFill>
                  <a:schemeClr val="accent2"/>
                </a:solidFill>
              </a:rPr>
              <a:t>DMR </a:t>
            </a:r>
            <a:r>
              <a:rPr lang="en-US" sz="2000" dirty="0" smtClean="0">
                <a:solidFill>
                  <a:schemeClr val="accent2"/>
                </a:solidFill>
              </a:rPr>
              <a:t>1461499</a:t>
            </a:r>
            <a:endParaRPr lang="en-CA" sz="2000" dirty="0"/>
          </a:p>
        </p:txBody>
      </p:sp>
      <p:sp>
        <p:nvSpPr>
          <p:cNvPr id="8" name="Content Placeholder 2"/>
          <p:cNvSpPr>
            <a:spLocks noGrp="1"/>
          </p:cNvSpPr>
          <p:nvPr>
            <p:ph idx="1"/>
          </p:nvPr>
        </p:nvSpPr>
        <p:spPr>
          <a:xfrm>
            <a:off x="685800" y="914400"/>
            <a:ext cx="4648200" cy="5791200"/>
          </a:xfrm>
        </p:spPr>
        <p:txBody>
          <a:bodyPr/>
          <a:lstStyle/>
          <a:p>
            <a:pPr marL="0" indent="0" algn="just">
              <a:buNone/>
            </a:pPr>
            <a:r>
              <a:rPr lang="en-US" sz="1400" b="1" dirty="0"/>
              <a:t>Outcome: </a:t>
            </a:r>
            <a:r>
              <a:rPr lang="en-US" sz="1400" dirty="0" smtClean="0"/>
              <a:t>Sometimes “complex” can be a good thing: a </a:t>
            </a:r>
            <a:r>
              <a:rPr lang="en-US" sz="1400" dirty="0"/>
              <a:t>chemical solution processing method </a:t>
            </a:r>
            <a:r>
              <a:rPr lang="en-US" sz="1400" dirty="0" smtClean="0"/>
              <a:t>was </a:t>
            </a:r>
            <a:r>
              <a:rPr lang="en-US" sz="1400" dirty="0"/>
              <a:t>used to obtain a set of </a:t>
            </a:r>
            <a:r>
              <a:rPr lang="en-US" sz="1400" dirty="0" smtClean="0"/>
              <a:t>perovskite </a:t>
            </a:r>
            <a:r>
              <a:rPr lang="en-US" sz="1400" dirty="0"/>
              <a:t>compounds of the formula [KNbO</a:t>
            </a:r>
            <a:r>
              <a:rPr lang="en-US" sz="1400" baseline="-25000" dirty="0"/>
              <a:t>3</a:t>
            </a:r>
            <a:r>
              <a:rPr lang="en-US" sz="1400" dirty="0"/>
              <a:t>]</a:t>
            </a:r>
            <a:r>
              <a:rPr lang="en-US" sz="1400" baseline="-25000" dirty="0"/>
              <a:t>1-x</a:t>
            </a:r>
            <a:r>
              <a:rPr lang="en-US" sz="1400" dirty="0"/>
              <a:t>[BaNi</a:t>
            </a:r>
            <a:r>
              <a:rPr lang="en-US" sz="1400" baseline="-25000" dirty="0"/>
              <a:t>0.5</a:t>
            </a:r>
            <a:r>
              <a:rPr lang="en-US" sz="1400" dirty="0"/>
              <a:t>Nb</a:t>
            </a:r>
            <a:r>
              <a:rPr lang="en-US" sz="1400" baseline="-25000" dirty="0"/>
              <a:t>0.5</a:t>
            </a:r>
            <a:r>
              <a:rPr lang="en-US" sz="1400" dirty="0"/>
              <a:t>O</a:t>
            </a:r>
            <a:r>
              <a:rPr lang="en-US" sz="1400" baseline="-25000" dirty="0"/>
              <a:t>3-d</a:t>
            </a:r>
            <a:r>
              <a:rPr lang="en-US" sz="1400" dirty="0"/>
              <a:t>]</a:t>
            </a:r>
            <a:r>
              <a:rPr lang="en-US" sz="1400" baseline="-25000" dirty="0" smtClean="0"/>
              <a:t>x</a:t>
            </a:r>
            <a:r>
              <a:rPr lang="en-US" sz="1400" dirty="0"/>
              <a:t>.</a:t>
            </a:r>
            <a:r>
              <a:rPr lang="en-US" sz="1400" dirty="0" smtClean="0"/>
              <a:t> This complex oxide, called </a:t>
            </a:r>
            <a:r>
              <a:rPr lang="en-US" sz="1400" dirty="0"/>
              <a:t>KBNNO, </a:t>
            </a:r>
            <a:r>
              <a:rPr lang="en-US" sz="1400" dirty="0" smtClean="0"/>
              <a:t>belongs to a </a:t>
            </a:r>
            <a:r>
              <a:rPr lang="en-US" sz="1400" dirty="0"/>
              <a:t>class of visible light absorbing </a:t>
            </a:r>
            <a:r>
              <a:rPr lang="en-US" sz="1400" dirty="0" smtClean="0"/>
              <a:t>materials that are both ferroelectric (possess strong polarization properties) and photovoltaic, </a:t>
            </a:r>
            <a:r>
              <a:rPr lang="en-US" sz="1400" dirty="0"/>
              <a:t>with a tunable bandgap as a function of </a:t>
            </a:r>
            <a:r>
              <a:rPr lang="en-US" sz="1400" i="1" dirty="0"/>
              <a:t>x</a:t>
            </a:r>
            <a:r>
              <a:rPr lang="en-US" sz="1400" dirty="0"/>
              <a:t>. The materials produced were fully crystallized </a:t>
            </a:r>
            <a:r>
              <a:rPr lang="en-US" sz="1400" dirty="0" smtClean="0"/>
              <a:t>and displayed strong dielectric behavior in nanocomposites.</a:t>
            </a:r>
          </a:p>
          <a:p>
            <a:pPr marL="0" indent="0" algn="just">
              <a:buNone/>
            </a:pPr>
            <a:r>
              <a:rPr lang="en-US" sz="1400" b="1" dirty="0" smtClean="0"/>
              <a:t>Impact: </a:t>
            </a:r>
            <a:r>
              <a:rPr lang="en-US" sz="1400" dirty="0"/>
              <a:t>Inorganic materials synthesis techniques that can approach low temperature routes akin to chemical solution processing are attractive for their ability to prepare nanocrystalline oxides. These methods can offer thin film integration options more compatible with modern device platforms such as spray coated or printed </a:t>
            </a:r>
            <a:r>
              <a:rPr lang="en-US" sz="1400" dirty="0" smtClean="0"/>
              <a:t>(2D, 3D) devices and </a:t>
            </a:r>
            <a:r>
              <a:rPr lang="en-US" sz="1400" dirty="0"/>
              <a:t>flexible </a:t>
            </a:r>
            <a:r>
              <a:rPr lang="en-US" sz="1400" dirty="0" smtClean="0"/>
              <a:t>electronics.</a:t>
            </a:r>
          </a:p>
          <a:p>
            <a:pPr marL="0" indent="0" algn="just">
              <a:buNone/>
            </a:pPr>
            <a:r>
              <a:rPr lang="en-US" sz="1400" b="1" dirty="0" smtClean="0"/>
              <a:t>Explanation</a:t>
            </a:r>
            <a:r>
              <a:rPr lang="en-US" sz="1400" dirty="0" smtClean="0"/>
              <a:t> The </a:t>
            </a:r>
            <a:r>
              <a:rPr lang="en-US" sz="1400" dirty="0"/>
              <a:t>deployment of a low temperature chemical synthesis </a:t>
            </a:r>
            <a:r>
              <a:rPr lang="en-US" sz="1400" dirty="0" smtClean="0"/>
              <a:t>technique, </a:t>
            </a:r>
            <a:r>
              <a:rPr lang="en-US" sz="1400" dirty="0"/>
              <a:t>effective for making new materials that are multiferroic and/or high dielectric in </a:t>
            </a:r>
            <a:r>
              <a:rPr lang="en-US" sz="1400" dirty="0" smtClean="0"/>
              <a:t>nature, is a major component of this project. </a:t>
            </a:r>
            <a:r>
              <a:rPr lang="en-US" sz="1400" dirty="0"/>
              <a:t>T</a:t>
            </a:r>
            <a:r>
              <a:rPr lang="en-US" sz="1400" dirty="0" smtClean="0"/>
              <a:t>he </a:t>
            </a:r>
            <a:r>
              <a:rPr lang="en-US" sz="1400" dirty="0"/>
              <a:t>synthesis of </a:t>
            </a:r>
            <a:r>
              <a:rPr lang="en-US" sz="1400" dirty="0" smtClean="0"/>
              <a:t>nanocrystalline KBNNO was via potassium, niobium, barium and nickel alkoxides. It provided an approach </a:t>
            </a:r>
            <a:r>
              <a:rPr lang="en-US" sz="1400" dirty="0"/>
              <a:t>to doping ferroelectric KNbO</a:t>
            </a:r>
            <a:r>
              <a:rPr lang="en-US" sz="1400" baseline="-25000" dirty="0"/>
              <a:t>3</a:t>
            </a:r>
            <a:r>
              <a:rPr lang="en-US" sz="1400" dirty="0"/>
              <a:t> with Ba and Ni, which inserts Ba</a:t>
            </a:r>
            <a:r>
              <a:rPr lang="en-US" sz="1400" baseline="30000" dirty="0"/>
              <a:t>2+</a:t>
            </a:r>
            <a:r>
              <a:rPr lang="en-US" sz="1400" dirty="0"/>
              <a:t> onto the </a:t>
            </a:r>
            <a:r>
              <a:rPr lang="en-US" sz="1400" i="1" dirty="0"/>
              <a:t>A</a:t>
            </a:r>
            <a:r>
              <a:rPr lang="en-US" sz="1400" dirty="0"/>
              <a:t>-site, and Ni</a:t>
            </a:r>
            <a:r>
              <a:rPr lang="en-US" sz="1400" baseline="30000" dirty="0"/>
              <a:t>2+</a:t>
            </a:r>
            <a:r>
              <a:rPr lang="en-US" sz="1400" dirty="0"/>
              <a:t> onto the </a:t>
            </a:r>
            <a:r>
              <a:rPr lang="en-US" sz="1400" i="1" dirty="0"/>
              <a:t>B</a:t>
            </a:r>
            <a:r>
              <a:rPr lang="en-US" sz="1400" dirty="0"/>
              <a:t>-site with the addition of oxygen vacancies for charge </a:t>
            </a:r>
            <a:r>
              <a:rPr lang="en-US" sz="1400" dirty="0" smtClean="0"/>
              <a:t>compensation. KBNNO was </a:t>
            </a:r>
            <a:r>
              <a:rPr lang="en-US" sz="1400" dirty="0"/>
              <a:t>previously only synthesized by solid state processing &gt;</a:t>
            </a:r>
            <a:r>
              <a:rPr lang="en-US" sz="1400" dirty="0" smtClean="0"/>
              <a:t> 1000 °C. </a:t>
            </a:r>
            <a:endParaRPr lang="en-CA" sz="1400" dirty="0"/>
          </a:p>
        </p:txBody>
      </p:sp>
      <p:sp>
        <p:nvSpPr>
          <p:cNvPr id="9" name="Content Placeholder 3"/>
          <p:cNvSpPr>
            <a:spLocks noGrp="1"/>
          </p:cNvSpPr>
          <p:nvPr>
            <p:ph idx="10"/>
          </p:nvPr>
        </p:nvSpPr>
        <p:spPr>
          <a:xfrm>
            <a:off x="5334000" y="2362200"/>
            <a:ext cx="3733800" cy="1752600"/>
          </a:xfrm>
        </p:spPr>
        <p:txBody>
          <a:bodyPr/>
          <a:lstStyle/>
          <a:p>
            <a:pPr marL="0" indent="0" algn="just">
              <a:lnSpc>
                <a:spcPct val="80000"/>
              </a:lnSpc>
            </a:pPr>
            <a:r>
              <a:rPr lang="en-US" sz="1200" b="1" dirty="0" smtClean="0"/>
              <a:t>Above.</a:t>
            </a:r>
            <a:r>
              <a:rPr lang="en-US" sz="1200" dirty="0" smtClean="0"/>
              <a:t> (a) Scanning electron micrograph image of nanocrystalline (20nm) KBNNO (b) Raman spectroscopy was used to probe the structure of KNO and KBNNO.</a:t>
            </a:r>
          </a:p>
          <a:p>
            <a:pPr marL="0" indent="0" algn="just">
              <a:lnSpc>
                <a:spcPct val="80000"/>
              </a:lnSpc>
            </a:pPr>
            <a:r>
              <a:rPr lang="en-US" sz="1200" b="1" dirty="0" smtClean="0"/>
              <a:t>Below.</a:t>
            </a:r>
            <a:r>
              <a:rPr lang="en-US" sz="1200" dirty="0" smtClean="0"/>
              <a:t> This project sponsors a summer program for students from the High School for Math Science and Engineering, one of New York City’s specialized schools located in </a:t>
            </a:r>
            <a:r>
              <a:rPr lang="en-US" sz="1200" dirty="0"/>
              <a:t>H</a:t>
            </a:r>
            <a:r>
              <a:rPr lang="en-US" sz="1200" dirty="0" smtClean="0"/>
              <a:t>arlem</a:t>
            </a:r>
            <a:r>
              <a:rPr lang="en-US" sz="1200" dirty="0"/>
              <a:t>. HSMSE has a diverse student </a:t>
            </a:r>
            <a:r>
              <a:rPr lang="en-US" sz="1200" dirty="0" smtClean="0"/>
              <a:t>body, where </a:t>
            </a:r>
            <a:r>
              <a:rPr lang="en-US" sz="1200" dirty="0"/>
              <a:t>students of all ethnic and economic backgrounds mingle comfortably. </a:t>
            </a:r>
            <a:r>
              <a:rPr lang="en-US" sz="1200" dirty="0" smtClean="0"/>
              <a:t>From right: science teacher Tom Henning with Isaac Draper (Junior) and Brandon Fajardo (Sophomore) working on a condensed matter physics project with two graduate students. (7/20/16)</a:t>
            </a:r>
            <a:endParaRPr lang="en-US" sz="1200" b="1" dirty="0"/>
          </a:p>
          <a:p>
            <a:pPr marL="0" indent="0" algn="just">
              <a:lnSpc>
                <a:spcPct val="80000"/>
              </a:lnSpc>
            </a:pPr>
            <a:endParaRPr lang="en-CA" sz="1200" dirty="0"/>
          </a:p>
        </p:txBody>
      </p:sp>
      <p:pic>
        <p:nvPicPr>
          <p:cNvPr id="5" name="Picture 4" descr="(a) Scanning electron micrograph image of nanocrystalline (20nm) KBNNO (b) Raman spectroscopy was used to probe the structure of KNO and KBNNO.&#10;" titl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051066"/>
            <a:ext cx="3505200" cy="1311134"/>
          </a:xfrm>
          <a:prstGeom prst="rect">
            <a:avLst/>
          </a:prstGeom>
        </p:spPr>
      </p:pic>
      <p:pic>
        <p:nvPicPr>
          <p:cNvPr id="6" name="Picture 5" descr="This project sponsors a summer program for students from the High School for Math Science and Engineering, one of New York City’s specialized schools located in Harlem. HSMSE has a diverse student body, where students of all ethnic and economic backgrounds mingle comfortably. From right: science teacher Tom Henning with Isaac Draper (Junior) and Brandon Fajardo (Sophomore) working on a condensed matter physics project with two graduate students. (7/20/16)&#10;" title="Picture"/>
          <p:cNvPicPr>
            <a:picLocks noChangeAspect="1"/>
          </p:cNvPicPr>
          <p:nvPr/>
        </p:nvPicPr>
        <p:blipFill>
          <a:blip r:embed="rId4"/>
          <a:stretch>
            <a:fillRect/>
          </a:stretch>
        </p:blipFill>
        <p:spPr>
          <a:xfrm>
            <a:off x="5932063" y="4237613"/>
            <a:ext cx="2526787" cy="2345174"/>
          </a:xfrm>
          <a:prstGeom prst="rect">
            <a:avLst/>
          </a:prstGeom>
        </p:spPr>
      </p:pic>
    </p:spTree>
  </p:cSld>
  <p:clrMapOvr>
    <a:masterClrMapping/>
  </p:clrMapOvr>
</p:sld>
</file>

<file path=ppt/theme/theme1.xml><?xml version="1.0" encoding="utf-8"?>
<a:theme xmlns:a="http://schemas.openxmlformats.org/drawingml/2006/main" name="COV 2011 v1">
  <a:themeElements>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sf-mt-st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f-mt-st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sf-mt-st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f-mt-st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f-mt-st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f-mt-st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sf-mt-st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5124</TotalTime>
  <Words>372</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COV 2011 v1</vt:lpstr>
      <vt:lpstr>Preparing high dielectric materials and high school students Stephen O’Brien, CUNY City College, DMR 1461499</vt:lpstr>
    </vt:vector>
  </TitlesOfParts>
  <Company>National Science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DMR FY 2013 Activities</dc:title>
  <dc:creator>NSF</dc:creator>
  <cp:lastModifiedBy>Williams, Catherine</cp:lastModifiedBy>
  <cp:revision>514</cp:revision>
  <dcterms:created xsi:type="dcterms:W3CDTF">2011-07-27T19:25:21Z</dcterms:created>
  <dcterms:modified xsi:type="dcterms:W3CDTF">2018-01-11T19:18:12Z</dcterms:modified>
</cp:coreProperties>
</file>