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8" r:id="rId2"/>
    <p:sldId id="259" r:id="rId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46" autoAdjust="0"/>
    <p:restoredTop sz="88235" autoAdjust="0"/>
  </p:normalViewPr>
  <p:slideViewPr>
    <p:cSldViewPr snapToGrid="0" snapToObjects="1">
      <p:cViewPr>
        <p:scale>
          <a:sx n="100" d="100"/>
          <a:sy n="100" d="100"/>
        </p:scale>
        <p:origin x="156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0341C1D-EF97-7642-9B9B-9120E189959A}" type="datetimeFigureOut">
              <a:rPr lang="en-US" smtClean="0"/>
              <a:t>1/16/2018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3298838-E778-2448-B5CA-15AB498082B4}" type="slidenum">
              <a:rPr lang="en-US" smtClean="0"/>
              <a:t>‹#›</a:t>
            </a:fld>
            <a:endParaRPr lang="en-US" dirty="0"/>
          </a:p>
        </p:txBody>
      </p:sp>
    </p:spTree>
    <p:extLst>
      <p:ext uri="{BB962C8B-B14F-4D97-AF65-F5344CB8AC3E}">
        <p14:creationId xmlns:p14="http://schemas.microsoft.com/office/powerpoint/2010/main" val="1036544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Superconductor/Semiconductor</a:t>
            </a:r>
            <a:r>
              <a:rPr lang="en-US" b="1" baseline="0" dirty="0"/>
              <a:t> heterostructures.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Top left figure shows setup of structures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Top right figure shows the profile of the wawefunction in the direction perpendicular to the SC/SM interface (z-direction). We can se large weight in SC.</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bottom figure shows the wavefunction in the direction parallel to the interface for the case when different gate potential are applied along the heterostructure. The result show that for realistic voltages and geometry it should possible to create 4 separate Majorana modes in a SM/SC wire.</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TI/Graphene heterostructures.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Top</a:t>
            </a:r>
            <a:r>
              <a:rPr lang="en-US" b="0" baseline="0" dirty="0"/>
              <a:t> left panel shows the setup</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Top right panel shows schematic of spin accumulation for a current in the y-direction.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bottom left panel shows spin texture on the Fermi surface of the graphene/TI heterostructure.</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bottom right</a:t>
            </a:r>
            <a:r>
              <a:rPr lang="en-US" baseline="0" dirty="0"/>
              <a:t> panes shows the ratio between the c</a:t>
            </a:r>
            <a:r>
              <a:rPr lang="en-US" dirty="0"/>
              <a:t>alculated strenght of the spin-density response to</a:t>
            </a:r>
            <a:r>
              <a:rPr lang="en-US" baseline="0" dirty="0"/>
              <a:t> the current </a:t>
            </a:r>
            <a:r>
              <a:rPr lang="en-US" dirty="0"/>
              <a:t>for a graphene/TI heterostructure</a:t>
            </a:r>
            <a:r>
              <a:rPr lang="en-US" baseline="0" dirty="0"/>
              <a:t> and an isolated Ti. The ratio can be larger than 100 showing that a graphene/TI heterostructure can be very efficient in converting a charge current into a spin polarization.</a:t>
            </a:r>
            <a:r>
              <a:rPr lang="en-US" dirty="0"/>
              <a:t> </a:t>
            </a:r>
          </a:p>
        </p:txBody>
      </p:sp>
      <p:sp>
        <p:nvSpPr>
          <p:cNvPr id="4" name="Slide Number Placeholder 3"/>
          <p:cNvSpPr>
            <a:spLocks noGrp="1"/>
          </p:cNvSpPr>
          <p:nvPr>
            <p:ph type="sldNum" sz="quarter" idx="10"/>
          </p:nvPr>
        </p:nvSpPr>
        <p:spPr/>
        <p:txBody>
          <a:bodyPr/>
          <a:lstStyle/>
          <a:p>
            <a:fld id="{B3298838-E778-2448-B5CA-15AB498082B4}" type="slidenum">
              <a:rPr lang="en-US" smtClean="0"/>
              <a:t>1</a:t>
            </a:fld>
            <a:endParaRPr lang="en-US" dirty="0"/>
          </a:p>
        </p:txBody>
      </p:sp>
    </p:spTree>
    <p:extLst>
      <p:ext uri="{BB962C8B-B14F-4D97-AF65-F5344CB8AC3E}">
        <p14:creationId xmlns:p14="http://schemas.microsoft.com/office/powerpoint/2010/main" val="379380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a:t>
            </a:r>
            <a:r>
              <a:rPr lang="en-US" baseline="0" dirty="0"/>
              <a:t> first set of portable physics demonstratioons, “Physics Briefcase”</a:t>
            </a:r>
          </a:p>
          <a:p>
            <a:r>
              <a:rPr lang="en-US" baseline="0" dirty="0"/>
              <a:t>Documented initial set of portable demonstration and created dedicated website: http://physics.wm.edu/~erossi/PhysicsBriefcase.html</a:t>
            </a:r>
            <a:endParaRPr lang="en-US" dirty="0"/>
          </a:p>
          <a:p>
            <a:r>
              <a:rPr lang="en-US" baseline="0" dirty="0"/>
              <a:t>Undergraduate student, sophomore, Jacopo Gliozzi accepted to REU program at UCLA to work on a condensed matter project. </a:t>
            </a:r>
          </a:p>
          <a:p>
            <a:endParaRPr lang="en-US" baseline="0" dirty="0"/>
          </a:p>
          <a:p>
            <a:r>
              <a:rPr lang="en-US" baseline="0" dirty="0"/>
              <a:t>Figures show two examples of initial demonstrations in Physics Briefcase: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a:t>Levitating Graphite: </a:t>
            </a:r>
            <a:r>
              <a:rPr lang="en-US" sz="1200" kern="1200" dirty="0">
                <a:solidFill>
                  <a:schemeClr val="tx1"/>
                </a:solidFill>
                <a:latin typeface="+mn-lt"/>
                <a:ea typeface="+mn-ea"/>
                <a:cs typeface="+mn-cs"/>
              </a:rPr>
              <a:t>the repulsive force due to the opposite magnetic fields (the one created by the magnets and the one created by the electrons in the graphite) is strong enough to compensate the gravitational force and make the graphite flake levitate.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latin typeface="+mn-lt"/>
                <a:ea typeface="+mn-ea"/>
                <a:cs typeface="+mn-cs"/>
              </a:rPr>
              <a:t>Bending light with water: The laser light out of the hole is guided, "bended", by the water stream that acts as a waveguide.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B3298838-E778-2448-B5CA-15AB498082B4}" type="slidenum">
              <a:rPr lang="en-US" smtClean="0"/>
              <a:t>2</a:t>
            </a:fld>
            <a:endParaRPr lang="en-US" dirty="0"/>
          </a:p>
        </p:txBody>
      </p:sp>
    </p:spTree>
    <p:extLst>
      <p:ext uri="{BB962C8B-B14F-4D97-AF65-F5344CB8AC3E}">
        <p14:creationId xmlns:p14="http://schemas.microsoft.com/office/powerpoint/2010/main" val="112794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9748" y="1995294"/>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399747" y="3956266"/>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929" y="-26103"/>
            <a:ext cx="5281622" cy="803189"/>
          </a:xfrm>
        </p:spPr>
        <p:txBody>
          <a:bodyPr/>
          <a:lstStyle>
            <a:lvl1pPr algn="l">
              <a:defRPr sz="2000">
                <a:solidFill>
                  <a:srgbClr val="FFFFFF"/>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513" y="25655"/>
            <a:ext cx="5795584" cy="731178"/>
          </a:xfrm>
        </p:spPr>
        <p:txBody>
          <a:bodyPr/>
          <a:lstStyle>
            <a:lvl1pPr algn="l">
              <a:defRPr sz="2400">
                <a:solidFill>
                  <a:schemeClr val="bg1"/>
                </a:solidFill>
              </a:defRPr>
            </a:lvl1pPr>
          </a:lstStyle>
          <a:p>
            <a:r>
              <a:rPr lang="en-US" dirty="0"/>
              <a:t>Click to edit Master title style</a:t>
            </a:r>
            <a:endParaRPr dirty="0"/>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DAA67AA0-DEF6-D741-AF0E-1BCF8203E1C0}" type="datetimeFigureOut">
              <a:rPr lang="en-US" smtClean="0"/>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A67AA0-DEF6-D741-AF0E-1BCF8203E1C0}" type="datetimeFigureOut">
              <a:rPr lang="en-US" smtClean="0"/>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46036" y="240822"/>
            <a:ext cx="5797964" cy="504198"/>
          </a:xfrm>
        </p:spPr>
        <p:txBody>
          <a:bodyPr/>
          <a:lstStyle>
            <a:lvl1pPr algn="l">
              <a:defRPr sz="2400">
                <a:solidFill>
                  <a:srgbClr val="FFFFFF"/>
                </a:solidFill>
              </a:defRPr>
            </a:lvl1pPr>
          </a:lstStyle>
          <a:p>
            <a:r>
              <a:rPr lang="en-US" dirty="0"/>
              <a:t>Click to edit Master title style</a:t>
            </a:r>
            <a:endParaRPr dirty="0"/>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p>
            <a:fld id="{DAA67AA0-DEF6-D741-AF0E-1BCF8203E1C0}" type="datetimeFigureOut">
              <a:rPr lang="en-US" smtClean="0"/>
              <a:t>1/16/2018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jpg"/><Relationship Id="rId12"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6.jpg"/><Relationship Id="rId5" Type="http://schemas.openxmlformats.org/officeDocument/2006/relationships/slideLayout" Target="../slideLayouts/slideLayout5.xml"/><Relationship Id="rId10" Type="http://schemas.openxmlformats.org/officeDocument/2006/relationships/image" Target="../media/image5.jpg"/><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AA67AA0-DEF6-D741-AF0E-1BCF8203E1C0}" type="datetimeFigureOut">
              <a:rPr lang="en-US" smtClean="0"/>
              <a:t>1/16/2018</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FA1B1B6-1873-E042-A246-BC0F54B866B4}" type="slidenum">
              <a:rPr lang="en-US" smtClean="0"/>
              <a:t>‹#›</a:t>
            </a:fld>
            <a:endParaRPr lang="en-US" dirty="0"/>
          </a:p>
        </p:txBody>
      </p:sp>
      <p:pic>
        <p:nvPicPr>
          <p:cNvPr id="7" name="Picture 6" descr="DMR Templates BMAT.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DMR Templates MMN.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DMR Templates CER.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DMR Templates CMMT.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DMR Templates D.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descr="DMR Templates 88P.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4" r:id="rId4"/>
    <p:sldLayoutId id="2147483666" r:id="rId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tiff"/><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hyperlink" Target="http://physics.wm.edu/~erossi/PhysicsBriefcase.ht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ounded Rectangle 119"/>
          <p:cNvSpPr/>
          <p:nvPr/>
        </p:nvSpPr>
        <p:spPr>
          <a:xfrm>
            <a:off x="4345634" y="1530917"/>
            <a:ext cx="4692577" cy="1370884"/>
          </a:xfrm>
          <a:prstGeom prst="roundRect">
            <a:avLst>
              <a:gd name="adj" fmla="val 1409"/>
            </a:avLst>
          </a:prstGeom>
          <a:solidFill>
            <a:schemeClr val="bg1"/>
          </a:solidFill>
          <a:ln w="444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30153" y="1035291"/>
            <a:ext cx="4308139" cy="5144113"/>
          </a:xfrm>
          <a:prstGeom prst="roundRect">
            <a:avLst>
              <a:gd name="adj" fmla="val 1409"/>
            </a:avLst>
          </a:prstGeom>
          <a:solidFill>
            <a:schemeClr val="bg1"/>
          </a:solidFill>
          <a:ln w="444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4401836" y="2953087"/>
            <a:ext cx="4636375" cy="3266876"/>
          </a:xfrm>
          <a:prstGeom prst="roundRect">
            <a:avLst>
              <a:gd name="adj" fmla="val 1409"/>
            </a:avLst>
          </a:prstGeom>
          <a:solidFill>
            <a:schemeClr val="bg1">
              <a:alpha val="42000"/>
            </a:schemeClr>
          </a:solidFill>
          <a:ln w="444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346036" y="110532"/>
            <a:ext cx="5797964" cy="803867"/>
          </a:xfrm>
        </p:spPr>
        <p:txBody>
          <a:bodyPr anchor="ctr"/>
          <a:lstStyle/>
          <a:p>
            <a:pPr algn="ctr"/>
            <a:r>
              <a:rPr lang="en-US" sz="2200" b="1" dirty="0">
                <a:solidFill>
                  <a:schemeClr val="tx1"/>
                </a:solidFill>
                <a:latin typeface="Arial" charset="0"/>
                <a:ea typeface="Arial" charset="0"/>
                <a:cs typeface="Arial" charset="0"/>
              </a:rPr>
              <a:t>Two dimensional van der Waals systems</a:t>
            </a:r>
          </a:p>
        </p:txBody>
      </p:sp>
      <p:sp>
        <p:nvSpPr>
          <p:cNvPr id="7" name="Rectangle 6"/>
          <p:cNvSpPr/>
          <p:nvPr/>
        </p:nvSpPr>
        <p:spPr>
          <a:xfrm>
            <a:off x="4946819" y="1091604"/>
            <a:ext cx="4259321" cy="307777"/>
          </a:xfrm>
          <a:prstGeom prst="rect">
            <a:avLst/>
          </a:prstGeom>
        </p:spPr>
        <p:txBody>
          <a:bodyPr wrap="square" anchor="ctr">
            <a:spAutoFit/>
          </a:bodyPr>
          <a:lstStyle/>
          <a:p>
            <a:r>
              <a:rPr lang="en-US" sz="1400" b="1" dirty="0">
                <a:solidFill>
                  <a:schemeClr val="bg1"/>
                </a:solidFill>
                <a:latin typeface="Arial" charset="0"/>
                <a:ea typeface="Arial" charset="0"/>
                <a:cs typeface="Arial" charset="0"/>
              </a:rPr>
              <a:t>Enrico </a:t>
            </a:r>
            <a:r>
              <a:rPr lang="en-US" sz="1400" b="1" dirty="0" smtClean="0">
                <a:solidFill>
                  <a:schemeClr val="bg1"/>
                </a:solidFill>
                <a:latin typeface="Arial" charset="0"/>
                <a:ea typeface="Arial" charset="0"/>
                <a:cs typeface="Arial" charset="0"/>
              </a:rPr>
              <a:t>Rossi, </a:t>
            </a:r>
            <a:r>
              <a:rPr lang="en-US" sz="1400" b="1" dirty="0">
                <a:solidFill>
                  <a:schemeClr val="bg1"/>
                </a:solidFill>
                <a:latin typeface="Arial" charset="0"/>
                <a:ea typeface="Arial" charset="0"/>
                <a:cs typeface="Arial" charset="0"/>
              </a:rPr>
              <a:t>College of William &amp; Mary </a:t>
            </a:r>
          </a:p>
        </p:txBody>
      </p:sp>
      <p:sp>
        <p:nvSpPr>
          <p:cNvPr id="8" name="Rectangle 7"/>
          <p:cNvSpPr/>
          <p:nvPr/>
        </p:nvSpPr>
        <p:spPr>
          <a:xfrm>
            <a:off x="152400" y="331529"/>
            <a:ext cx="2955474" cy="307777"/>
          </a:xfrm>
          <a:prstGeom prst="rect">
            <a:avLst/>
          </a:prstGeom>
        </p:spPr>
        <p:txBody>
          <a:bodyPr wrap="square" anchor="ctr">
            <a:spAutoFit/>
          </a:bodyPr>
          <a:lstStyle/>
          <a:p>
            <a:r>
              <a:rPr lang="en-US" sz="1400" b="1" dirty="0" smtClean="0">
                <a:solidFill>
                  <a:schemeClr val="bg1"/>
                </a:solidFill>
                <a:latin typeface="Arial" charset="0"/>
                <a:ea typeface="Arial" charset="0"/>
                <a:cs typeface="Arial" charset="0"/>
              </a:rPr>
              <a:t>DMR 1455233</a:t>
            </a:r>
            <a:endParaRPr lang="en-US" sz="1400" b="1" dirty="0">
              <a:solidFill>
                <a:schemeClr val="bg1"/>
              </a:solidFill>
              <a:latin typeface="Arial" charset="0"/>
              <a:ea typeface="Arial" charset="0"/>
              <a:cs typeface="Arial" charset="0"/>
            </a:endParaRPr>
          </a:p>
        </p:txBody>
      </p:sp>
      <p:pic>
        <p:nvPicPr>
          <p:cNvPr id="55" name="Picture 54" descr="Wave function profile.&#10;&#10;Profile of the wawefunction in the direction perpendicular to the SC/SM interface" title="Image"/>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08342" y="1726018"/>
            <a:ext cx="2902952" cy="1825396"/>
          </a:xfrm>
          <a:prstGeom prst="rect">
            <a:avLst/>
          </a:prstGeom>
        </p:spPr>
      </p:pic>
      <p:grpSp>
        <p:nvGrpSpPr>
          <p:cNvPr id="98" name="Group 97" descr="Sketch of superconductor/semiconductor heterostructure&#10;&#10;" title="Image"/>
          <p:cNvGrpSpPr/>
          <p:nvPr/>
        </p:nvGrpSpPr>
        <p:grpSpPr>
          <a:xfrm>
            <a:off x="-11626" y="1987499"/>
            <a:ext cx="1523959" cy="1488073"/>
            <a:chOff x="4442320" y="1434792"/>
            <a:chExt cx="1523959" cy="1636880"/>
          </a:xfrm>
        </p:grpSpPr>
        <p:grpSp>
          <p:nvGrpSpPr>
            <p:cNvPr id="70" name="Group 69"/>
            <p:cNvGrpSpPr/>
            <p:nvPr/>
          </p:nvGrpSpPr>
          <p:grpSpPr>
            <a:xfrm>
              <a:off x="4518291" y="1434792"/>
              <a:ext cx="1357691" cy="1605994"/>
              <a:chOff x="4722096" y="1569006"/>
              <a:chExt cx="1357691" cy="1605994"/>
            </a:xfrm>
          </p:grpSpPr>
          <p:sp>
            <p:nvSpPr>
              <p:cNvPr id="9" name="TextBox 8"/>
              <p:cNvSpPr txBox="1"/>
              <p:nvPr/>
            </p:nvSpPr>
            <p:spPr>
              <a:xfrm>
                <a:off x="5253078" y="1569006"/>
                <a:ext cx="453268" cy="292388"/>
              </a:xfrm>
              <a:prstGeom prst="rect">
                <a:avLst/>
              </a:prstGeom>
              <a:noFill/>
            </p:spPr>
            <p:txBody>
              <a:bodyPr wrap="square" rtlCol="0">
                <a:spAutoFit/>
              </a:bodyPr>
              <a:lstStyle/>
              <a:p>
                <a:r>
                  <a:rPr lang="en-US" sz="1300" dirty="0"/>
                  <a:t>Al</a:t>
                </a:r>
              </a:p>
            </p:txBody>
          </p:sp>
          <p:sp>
            <p:nvSpPr>
              <p:cNvPr id="42" name="Rectangle 41">
                <a:extLst>
                  <a:ext uri="{FF2B5EF4-FFF2-40B4-BE49-F238E27FC236}">
                    <a16:creationId xmlns="" xmlns:a16="http://schemas.microsoft.com/office/drawing/2014/main" id="{AE418ADF-6C18-440C-9743-28B3E4DC59BE}"/>
                  </a:ext>
                </a:extLst>
              </p:cNvPr>
              <p:cNvSpPr/>
              <p:nvPr/>
            </p:nvSpPr>
            <p:spPr>
              <a:xfrm>
                <a:off x="5105629" y="1964811"/>
                <a:ext cx="778517" cy="662187"/>
              </a:xfrm>
              <a:prstGeom prst="rect">
                <a:avLst/>
              </a:prstGeom>
              <a:solidFill>
                <a:srgbClr val="43DBE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 xmlns:a16="http://schemas.microsoft.com/office/drawing/2014/main" id="{2427A453-4839-41E7-A465-9524847C283B}"/>
                  </a:ext>
                </a:extLst>
              </p:cNvPr>
              <p:cNvSpPr/>
              <p:nvPr/>
            </p:nvSpPr>
            <p:spPr>
              <a:xfrm>
                <a:off x="5105629" y="2631152"/>
                <a:ext cx="778517" cy="110962"/>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 xmlns:a16="http://schemas.microsoft.com/office/drawing/2014/main" id="{44C79E1D-4E73-4E4A-8784-A6999C4AEF8C}"/>
                  </a:ext>
                </a:extLst>
              </p:cNvPr>
              <p:cNvSpPr/>
              <p:nvPr/>
            </p:nvSpPr>
            <p:spPr>
              <a:xfrm>
                <a:off x="5105629" y="1845759"/>
                <a:ext cx="778517" cy="110962"/>
              </a:xfrm>
              <a:prstGeom prst="rect">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a:extLst>
                  <a:ext uri="{FF2B5EF4-FFF2-40B4-BE49-F238E27FC236}">
                    <a16:creationId xmlns="" xmlns:a16="http://schemas.microsoft.com/office/drawing/2014/main" id="{DC465436-B992-4941-82DA-A5679C4EEDEE}"/>
                  </a:ext>
                </a:extLst>
              </p:cNvPr>
              <p:cNvCxnSpPr>
                <a:cxnSpLocks/>
              </p:cNvCxnSpPr>
              <p:nvPr/>
            </p:nvCxnSpPr>
            <p:spPr>
              <a:xfrm rot="16200000">
                <a:off x="4461373" y="2355809"/>
                <a:ext cx="10994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944BD4DF-4F9F-479E-A487-42FA56C18E6F}"/>
                  </a:ext>
                </a:extLst>
              </p:cNvPr>
              <p:cNvCxnSpPr>
                <a:cxnSpLocks/>
              </p:cNvCxnSpPr>
              <p:nvPr/>
            </p:nvCxnSpPr>
            <p:spPr>
              <a:xfrm>
                <a:off x="4980381" y="2935191"/>
                <a:ext cx="1099406"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184437" y="2668203"/>
                <a:ext cx="598109" cy="292388"/>
              </a:xfrm>
              <a:prstGeom prst="rect">
                <a:avLst/>
              </a:prstGeom>
              <a:noFill/>
            </p:spPr>
            <p:txBody>
              <a:bodyPr wrap="square" rtlCol="0">
                <a:spAutoFit/>
              </a:bodyPr>
              <a:lstStyle/>
              <a:p>
                <a:r>
                  <a:rPr lang="en-US" sz="1300" dirty="0"/>
                  <a:t>Gate</a:t>
                </a:r>
              </a:p>
            </p:txBody>
          </p:sp>
          <p:sp>
            <p:nvSpPr>
              <p:cNvPr id="53" name="TextBox 52"/>
              <p:cNvSpPr txBox="1"/>
              <p:nvPr/>
            </p:nvSpPr>
            <p:spPr>
              <a:xfrm>
                <a:off x="5222537" y="2090654"/>
                <a:ext cx="598109" cy="321627"/>
              </a:xfrm>
              <a:prstGeom prst="rect">
                <a:avLst/>
              </a:prstGeom>
              <a:noFill/>
            </p:spPr>
            <p:txBody>
              <a:bodyPr wrap="square" rtlCol="0">
                <a:spAutoFit/>
              </a:bodyPr>
              <a:lstStyle/>
              <a:p>
                <a:r>
                  <a:rPr lang="en-US" sz="1300" dirty="0"/>
                  <a:t>InAs</a:t>
                </a:r>
              </a:p>
            </p:txBody>
          </p:sp>
          <p:cxnSp>
            <p:nvCxnSpPr>
              <p:cNvPr id="68" name="Straight Arrow Connector 67">
                <a:extLst>
                  <a:ext uri="{FF2B5EF4-FFF2-40B4-BE49-F238E27FC236}">
                    <a16:creationId xmlns="" xmlns:a16="http://schemas.microsoft.com/office/drawing/2014/main" id="{944BD4DF-4F9F-479E-A487-42FA56C18E6F}"/>
                  </a:ext>
                </a:extLst>
              </p:cNvPr>
              <p:cNvCxnSpPr>
                <a:cxnSpLocks/>
              </p:cNvCxnSpPr>
              <p:nvPr/>
            </p:nvCxnSpPr>
            <p:spPr>
              <a:xfrm flipH="1">
                <a:off x="4722096" y="2936682"/>
                <a:ext cx="290962" cy="2383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4484100" y="1597863"/>
              <a:ext cx="317876" cy="307777"/>
            </a:xfrm>
            <a:prstGeom prst="rect">
              <a:avLst/>
            </a:prstGeom>
            <a:noFill/>
          </p:spPr>
          <p:txBody>
            <a:bodyPr wrap="square" rtlCol="0">
              <a:spAutoFit/>
            </a:bodyPr>
            <a:lstStyle/>
            <a:p>
              <a:r>
                <a:rPr lang="en-US" sz="1400" b="1" dirty="0"/>
                <a:t>z</a:t>
              </a:r>
            </a:p>
          </p:txBody>
        </p:sp>
        <p:sp>
          <p:nvSpPr>
            <p:cNvPr id="72" name="TextBox 71"/>
            <p:cNvSpPr txBox="1"/>
            <p:nvPr/>
          </p:nvSpPr>
          <p:spPr>
            <a:xfrm>
              <a:off x="5648403" y="2763895"/>
              <a:ext cx="317876" cy="307777"/>
            </a:xfrm>
            <a:prstGeom prst="rect">
              <a:avLst/>
            </a:prstGeom>
            <a:noFill/>
          </p:spPr>
          <p:txBody>
            <a:bodyPr wrap="square" rtlCol="0">
              <a:spAutoFit/>
            </a:bodyPr>
            <a:lstStyle/>
            <a:p>
              <a:r>
                <a:rPr lang="en-US" sz="1400" b="1" dirty="0"/>
                <a:t>Y</a:t>
              </a:r>
            </a:p>
          </p:txBody>
        </p:sp>
        <p:sp>
          <p:nvSpPr>
            <p:cNvPr id="73" name="TextBox 72"/>
            <p:cNvSpPr txBox="1"/>
            <p:nvPr/>
          </p:nvSpPr>
          <p:spPr>
            <a:xfrm>
              <a:off x="4442320" y="2621688"/>
              <a:ext cx="317876" cy="307777"/>
            </a:xfrm>
            <a:prstGeom prst="rect">
              <a:avLst/>
            </a:prstGeom>
            <a:noFill/>
          </p:spPr>
          <p:txBody>
            <a:bodyPr wrap="square" rtlCol="0">
              <a:spAutoFit/>
            </a:bodyPr>
            <a:lstStyle/>
            <a:p>
              <a:r>
                <a:rPr lang="en-US" sz="1400" b="1" dirty="0"/>
                <a:t>x</a:t>
              </a:r>
            </a:p>
          </p:txBody>
        </p:sp>
      </p:grpSp>
      <p:sp>
        <p:nvSpPr>
          <p:cNvPr id="100" name="TextBox 99"/>
          <p:cNvSpPr txBox="1"/>
          <p:nvPr/>
        </p:nvSpPr>
        <p:spPr>
          <a:xfrm>
            <a:off x="4345634" y="1516805"/>
            <a:ext cx="4692577" cy="1384995"/>
          </a:xfrm>
          <a:prstGeom prst="rect">
            <a:avLst/>
          </a:prstGeom>
          <a:noFill/>
        </p:spPr>
        <p:txBody>
          <a:bodyPr wrap="square" rtlCol="0">
            <a:spAutoFit/>
          </a:bodyPr>
          <a:lstStyle/>
          <a:p>
            <a:pPr algn="just"/>
            <a:r>
              <a:rPr lang="en-US" sz="1400" dirty="0">
                <a:latin typeface="Arial"/>
                <a:cs typeface="Arial"/>
              </a:rPr>
              <a:t>Developed theory to obtain many-electron wavefunction in Superconductor/Semiconductor heterostructures in which Majorana “particles” can be realized and “splitted”. A Majorana particle is its own antiparticle. Majoranas particles are the fundamental blocks for the realization of “topological quantum computers”.</a:t>
            </a:r>
          </a:p>
        </p:txBody>
      </p:sp>
      <p:sp>
        <p:nvSpPr>
          <p:cNvPr id="101" name="Rectangle 100"/>
          <p:cNvSpPr/>
          <p:nvPr/>
        </p:nvSpPr>
        <p:spPr>
          <a:xfrm>
            <a:off x="-240226" y="1076232"/>
            <a:ext cx="4672526" cy="553998"/>
          </a:xfrm>
          <a:prstGeom prst="rect">
            <a:avLst/>
          </a:prstGeom>
        </p:spPr>
        <p:txBody>
          <a:bodyPr wrap="square">
            <a:spAutoFit/>
          </a:bodyPr>
          <a:lstStyle/>
          <a:p>
            <a:pPr algn="ctr"/>
            <a:r>
              <a:rPr lang="en-US" sz="1500" b="1" dirty="0">
                <a:solidFill>
                  <a:srgbClr val="FF0000"/>
                </a:solidFill>
                <a:latin typeface="Arial"/>
                <a:cs typeface="Arial"/>
              </a:rPr>
              <a:t>Superconductor/Semiconductor </a:t>
            </a:r>
          </a:p>
          <a:p>
            <a:pPr algn="ctr"/>
            <a:r>
              <a:rPr lang="en-US" sz="1500" b="1" dirty="0">
                <a:solidFill>
                  <a:srgbClr val="FF0000"/>
                </a:solidFill>
                <a:latin typeface="Arial"/>
                <a:cs typeface="Arial"/>
              </a:rPr>
              <a:t>heterostructures </a:t>
            </a:r>
            <a:endParaRPr lang="en-US" sz="1500" b="1" dirty="0">
              <a:solidFill>
                <a:srgbClr val="FF0000"/>
              </a:solidFill>
            </a:endParaRPr>
          </a:p>
        </p:txBody>
      </p:sp>
      <p:pic>
        <p:nvPicPr>
          <p:cNvPr id="107" name="Picture 106" title="Image"/>
          <p:cNvPicPr>
            <a:picLocks noChangeAspect="1"/>
          </p:cNvPicPr>
          <p:nvPr/>
        </p:nvPicPr>
        <p:blipFill>
          <a:blip r:embed="rId4"/>
          <a:stretch>
            <a:fillRect/>
          </a:stretch>
        </p:blipFill>
        <p:spPr>
          <a:xfrm>
            <a:off x="4654941" y="4862537"/>
            <a:ext cx="2128498" cy="1266963"/>
          </a:xfrm>
          <a:prstGeom prst="rect">
            <a:avLst/>
          </a:prstGeom>
        </p:spPr>
      </p:pic>
      <p:pic>
        <p:nvPicPr>
          <p:cNvPr id="108" name="Picture 107" descr="Spin density response to external charge current.&#10;&#10;Calculated strenght of the spin-density response to an external charge current showing that such response is strongly enhanced in a graphene/TI heterostructure compared to the case of an isolated TI." title="Image"/>
          <p:cNvPicPr>
            <a:picLocks noChangeAspect="1"/>
          </p:cNvPicPr>
          <p:nvPr/>
        </p:nvPicPr>
        <p:blipFill>
          <a:blip r:embed="rId5"/>
          <a:stretch>
            <a:fillRect/>
          </a:stretch>
        </p:blipFill>
        <p:spPr>
          <a:xfrm>
            <a:off x="6914407" y="4645680"/>
            <a:ext cx="1715949" cy="1533724"/>
          </a:xfrm>
          <a:prstGeom prst="rect">
            <a:avLst/>
          </a:prstGeom>
        </p:spPr>
      </p:pic>
      <p:grpSp>
        <p:nvGrpSpPr>
          <p:cNvPr id="112" name="Group 111" descr="Graphene topological heterostructure&#10;&#10;Schetck of heterostructure setup." title="Image"/>
          <p:cNvGrpSpPr/>
          <p:nvPr/>
        </p:nvGrpSpPr>
        <p:grpSpPr>
          <a:xfrm>
            <a:off x="4508802" y="3812902"/>
            <a:ext cx="2107757" cy="1124703"/>
            <a:chOff x="4573854" y="3275811"/>
            <a:chExt cx="1718304" cy="929267"/>
          </a:xfrm>
        </p:grpSpPr>
        <p:pic>
          <p:nvPicPr>
            <p:cNvPr id="105" name="Picture 104"/>
            <p:cNvPicPr>
              <a:picLocks noChangeAspect="1"/>
            </p:cNvPicPr>
            <p:nvPr/>
          </p:nvPicPr>
          <p:blipFill>
            <a:blip r:embed="rId6"/>
            <a:stretch>
              <a:fillRect/>
            </a:stretch>
          </p:blipFill>
          <p:spPr>
            <a:xfrm>
              <a:off x="4584700" y="3282128"/>
              <a:ext cx="1707458" cy="922950"/>
            </a:xfrm>
            <a:prstGeom prst="rect">
              <a:avLst/>
            </a:prstGeom>
          </p:spPr>
        </p:pic>
        <p:sp>
          <p:nvSpPr>
            <p:cNvPr id="109" name="Rectangle 108"/>
            <p:cNvSpPr/>
            <p:nvPr/>
          </p:nvSpPr>
          <p:spPr>
            <a:xfrm>
              <a:off x="4573854" y="3275811"/>
              <a:ext cx="264439" cy="1505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1" name="Group 110" descr="Edelstein effect&#10;&#10;Sketch showing spin accumulation in a system with spin orbit coupling due to a charge current" title="Image"/>
          <p:cNvGrpSpPr/>
          <p:nvPr/>
        </p:nvGrpSpPr>
        <p:grpSpPr>
          <a:xfrm>
            <a:off x="6886185" y="3848018"/>
            <a:ext cx="1495813" cy="910538"/>
            <a:chOff x="4910680" y="4394631"/>
            <a:chExt cx="1663700" cy="914400"/>
          </a:xfrm>
        </p:grpSpPr>
        <p:pic>
          <p:nvPicPr>
            <p:cNvPr id="106" name="Picture 105"/>
            <p:cNvPicPr>
              <a:picLocks noChangeAspect="1"/>
            </p:cNvPicPr>
            <p:nvPr/>
          </p:nvPicPr>
          <p:blipFill>
            <a:blip r:embed="rId7"/>
            <a:stretch>
              <a:fillRect/>
            </a:stretch>
          </p:blipFill>
          <p:spPr>
            <a:xfrm>
              <a:off x="4910680" y="4394631"/>
              <a:ext cx="1663700" cy="914400"/>
            </a:xfrm>
            <a:prstGeom prst="rect">
              <a:avLst/>
            </a:prstGeom>
          </p:spPr>
        </p:pic>
        <p:sp>
          <p:nvSpPr>
            <p:cNvPr id="110" name="Rectangle 109"/>
            <p:cNvSpPr/>
            <p:nvPr/>
          </p:nvSpPr>
          <p:spPr>
            <a:xfrm>
              <a:off x="4910680" y="4410425"/>
              <a:ext cx="211653" cy="898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4" name="TextBox 113"/>
          <p:cNvSpPr txBox="1"/>
          <p:nvPr/>
        </p:nvSpPr>
        <p:spPr>
          <a:xfrm>
            <a:off x="4395067" y="2944436"/>
            <a:ext cx="4692577" cy="954107"/>
          </a:xfrm>
          <a:prstGeom prst="rect">
            <a:avLst/>
          </a:prstGeom>
          <a:noFill/>
        </p:spPr>
        <p:txBody>
          <a:bodyPr wrap="square" rtlCol="0">
            <a:spAutoFit/>
          </a:bodyPr>
          <a:lstStyle/>
          <a:p>
            <a:pPr algn="just"/>
            <a:r>
              <a:rPr lang="en-US" sz="1400" dirty="0">
                <a:latin typeface="Arial"/>
                <a:cs typeface="Arial"/>
              </a:rPr>
              <a:t>In a TI the electron’s spin is perpendicular to the direction of its momentum. This gives rise to novel spintronics effects. We find that these effects are greatly enhanced in </a:t>
            </a:r>
            <a:r>
              <a:rPr lang="en-US" sz="1400" b="1" dirty="0">
                <a:solidFill>
                  <a:srgbClr val="FF0000"/>
                </a:solidFill>
                <a:latin typeface="Arial"/>
                <a:cs typeface="Arial"/>
              </a:rPr>
              <a:t>TI/graphene heterostructures</a:t>
            </a:r>
          </a:p>
        </p:txBody>
      </p:sp>
      <p:grpSp>
        <p:nvGrpSpPr>
          <p:cNvPr id="124" name="Group 123" descr="Wavefunction showing presence of 4 Majorana modes in SC/SM heterostructure&#10;&#10;Wavefunction in the direction parallel to the interface for the case when different gate potential are applied along the heterostructure. The result show that for realistic voltages and geometry it should possible to create 4 separate Majorana modes in a superconductor/semiconductor wire.&#10;&#10;" title="Image"/>
          <p:cNvGrpSpPr/>
          <p:nvPr/>
        </p:nvGrpSpPr>
        <p:grpSpPr>
          <a:xfrm>
            <a:off x="112928" y="3555630"/>
            <a:ext cx="4197142" cy="2554502"/>
            <a:chOff x="112928" y="3555630"/>
            <a:chExt cx="4197142" cy="2554502"/>
          </a:xfrm>
        </p:grpSpPr>
        <p:grpSp>
          <p:nvGrpSpPr>
            <p:cNvPr id="123" name="Group 122"/>
            <p:cNvGrpSpPr/>
            <p:nvPr/>
          </p:nvGrpSpPr>
          <p:grpSpPr>
            <a:xfrm>
              <a:off x="329698" y="3898835"/>
              <a:ext cx="3655328" cy="118997"/>
              <a:chOff x="230921" y="3856502"/>
              <a:chExt cx="3655328" cy="118997"/>
            </a:xfrm>
          </p:grpSpPr>
          <p:sp>
            <p:nvSpPr>
              <p:cNvPr id="58" name="Rectangle 57">
                <a:extLst>
                  <a:ext uri="{FF2B5EF4-FFF2-40B4-BE49-F238E27FC236}">
                    <a16:creationId xmlns="" xmlns:a16="http://schemas.microsoft.com/office/drawing/2014/main" id="{09F6F206-519C-41FC-BC72-CFF46B82A113}"/>
                  </a:ext>
                </a:extLst>
              </p:cNvPr>
              <p:cNvSpPr/>
              <p:nvPr/>
            </p:nvSpPr>
            <p:spPr>
              <a:xfrm>
                <a:off x="230921" y="3856502"/>
                <a:ext cx="1101933" cy="118997"/>
              </a:xfrm>
              <a:prstGeom prst="rect">
                <a:avLst/>
              </a:prstGeom>
              <a:solidFill>
                <a:schemeClr val="tx2">
                  <a:lumMod val="50000"/>
                  <a:lumOff val="5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 xmlns:a16="http://schemas.microsoft.com/office/drawing/2014/main" id="{01472847-E35A-45B5-B115-06C3F53DEEB7}"/>
                  </a:ext>
                </a:extLst>
              </p:cNvPr>
              <p:cNvSpPr/>
              <p:nvPr/>
            </p:nvSpPr>
            <p:spPr>
              <a:xfrm>
                <a:off x="1531971" y="3856502"/>
                <a:ext cx="1101933" cy="118997"/>
              </a:xfrm>
              <a:prstGeom prst="rect">
                <a:avLst/>
              </a:prstGeom>
              <a:solidFill>
                <a:srgbClr val="FF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 xmlns:a16="http://schemas.microsoft.com/office/drawing/2014/main" id="{8117F203-DB38-44D2-967C-8285AA9CFB81}"/>
                  </a:ext>
                </a:extLst>
              </p:cNvPr>
              <p:cNvSpPr/>
              <p:nvPr/>
            </p:nvSpPr>
            <p:spPr>
              <a:xfrm>
                <a:off x="2784316" y="3856502"/>
                <a:ext cx="1101933" cy="118997"/>
              </a:xfrm>
              <a:prstGeom prst="rect">
                <a:avLst/>
              </a:prstGeom>
              <a:solidFill>
                <a:schemeClr val="tx2">
                  <a:lumMod val="50000"/>
                  <a:lumOff val="5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Box 63"/>
            <p:cNvSpPr txBox="1"/>
            <p:nvPr/>
          </p:nvSpPr>
          <p:spPr>
            <a:xfrm>
              <a:off x="268149" y="3564114"/>
              <a:ext cx="1892300" cy="292388"/>
            </a:xfrm>
            <a:prstGeom prst="rect">
              <a:avLst/>
            </a:prstGeom>
            <a:noFill/>
          </p:spPr>
          <p:txBody>
            <a:bodyPr wrap="square" rtlCol="0">
              <a:spAutoFit/>
            </a:bodyPr>
            <a:lstStyle/>
            <a:p>
              <a:r>
                <a:rPr lang="en-US" sz="1300" dirty="0"/>
                <a:t>V</a:t>
              </a:r>
              <a:r>
                <a:rPr lang="en-US" sz="1300" baseline="-25000" dirty="0"/>
                <a:t>gate</a:t>
              </a:r>
              <a:r>
                <a:rPr lang="en-US" sz="1300" dirty="0"/>
                <a:t> = -0.76V</a:t>
              </a:r>
            </a:p>
          </p:txBody>
        </p:sp>
        <p:sp>
          <p:nvSpPr>
            <p:cNvPr id="66" name="TextBox 65"/>
            <p:cNvSpPr txBox="1"/>
            <p:nvPr/>
          </p:nvSpPr>
          <p:spPr>
            <a:xfrm>
              <a:off x="2811703" y="3555630"/>
              <a:ext cx="1299493" cy="292388"/>
            </a:xfrm>
            <a:prstGeom prst="rect">
              <a:avLst/>
            </a:prstGeom>
            <a:noFill/>
          </p:spPr>
          <p:txBody>
            <a:bodyPr wrap="square" rtlCol="0">
              <a:spAutoFit/>
            </a:bodyPr>
            <a:lstStyle/>
            <a:p>
              <a:r>
                <a:rPr lang="en-US" sz="1300" dirty="0"/>
                <a:t>V</a:t>
              </a:r>
              <a:r>
                <a:rPr lang="en-US" sz="1300" baseline="-25000" dirty="0"/>
                <a:t>gate</a:t>
              </a:r>
              <a:r>
                <a:rPr lang="en-US" sz="1300" dirty="0"/>
                <a:t> = -0.76V</a:t>
              </a:r>
            </a:p>
          </p:txBody>
        </p:sp>
        <p:sp>
          <p:nvSpPr>
            <p:cNvPr id="67" name="TextBox 66"/>
            <p:cNvSpPr txBox="1"/>
            <p:nvPr/>
          </p:nvSpPr>
          <p:spPr>
            <a:xfrm>
              <a:off x="1587740" y="3564114"/>
              <a:ext cx="1272341" cy="292388"/>
            </a:xfrm>
            <a:prstGeom prst="rect">
              <a:avLst/>
            </a:prstGeom>
            <a:noFill/>
          </p:spPr>
          <p:txBody>
            <a:bodyPr wrap="square" rtlCol="0">
              <a:spAutoFit/>
            </a:bodyPr>
            <a:lstStyle/>
            <a:p>
              <a:r>
                <a:rPr lang="en-US" sz="1300" dirty="0"/>
                <a:t>V</a:t>
              </a:r>
              <a:r>
                <a:rPr lang="en-US" sz="1300" baseline="-25000" dirty="0"/>
                <a:t>gate</a:t>
              </a:r>
              <a:r>
                <a:rPr lang="en-US" sz="1300" dirty="0"/>
                <a:t> = -0.86V</a:t>
              </a:r>
            </a:p>
          </p:txBody>
        </p:sp>
        <p:sp>
          <p:nvSpPr>
            <p:cNvPr id="85" name="TextBox 84"/>
            <p:cNvSpPr txBox="1"/>
            <p:nvPr/>
          </p:nvSpPr>
          <p:spPr>
            <a:xfrm>
              <a:off x="1599836" y="5232558"/>
              <a:ext cx="1274118" cy="307777"/>
            </a:xfrm>
            <a:prstGeom prst="rect">
              <a:avLst/>
            </a:prstGeom>
            <a:noFill/>
            <a:ln>
              <a:noFill/>
            </a:ln>
          </p:spPr>
          <p:txBody>
            <a:bodyPr wrap="square" rtlCol="0">
              <a:spAutoFit/>
            </a:bodyPr>
            <a:lstStyle/>
            <a:p>
              <a:r>
                <a:rPr lang="en-US" sz="1400" dirty="0">
                  <a:solidFill>
                    <a:schemeClr val="bg1"/>
                  </a:solidFill>
                </a:rPr>
                <a:t>Majoranas</a:t>
              </a:r>
            </a:p>
          </p:txBody>
        </p:sp>
        <p:grpSp>
          <p:nvGrpSpPr>
            <p:cNvPr id="118" name="Group 117"/>
            <p:cNvGrpSpPr/>
            <p:nvPr/>
          </p:nvGrpSpPr>
          <p:grpSpPr>
            <a:xfrm>
              <a:off x="112928" y="4123692"/>
              <a:ext cx="4197142" cy="1986440"/>
              <a:chOff x="141150" y="3982582"/>
              <a:chExt cx="4197142" cy="1986440"/>
            </a:xfrm>
          </p:grpSpPr>
          <p:sp>
            <p:nvSpPr>
              <p:cNvPr id="83" name="TextBox 82"/>
              <p:cNvSpPr txBox="1"/>
              <p:nvPr/>
            </p:nvSpPr>
            <p:spPr>
              <a:xfrm>
                <a:off x="869269" y="5661245"/>
                <a:ext cx="264468" cy="307777"/>
              </a:xfrm>
              <a:prstGeom prst="rect">
                <a:avLst/>
              </a:prstGeom>
              <a:noFill/>
            </p:spPr>
            <p:txBody>
              <a:bodyPr wrap="square" rtlCol="0">
                <a:spAutoFit/>
              </a:bodyPr>
              <a:lstStyle/>
              <a:p>
                <a:r>
                  <a:rPr lang="en-US" sz="1400" b="1" dirty="0"/>
                  <a:t>x</a:t>
                </a:r>
              </a:p>
            </p:txBody>
          </p:sp>
          <p:grpSp>
            <p:nvGrpSpPr>
              <p:cNvPr id="117" name="Group 116"/>
              <p:cNvGrpSpPr/>
              <p:nvPr/>
            </p:nvGrpSpPr>
            <p:grpSpPr>
              <a:xfrm>
                <a:off x="141150" y="3982582"/>
                <a:ext cx="4197142" cy="1785805"/>
                <a:chOff x="-6954" y="4053137"/>
                <a:chExt cx="4345246" cy="1785805"/>
              </a:xfrm>
            </p:grpSpPr>
            <p:pic>
              <p:nvPicPr>
                <p:cNvPr id="13" name="Picture 12"/>
                <p:cNvPicPr>
                  <a:picLocks noChangeAspect="1"/>
                </p:cNvPicPr>
                <p:nvPr/>
              </p:nvPicPr>
              <p:blipFill>
                <a:blip r:embed="rId8"/>
                <a:stretch>
                  <a:fillRect/>
                </a:stretch>
              </p:blipFill>
              <p:spPr>
                <a:xfrm>
                  <a:off x="-6954" y="4053137"/>
                  <a:ext cx="4345246" cy="1785805"/>
                </a:xfrm>
                <a:prstGeom prst="rect">
                  <a:avLst/>
                </a:prstGeom>
              </p:spPr>
            </p:pic>
            <p:cxnSp>
              <p:nvCxnSpPr>
                <p:cNvPr id="86" name="Straight Arrow Connector 85"/>
                <p:cNvCxnSpPr/>
                <p:nvPr/>
              </p:nvCxnSpPr>
              <p:spPr>
                <a:xfrm flipV="1">
                  <a:off x="2490783" y="4732803"/>
                  <a:ext cx="1395466" cy="50099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249357" y="4732803"/>
                  <a:ext cx="483725" cy="50099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282779" y="4732803"/>
                  <a:ext cx="1448175" cy="50099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1480114" y="4732803"/>
                  <a:ext cx="494529" cy="50099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cxnSp>
            <p:nvCxnSpPr>
              <p:cNvPr id="82" name="Straight Arrow Connector 81"/>
              <p:cNvCxnSpPr/>
              <p:nvPr/>
            </p:nvCxnSpPr>
            <p:spPr>
              <a:xfrm>
                <a:off x="230921" y="5711943"/>
                <a:ext cx="124919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sp>
        <p:nvSpPr>
          <p:cNvPr id="121" name="Rectangle 120"/>
          <p:cNvSpPr/>
          <p:nvPr/>
        </p:nvSpPr>
        <p:spPr>
          <a:xfrm>
            <a:off x="4218392" y="1554008"/>
            <a:ext cx="183444" cy="1316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653373" y="5250473"/>
            <a:ext cx="1067715" cy="292388"/>
          </a:xfrm>
          <a:prstGeom prst="rect">
            <a:avLst/>
          </a:prstGeom>
          <a:noFill/>
        </p:spPr>
        <p:txBody>
          <a:bodyPr wrap="square" rtlCol="0">
            <a:spAutoFit/>
          </a:bodyPr>
          <a:lstStyle/>
          <a:p>
            <a:r>
              <a:rPr lang="en-US" sz="1300" dirty="0">
                <a:solidFill>
                  <a:schemeClr val="bg1"/>
                </a:solidFill>
              </a:rPr>
              <a:t>Majoranas</a:t>
            </a:r>
          </a:p>
        </p:txBody>
      </p:sp>
      <p:pic>
        <p:nvPicPr>
          <p:cNvPr id="4" name="Picture 3"/>
          <p:cNvPicPr>
            <a:picLocks noChangeAspect="1"/>
          </p:cNvPicPr>
          <p:nvPr/>
        </p:nvPicPr>
        <p:blipFill>
          <a:blip r:embed="rId9"/>
          <a:stretch>
            <a:fillRect/>
          </a:stretch>
        </p:blipFill>
        <p:spPr>
          <a:xfrm>
            <a:off x="4055320" y="3975699"/>
            <a:ext cx="247739" cy="182545"/>
          </a:xfrm>
          <a:prstGeom prst="rect">
            <a:avLst/>
          </a:prstGeom>
        </p:spPr>
      </p:pic>
    </p:spTree>
    <p:extLst>
      <p:ext uri="{BB962C8B-B14F-4D97-AF65-F5344CB8AC3E}">
        <p14:creationId xmlns:p14="http://schemas.microsoft.com/office/powerpoint/2010/main" val="3243173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036" y="110532"/>
            <a:ext cx="5797964" cy="803867"/>
          </a:xfrm>
        </p:spPr>
        <p:txBody>
          <a:bodyPr anchor="ctr"/>
          <a:lstStyle/>
          <a:p>
            <a:pPr algn="ctr"/>
            <a:r>
              <a:rPr lang="en-US" sz="2800" b="1" dirty="0">
                <a:solidFill>
                  <a:schemeClr val="tx1"/>
                </a:solidFill>
                <a:latin typeface="Arial" charset="0"/>
                <a:ea typeface="Arial" charset="0"/>
                <a:cs typeface="Arial" charset="0"/>
              </a:rPr>
              <a:t>Broader Impacts</a:t>
            </a:r>
          </a:p>
        </p:txBody>
      </p:sp>
      <p:sp>
        <p:nvSpPr>
          <p:cNvPr id="9" name="TextBox 8"/>
          <p:cNvSpPr txBox="1"/>
          <p:nvPr/>
        </p:nvSpPr>
        <p:spPr>
          <a:xfrm>
            <a:off x="212274" y="3088089"/>
            <a:ext cx="4220026" cy="1077218"/>
          </a:xfrm>
          <a:prstGeom prst="rect">
            <a:avLst/>
          </a:prstGeom>
          <a:noFill/>
        </p:spPr>
        <p:txBody>
          <a:bodyPr wrap="square" rtlCol="0">
            <a:spAutoFit/>
          </a:bodyPr>
          <a:lstStyle/>
          <a:p>
            <a:pPr marL="285750" indent="-285750">
              <a:buFont typeface="Arial"/>
              <a:buChar char="•"/>
            </a:pPr>
            <a:r>
              <a:rPr lang="en-US" sz="1600" b="1" dirty="0">
                <a:latin typeface="Arial"/>
                <a:cs typeface="Arial"/>
              </a:rPr>
              <a:t>Solid-State Wiki-Book</a:t>
            </a:r>
            <a:br>
              <a:rPr lang="en-US" sz="1600" b="1" dirty="0">
                <a:latin typeface="Arial"/>
                <a:cs typeface="Arial"/>
              </a:rPr>
            </a:br>
            <a:r>
              <a:rPr lang="en-US" sz="1600" dirty="0">
                <a:latin typeface="Arial"/>
                <a:cs typeface="Arial"/>
              </a:rPr>
              <a:t>- Created by students</a:t>
            </a:r>
            <a:br>
              <a:rPr lang="en-US" sz="1600" dirty="0">
                <a:latin typeface="Arial"/>
                <a:cs typeface="Arial"/>
              </a:rPr>
            </a:br>
            <a:r>
              <a:rPr lang="en-US" sz="1600" dirty="0">
                <a:latin typeface="Arial"/>
                <a:cs typeface="Arial"/>
              </a:rPr>
              <a:t>- Open: continuously updated and  revised by students with PI’s supervision</a:t>
            </a:r>
          </a:p>
        </p:txBody>
      </p:sp>
      <p:sp>
        <p:nvSpPr>
          <p:cNvPr id="11" name="Rectangle 10"/>
          <p:cNvSpPr/>
          <p:nvPr/>
        </p:nvSpPr>
        <p:spPr>
          <a:xfrm>
            <a:off x="152400" y="331529"/>
            <a:ext cx="2955474" cy="307777"/>
          </a:xfrm>
          <a:prstGeom prst="rect">
            <a:avLst/>
          </a:prstGeom>
        </p:spPr>
        <p:txBody>
          <a:bodyPr wrap="square" anchor="ctr">
            <a:spAutoFit/>
          </a:bodyPr>
          <a:lstStyle/>
          <a:p>
            <a:r>
              <a:rPr lang="en-US" sz="1400" b="1" dirty="0" smtClean="0">
                <a:solidFill>
                  <a:schemeClr val="bg1"/>
                </a:solidFill>
                <a:latin typeface="Arial" charset="0"/>
                <a:ea typeface="Arial" charset="0"/>
                <a:cs typeface="Arial" charset="0"/>
              </a:rPr>
              <a:t>DMR 1455233</a:t>
            </a:r>
            <a:endParaRPr lang="en-US" sz="1400" b="1" dirty="0">
              <a:solidFill>
                <a:schemeClr val="bg1"/>
              </a:solidFill>
              <a:latin typeface="Arial" charset="0"/>
              <a:ea typeface="Arial" charset="0"/>
              <a:cs typeface="Arial" charset="0"/>
            </a:endParaRPr>
          </a:p>
        </p:txBody>
      </p:sp>
      <p:sp>
        <p:nvSpPr>
          <p:cNvPr id="16" name="Rectangle 15"/>
          <p:cNvSpPr/>
          <p:nvPr/>
        </p:nvSpPr>
        <p:spPr>
          <a:xfrm>
            <a:off x="4823423" y="1084236"/>
            <a:ext cx="3800814" cy="307777"/>
          </a:xfrm>
          <a:prstGeom prst="rect">
            <a:avLst/>
          </a:prstGeom>
        </p:spPr>
        <p:txBody>
          <a:bodyPr wrap="square" anchor="ctr">
            <a:spAutoFit/>
          </a:bodyPr>
          <a:lstStyle/>
          <a:p>
            <a:r>
              <a:rPr lang="en-US" sz="1400" b="1" dirty="0">
                <a:solidFill>
                  <a:schemeClr val="bg1"/>
                </a:solidFill>
                <a:latin typeface="Arial" charset="0"/>
                <a:ea typeface="Arial" charset="0"/>
                <a:cs typeface="Arial" charset="0"/>
              </a:rPr>
              <a:t>Enrico </a:t>
            </a:r>
            <a:r>
              <a:rPr lang="en-US" sz="1400" b="1" dirty="0" smtClean="0">
                <a:solidFill>
                  <a:schemeClr val="bg1"/>
                </a:solidFill>
                <a:latin typeface="Arial" charset="0"/>
                <a:ea typeface="Arial" charset="0"/>
                <a:cs typeface="Arial" charset="0"/>
              </a:rPr>
              <a:t>Rossi, </a:t>
            </a:r>
            <a:r>
              <a:rPr lang="en-US" sz="1400" b="1" dirty="0">
                <a:solidFill>
                  <a:schemeClr val="bg1"/>
                </a:solidFill>
                <a:latin typeface="Arial" charset="0"/>
                <a:ea typeface="Arial" charset="0"/>
                <a:cs typeface="Arial" charset="0"/>
              </a:rPr>
              <a:t>College of William &amp; Mary </a:t>
            </a:r>
          </a:p>
        </p:txBody>
      </p:sp>
      <p:sp>
        <p:nvSpPr>
          <p:cNvPr id="8" name="TextBox 7"/>
          <p:cNvSpPr txBox="1"/>
          <p:nvPr/>
        </p:nvSpPr>
        <p:spPr>
          <a:xfrm>
            <a:off x="199574" y="5422408"/>
            <a:ext cx="4220026" cy="830997"/>
          </a:xfrm>
          <a:prstGeom prst="rect">
            <a:avLst/>
          </a:prstGeom>
          <a:noFill/>
        </p:spPr>
        <p:txBody>
          <a:bodyPr wrap="square" rtlCol="0">
            <a:spAutoFit/>
          </a:bodyPr>
          <a:lstStyle/>
          <a:p>
            <a:pPr marL="285750" indent="-285750">
              <a:buFont typeface="Arial"/>
              <a:buChar char="•"/>
            </a:pPr>
            <a:r>
              <a:rPr lang="en-US" sz="1600" b="1" dirty="0">
                <a:latin typeface="Arial"/>
                <a:cs typeface="Arial"/>
              </a:rPr>
              <a:t>Outreach activities </a:t>
            </a:r>
            <a:r>
              <a:rPr lang="en-US" sz="1600" dirty="0">
                <a:latin typeface="Arial"/>
                <a:cs typeface="Arial"/>
              </a:rPr>
              <a:t/>
            </a:r>
            <a:br>
              <a:rPr lang="en-US" sz="1600" dirty="0">
                <a:latin typeface="Arial"/>
                <a:cs typeface="Arial"/>
              </a:rPr>
            </a:br>
            <a:r>
              <a:rPr lang="en-US" sz="1600" dirty="0">
                <a:latin typeface="Arial"/>
                <a:cs typeface="Arial"/>
              </a:rPr>
              <a:t>Public Lecture on the 2016 Physics Nobel Prize</a:t>
            </a:r>
            <a:endParaRPr lang="en-US" sz="1600" i="1" dirty="0">
              <a:latin typeface="Arial"/>
              <a:cs typeface="Arial"/>
            </a:endParaRPr>
          </a:p>
        </p:txBody>
      </p:sp>
      <p:sp>
        <p:nvSpPr>
          <p:cNvPr id="10" name="TextBox 9"/>
          <p:cNvSpPr txBox="1"/>
          <p:nvPr/>
        </p:nvSpPr>
        <p:spPr>
          <a:xfrm>
            <a:off x="176409" y="4160386"/>
            <a:ext cx="4220026" cy="1323439"/>
          </a:xfrm>
          <a:prstGeom prst="rect">
            <a:avLst/>
          </a:prstGeom>
          <a:noFill/>
        </p:spPr>
        <p:txBody>
          <a:bodyPr wrap="square" rtlCol="0">
            <a:spAutoFit/>
          </a:bodyPr>
          <a:lstStyle/>
          <a:p>
            <a:pPr marL="285750" indent="-285750">
              <a:buFont typeface="Arial"/>
              <a:buChar char="•"/>
            </a:pPr>
            <a:r>
              <a:rPr lang="en-US" sz="1600" b="1" dirty="0">
                <a:latin typeface="Arial"/>
                <a:cs typeface="Arial"/>
              </a:rPr>
              <a:t>Training of students and postdocs</a:t>
            </a:r>
            <a:r>
              <a:rPr lang="en-US" sz="1600" dirty="0">
                <a:latin typeface="Arial"/>
                <a:cs typeface="Arial"/>
              </a:rPr>
              <a:t>.</a:t>
            </a:r>
            <a:br>
              <a:rPr lang="en-US" sz="1600" dirty="0">
                <a:latin typeface="Arial"/>
                <a:cs typeface="Arial"/>
              </a:rPr>
            </a:br>
            <a:r>
              <a:rPr lang="en-US" sz="1600" dirty="0">
                <a:latin typeface="Arial"/>
                <a:cs typeface="Arial"/>
              </a:rPr>
              <a:t>One postdoctoral researcher, two graduate students and one undergraduate students were involved in the research supported by the Award.</a:t>
            </a:r>
          </a:p>
        </p:txBody>
      </p:sp>
      <p:sp>
        <p:nvSpPr>
          <p:cNvPr id="3" name="TextBox 2"/>
          <p:cNvSpPr txBox="1"/>
          <p:nvPr/>
        </p:nvSpPr>
        <p:spPr>
          <a:xfrm>
            <a:off x="275774" y="1183382"/>
            <a:ext cx="4120661" cy="1569660"/>
          </a:xfrm>
          <a:prstGeom prst="rect">
            <a:avLst/>
          </a:prstGeom>
          <a:noFill/>
        </p:spPr>
        <p:txBody>
          <a:bodyPr wrap="square" rtlCol="0">
            <a:spAutoFit/>
          </a:bodyPr>
          <a:lstStyle/>
          <a:p>
            <a:pPr marL="285750" indent="-285750">
              <a:buFont typeface="Arial"/>
              <a:buChar char="•"/>
            </a:pPr>
            <a:r>
              <a:rPr lang="en-US" sz="1600" b="1" dirty="0">
                <a:latin typeface="Arial"/>
                <a:cs typeface="Arial"/>
              </a:rPr>
              <a:t>Physics Briefcase</a:t>
            </a:r>
            <a:r>
              <a:rPr lang="en-US" sz="1600" dirty="0">
                <a:latin typeface="Arial"/>
                <a:cs typeface="Arial"/>
              </a:rPr>
              <a:t/>
            </a:r>
            <a:br>
              <a:rPr lang="en-US" sz="1600" dirty="0">
                <a:latin typeface="Arial"/>
                <a:cs typeface="Arial"/>
              </a:rPr>
            </a:br>
            <a:r>
              <a:rPr lang="en-US" sz="1600" dirty="0">
                <a:latin typeface="Arial"/>
                <a:cs typeface="Arial"/>
              </a:rPr>
              <a:t>Completed development and documentation of initial set of </a:t>
            </a:r>
            <a:r>
              <a:rPr lang="en-US" sz="1600" i="1" dirty="0">
                <a:latin typeface="Arial"/>
                <a:cs typeface="Arial"/>
              </a:rPr>
              <a:t>portable</a:t>
            </a:r>
            <a:r>
              <a:rPr lang="en-US" sz="1600" dirty="0">
                <a:latin typeface="Arial"/>
                <a:cs typeface="Arial"/>
              </a:rPr>
              <a:t> physics demonstrations.</a:t>
            </a:r>
            <a:br>
              <a:rPr lang="en-US" sz="1600" dirty="0">
                <a:latin typeface="Arial"/>
                <a:cs typeface="Arial"/>
              </a:rPr>
            </a:br>
            <a:r>
              <a:rPr lang="en-US" sz="1600" dirty="0">
                <a:latin typeface="Arial"/>
                <a:cs typeface="Arial"/>
              </a:rPr>
              <a:t>Created website to present and explain the first set of </a:t>
            </a:r>
            <a:r>
              <a:rPr lang="en-US" sz="1600" i="1" dirty="0">
                <a:latin typeface="Arial"/>
                <a:cs typeface="Arial"/>
              </a:rPr>
              <a:t>portable</a:t>
            </a:r>
            <a:r>
              <a:rPr lang="en-US" sz="1600" dirty="0">
                <a:latin typeface="Arial"/>
                <a:cs typeface="Arial"/>
              </a:rPr>
              <a:t> demonstrations</a:t>
            </a:r>
          </a:p>
        </p:txBody>
      </p:sp>
      <p:sp>
        <p:nvSpPr>
          <p:cNvPr id="14" name="TextBox 13"/>
          <p:cNvSpPr txBox="1"/>
          <p:nvPr/>
        </p:nvSpPr>
        <p:spPr>
          <a:xfrm>
            <a:off x="774700" y="2753042"/>
            <a:ext cx="2806700" cy="338554"/>
          </a:xfrm>
          <a:prstGeom prst="rect">
            <a:avLst/>
          </a:prstGeom>
          <a:noFill/>
        </p:spPr>
        <p:txBody>
          <a:bodyPr wrap="square" rtlCol="0">
            <a:spAutoFit/>
          </a:bodyPr>
          <a:lstStyle/>
          <a:p>
            <a:r>
              <a:rPr lang="en-US" sz="1600" b="1" dirty="0">
                <a:hlinkClick r:id="rId3"/>
              </a:rPr>
              <a:t>Physics-Briefcase-Website</a:t>
            </a:r>
            <a:endParaRPr lang="en-US" sz="1600" b="1" dirty="0"/>
          </a:p>
        </p:txBody>
      </p:sp>
      <p:pic>
        <p:nvPicPr>
          <p:cNvPr id="19" name="Picture 18" descr="Levitating graphite&#10;&#10;Thin flake of graphite levitating on magnets" titl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748" y="1779032"/>
            <a:ext cx="3475552" cy="1488598"/>
          </a:xfrm>
          <a:prstGeom prst="rect">
            <a:avLst/>
          </a:prstGeom>
        </p:spPr>
      </p:pic>
      <p:pic>
        <p:nvPicPr>
          <p:cNvPr id="4" name="Picture 3" descr="Water stream acting as waveguide for laser light.&#10;&#10;Water streaming out of a small hole in a plastic bottle is seen to act as a waveguide for the light emitted by a small laser.&#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547" y="4043614"/>
            <a:ext cx="2878654" cy="2158991"/>
          </a:xfrm>
          <a:prstGeom prst="rect">
            <a:avLst/>
          </a:prstGeom>
        </p:spPr>
      </p:pic>
      <p:sp>
        <p:nvSpPr>
          <p:cNvPr id="5" name="TextBox 4"/>
          <p:cNvSpPr txBox="1"/>
          <p:nvPr/>
        </p:nvSpPr>
        <p:spPr>
          <a:xfrm>
            <a:off x="4639748" y="1447800"/>
            <a:ext cx="4085152" cy="369332"/>
          </a:xfrm>
          <a:prstGeom prst="rect">
            <a:avLst/>
          </a:prstGeom>
          <a:noFill/>
        </p:spPr>
        <p:txBody>
          <a:bodyPr wrap="square" rtlCol="0">
            <a:spAutoFit/>
          </a:bodyPr>
          <a:lstStyle/>
          <a:p>
            <a:r>
              <a:rPr lang="en-US" b="1" dirty="0"/>
              <a:t>Levitating Graphite</a:t>
            </a:r>
          </a:p>
        </p:txBody>
      </p:sp>
      <p:sp>
        <p:nvSpPr>
          <p:cNvPr id="6" name="TextBox 5"/>
          <p:cNvSpPr txBox="1"/>
          <p:nvPr/>
        </p:nvSpPr>
        <p:spPr>
          <a:xfrm>
            <a:off x="4563547" y="3191430"/>
            <a:ext cx="4334964" cy="523220"/>
          </a:xfrm>
          <a:prstGeom prst="rect">
            <a:avLst/>
          </a:prstGeom>
          <a:noFill/>
        </p:spPr>
        <p:txBody>
          <a:bodyPr wrap="square" rtlCol="0">
            <a:spAutoFit/>
          </a:bodyPr>
          <a:lstStyle/>
          <a:p>
            <a:pPr algn="ctr"/>
            <a:r>
              <a:rPr lang="en-US" sz="1400" dirty="0"/>
              <a:t>From the Physics Briefcase: a thin flake of graphite levitates above magnets.</a:t>
            </a:r>
          </a:p>
        </p:txBody>
      </p:sp>
      <p:sp>
        <p:nvSpPr>
          <p:cNvPr id="15" name="TextBox 14"/>
          <p:cNvSpPr txBox="1"/>
          <p:nvPr/>
        </p:nvSpPr>
        <p:spPr>
          <a:xfrm>
            <a:off x="4652447" y="3686982"/>
            <a:ext cx="4085152" cy="369332"/>
          </a:xfrm>
          <a:prstGeom prst="rect">
            <a:avLst/>
          </a:prstGeom>
          <a:noFill/>
        </p:spPr>
        <p:txBody>
          <a:bodyPr wrap="square" rtlCol="0">
            <a:spAutoFit/>
          </a:bodyPr>
          <a:lstStyle/>
          <a:p>
            <a:r>
              <a:rPr lang="en-US" b="1" dirty="0"/>
              <a:t>Bending light with water</a:t>
            </a:r>
          </a:p>
        </p:txBody>
      </p:sp>
      <p:sp>
        <p:nvSpPr>
          <p:cNvPr id="7" name="TextBox 6"/>
          <p:cNvSpPr txBox="1"/>
          <p:nvPr/>
        </p:nvSpPr>
        <p:spPr>
          <a:xfrm>
            <a:off x="7747000" y="4063707"/>
            <a:ext cx="1447800" cy="2092881"/>
          </a:xfrm>
          <a:prstGeom prst="rect">
            <a:avLst/>
          </a:prstGeom>
          <a:noFill/>
        </p:spPr>
        <p:txBody>
          <a:bodyPr wrap="square" rtlCol="0">
            <a:spAutoFit/>
          </a:bodyPr>
          <a:lstStyle/>
          <a:p>
            <a:pPr algn="ctr"/>
            <a:r>
              <a:rPr lang="en-US" sz="1300" dirty="0"/>
              <a:t>From the Physics Briefcase:</a:t>
            </a:r>
          </a:p>
          <a:p>
            <a:pPr algn="ctr"/>
            <a:r>
              <a:rPr lang="en-US" sz="1300" dirty="0"/>
              <a:t>The laser light out of the hole is guided, "bended", by the water stream that acts as a waveguide</a:t>
            </a:r>
          </a:p>
        </p:txBody>
      </p:sp>
    </p:spTree>
    <p:extLst>
      <p:ext uri="{BB962C8B-B14F-4D97-AF65-F5344CB8AC3E}">
        <p14:creationId xmlns:p14="http://schemas.microsoft.com/office/powerpoint/2010/main" val="7384675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13794</TotalTime>
  <Words>505</Words>
  <Application>Microsoft Office PowerPoint</Application>
  <PresentationFormat>On-screen Show (4:3)</PresentationFormat>
  <Paragraphs>51</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News Gothic MT</vt:lpstr>
      <vt:lpstr>Wingdings 2</vt:lpstr>
      <vt:lpstr>Breeze</vt:lpstr>
      <vt:lpstr>Two dimensional van der Waals systems</vt:lpstr>
      <vt:lpstr>Broader Impacts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dc:creator>
  <cp:keywords/>
  <dc:description/>
  <cp:lastModifiedBy>Williams, Catherine</cp:lastModifiedBy>
  <cp:revision>109</cp:revision>
  <cp:lastPrinted>2016-08-01T15:14:13Z</cp:lastPrinted>
  <dcterms:created xsi:type="dcterms:W3CDTF">2016-07-19T18:16:54Z</dcterms:created>
  <dcterms:modified xsi:type="dcterms:W3CDTF">2018-01-16T18:04:24Z</dcterms:modified>
  <cp:category/>
</cp:coreProperties>
</file>