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5" autoAdjust="0"/>
    <p:restoredTop sz="94706"/>
  </p:normalViewPr>
  <p:slideViewPr>
    <p:cSldViewPr snapToGrid="0" snapToObjects="1">
      <p:cViewPr>
        <p:scale>
          <a:sx n="100" d="100"/>
          <a:sy n="100" d="100"/>
        </p:scale>
        <p:origin x="15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99213-DAC5-443F-9EA7-C6A360928D0F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6A868-558E-48E0-A5C6-2E35C288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5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6A868-558E-48E0-A5C6-2E35C28827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8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Learning from data to design functional materials without inversion symmetry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James </a:t>
            </a:r>
            <a:r>
              <a:rPr lang="en-US" sz="1400" b="1" dirty="0" smtClean="0">
                <a:solidFill>
                  <a:schemeClr val="bg1"/>
                </a:solidFill>
              </a:rPr>
              <a:t>M. Rondinelli</a:t>
            </a:r>
            <a:r>
              <a:rPr lang="en-US" sz="1400" b="1" dirty="0">
                <a:solidFill>
                  <a:schemeClr val="bg1"/>
                </a:solidFill>
              </a:rPr>
              <a:t>, Northwestern University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1454688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52398" y="1318132"/>
            <a:ext cx="8593249" cy="43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b="1" dirty="0"/>
              <a:t>Scientific Achievement</a:t>
            </a:r>
          </a:p>
          <a:p>
            <a:pPr eaLnBrk="1" hangingPunct="1"/>
            <a:r>
              <a:rPr lang="en-US" sz="1400" dirty="0"/>
              <a:t>We developed a predictive data-driven workflow to rationally discovery noncentrosymmetric materials. Compositional screening for the Ruddlesden-Popper oxide family using our scheme suggests that the number of noncentrosymmetric structures can be increased 25-fold.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We used density functional theory calculations </a:t>
            </a:r>
            <a:br>
              <a:rPr lang="en-US" sz="1400" dirty="0"/>
            </a:br>
            <a:r>
              <a:rPr lang="en-US" sz="1400" dirty="0"/>
              <a:t>to assess the structural stability of 17 predicted </a:t>
            </a:r>
            <a:br>
              <a:rPr lang="en-US" sz="1400" dirty="0"/>
            </a:br>
            <a:r>
              <a:rPr lang="en-US" sz="1400" dirty="0"/>
              <a:t>compositions, two of which are multiferroic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We are working with experimental collaborators to </a:t>
            </a:r>
            <a:br>
              <a:rPr lang="en-US" sz="1400" dirty="0"/>
            </a:br>
            <a:r>
              <a:rPr lang="en-US" sz="1400" dirty="0"/>
              <a:t>realize these predicted compounds in the laboratory</a:t>
            </a:r>
          </a:p>
          <a:p>
            <a:pPr eaLnBrk="1" hangingPunct="1"/>
            <a:endParaRPr lang="en-US" sz="1400" dirty="0"/>
          </a:p>
          <a:p>
            <a:pPr algn="just" eaLnBrk="1" hangingPunct="1"/>
            <a:endParaRPr lang="en-US" sz="1050" dirty="0"/>
          </a:p>
          <a:p>
            <a:pPr algn="just" eaLnBrk="1" hangingPunct="1"/>
            <a:r>
              <a:rPr lang="en-US" sz="1400" b="1" dirty="0"/>
              <a:t>Significance and Impact</a:t>
            </a:r>
          </a:p>
          <a:p>
            <a:pPr eaLnBrk="1" hangingPunct="1"/>
            <a:r>
              <a:rPr lang="en-US" sz="1400" dirty="0"/>
              <a:t>Increasing the number of noncentrosymmetric materials </a:t>
            </a:r>
            <a:br>
              <a:rPr lang="en-US" sz="1400" dirty="0"/>
            </a:br>
            <a:r>
              <a:rPr lang="en-US" sz="1400" dirty="0"/>
              <a:t>is important to improving material performance of </a:t>
            </a:r>
            <a:br>
              <a:rPr lang="en-US" sz="1400" dirty="0"/>
            </a:br>
            <a:r>
              <a:rPr lang="en-US" sz="1400" dirty="0"/>
              <a:t>compounds found in actuator, imaging, and data storage </a:t>
            </a:r>
            <a:br>
              <a:rPr lang="en-US" sz="1400" dirty="0"/>
            </a:br>
            <a:r>
              <a:rPr lang="en-US" sz="1400" dirty="0"/>
              <a:t>technologies. However, identifying such materials has </a:t>
            </a:r>
            <a:br>
              <a:rPr lang="en-US" sz="1400" dirty="0"/>
            </a:br>
            <a:r>
              <a:rPr lang="en-US" sz="1400" dirty="0"/>
              <a:t>been slow and challenging. We demonstrate that </a:t>
            </a:r>
            <a:br>
              <a:rPr lang="en-US" sz="1400" dirty="0"/>
            </a:br>
            <a:r>
              <a:rPr lang="en-US" sz="1400" dirty="0"/>
              <a:t>informatics-guided </a:t>
            </a:r>
            <a:r>
              <a:rPr lang="en-US" sz="1400" i="1" dirty="0"/>
              <a:t>ab inito </a:t>
            </a:r>
            <a:r>
              <a:rPr lang="en-US" sz="1400" dirty="0"/>
              <a:t>methods can accelerate the </a:t>
            </a:r>
            <a:br>
              <a:rPr lang="en-US" sz="1400" dirty="0"/>
            </a:br>
            <a:r>
              <a:rPr lang="en-US" sz="1400" dirty="0"/>
              <a:t>discovery process by uncovering new microscopic </a:t>
            </a:r>
            <a:br>
              <a:rPr lang="en-US" sz="1400" dirty="0"/>
            </a:br>
            <a:r>
              <a:rPr lang="en-US" sz="1400" dirty="0"/>
              <a:t>mechanisms.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4981062" y="4893451"/>
            <a:ext cx="4048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discovery framework illustrates how the synergistic integration of applied group theory, materials informatics and ab initio calculations can be used to design new functional materials. </a:t>
            </a:r>
          </a:p>
        </p:txBody>
      </p:sp>
      <p:sp>
        <p:nvSpPr>
          <p:cNvPr id="15" name="TextBox 133"/>
          <p:cNvSpPr txBox="1"/>
          <p:nvPr/>
        </p:nvSpPr>
        <p:spPr>
          <a:xfrm>
            <a:off x="152400" y="5888928"/>
            <a:ext cx="4419600" cy="354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dirty="0">
                <a:solidFill>
                  <a:schemeClr val="accent2"/>
                </a:solidFill>
                <a:latin typeface="Candara" panose="020E0502030303020204" pitchFamily="34" charset="0"/>
              </a:rPr>
              <a:t>P. V. Balachandran, J. Young, T. Lookman, and J.M. Rondinelli</a:t>
            </a:r>
          </a:p>
          <a:p>
            <a:pPr>
              <a:lnSpc>
                <a:spcPts val="1000"/>
              </a:lnSpc>
            </a:pPr>
            <a:r>
              <a:rPr lang="en-US" sz="1050" dirty="0">
                <a:solidFill>
                  <a:schemeClr val="accent2"/>
                </a:solidFill>
                <a:latin typeface="Candara" panose="020E0502030303020204" pitchFamily="34" charset="0"/>
              </a:rPr>
              <a:t>Nat. Comm., </a:t>
            </a:r>
            <a:r>
              <a:rPr lang="en-US" sz="1050" b="1" dirty="0">
                <a:solidFill>
                  <a:schemeClr val="accent2"/>
                </a:solidFill>
                <a:latin typeface="Candara" panose="020E0502030303020204" pitchFamily="34" charset="0"/>
              </a:rPr>
              <a:t>8</a:t>
            </a:r>
            <a:r>
              <a:rPr lang="en-US" sz="1050" dirty="0">
                <a:solidFill>
                  <a:schemeClr val="accent2"/>
                </a:solidFill>
                <a:latin typeface="Candara" panose="020E0502030303020204" pitchFamily="34" charset="0"/>
              </a:rPr>
              <a:t>, 14282 (2017)</a:t>
            </a:r>
          </a:p>
        </p:txBody>
      </p:sp>
      <p:pic>
        <p:nvPicPr>
          <p:cNvPr id="5" name="Picture 4" descr="Data-driven workflow to discover functional acentric materials&#10;&#10;Predictive discovery framework illustrates how the synergistic integration of applied group theory, materials informatics and ab initio calculations can be used to design new functional materials. The image depicts 4 interconnected puzzel pieces, from left to right, that contain the key elements in the workflow: (1) Structural Criterion; (2) Chemical Criteria; (3) Energetic Stability; and (4) Materials Discovery." title="Image"/>
          <p:cNvPicPr>
            <a:picLocks noChangeAspect="1"/>
          </p:cNvPicPr>
          <p:nvPr/>
        </p:nvPicPr>
        <p:blipFill rotWithShape="1">
          <a:blip r:embed="rId3"/>
          <a:srcRect t="12080"/>
          <a:stretch/>
        </p:blipFill>
        <p:spPr>
          <a:xfrm>
            <a:off x="4800600" y="2534970"/>
            <a:ext cx="4272264" cy="22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ence in Your Community Center (SICC) Saturdays Activity&#10;&#10;Student volunteers helping participants dissect shark and sheep heads." title="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235" r="12222"/>
          <a:stretch/>
        </p:blipFill>
        <p:spPr>
          <a:xfrm>
            <a:off x="4333765" y="1655267"/>
            <a:ext cx="2747478" cy="202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Broadening Participation through Hands-On Curiosity Challenges and Advancing the Workforce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James </a:t>
            </a:r>
            <a:r>
              <a:rPr lang="en-US" sz="1400" b="1" dirty="0" smtClean="0">
                <a:solidFill>
                  <a:schemeClr val="bg1"/>
                </a:solidFill>
              </a:rPr>
              <a:t>M. Rondinelli</a:t>
            </a:r>
            <a:r>
              <a:rPr lang="en-US" sz="1400" b="1" dirty="0">
                <a:solidFill>
                  <a:schemeClr val="bg1"/>
                </a:solidFill>
              </a:rPr>
              <a:t>, Northwestern University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1454688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1610002"/>
            <a:ext cx="421863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Graduate students Ms. Jaye Harada, Mr. Nenian Charles, and Mr. Richard Saballos, all supported by DMR-1454688, organized and participated in the engineering challenges program for middle school students, Science in Your Community Center (SICC) Saturdays. The program held once a month in Evanston’s 5</a:t>
            </a:r>
            <a:r>
              <a:rPr lang="en-US" sz="1400" baseline="30000" dirty="0"/>
              <a:t>th</a:t>
            </a:r>
            <a:r>
              <a:rPr lang="en-US" sz="1400" dirty="0"/>
              <a:t> Ward focused on stimulating the interests of students from low income districts in Evanston in STEM careers. About 20 students participated each Saturday.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As a chair of the Undergraduate Curriculum Committee, </a:t>
            </a:r>
            <a:r>
              <a:rPr lang="en-US" sz="1400" i="1" dirty="0"/>
              <a:t>Rondinelli</a:t>
            </a:r>
            <a:r>
              <a:rPr lang="en-US" sz="1400" dirty="0"/>
              <a:t> has been working toward the development of new computation materials science and materials informatics courses.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1400" dirty="0"/>
              <a:t>9 new lectures were developed toward the proposed course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1400" dirty="0"/>
              <a:t>DFT and materials informatics labs were developed to allow students to hands-on practice in both supervised and unsupervised learning machine learning methods</a:t>
            </a:r>
            <a:endParaRPr lang="en-US" sz="1050" dirty="0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6603616" y="4440073"/>
            <a:ext cx="24371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Dr. Balachandran of Los Alamos National Laboratory (far left) and Ms. Antono of the startup Citrine Informatics (left) shared their expertise by presenting use-case and studies and tutorial exercise to Northwestern undergraduate and graduate students</a:t>
            </a:r>
          </a:p>
        </p:txBody>
      </p:sp>
      <p:sp>
        <p:nvSpPr>
          <p:cNvPr id="18" name="Text Box 34" descr="Student volunteers helping participants dissect shark and sheep heads"/>
          <p:cNvSpPr txBox="1">
            <a:spLocks noChangeArrowheads="1"/>
          </p:cNvSpPr>
          <p:nvPr/>
        </p:nvSpPr>
        <p:spPr bwMode="auto">
          <a:xfrm>
            <a:off x="4285244" y="3693193"/>
            <a:ext cx="4706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Student volunteers helping participants dissect shark and sheep heads (above left) and create maglev trains for a race (above right)</a:t>
            </a:r>
          </a:p>
        </p:txBody>
      </p:sp>
      <p:pic>
        <p:nvPicPr>
          <p:cNvPr id="5" name="Picture 4" descr="Science in Your Community Center (SICC) Saturdays Activity&#10;&#10;Student volunteers helping participants create maglev trains for a race" title="Ima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1808" r="23057" b="359"/>
          <a:stretch/>
        </p:blipFill>
        <p:spPr>
          <a:xfrm>
            <a:off x="6899661" y="1651769"/>
            <a:ext cx="2092575" cy="2033134"/>
          </a:xfrm>
          <a:prstGeom prst="rect">
            <a:avLst/>
          </a:prstGeom>
        </p:spPr>
      </p:pic>
      <p:pic>
        <p:nvPicPr>
          <p:cNvPr id="6" name="Picture 5" descr="Photograph of Ms. Antono of the startup Citrine Informatics shared her expertise by presenting use-case and studies and tutorial exercise to Northwestern undergraduate and graduate students&#10;" title="Image"/>
          <p:cNvPicPr>
            <a:picLocks noChangeAspect="1"/>
          </p:cNvPicPr>
          <p:nvPr/>
        </p:nvPicPr>
        <p:blipFill rotWithShape="1">
          <a:blip r:embed="rId4"/>
          <a:srcRect l="14651" t="579" r="4880" b="-579"/>
          <a:stretch/>
        </p:blipFill>
        <p:spPr>
          <a:xfrm>
            <a:off x="5558708" y="4409474"/>
            <a:ext cx="1044908" cy="1562559"/>
          </a:xfrm>
          <a:prstGeom prst="rect">
            <a:avLst/>
          </a:prstGeom>
        </p:spPr>
      </p:pic>
      <p:pic>
        <p:nvPicPr>
          <p:cNvPr id="11" name="Picture 10" descr="Photograph of Dr. Balachandran of Los Alamos National Laboratory shared his expertise by presenting use-case and studies and tutorial exercise to Northwestern undergraduate and graduate students&#10;" title="Image"/>
          <p:cNvPicPr>
            <a:picLocks noChangeAspect="1"/>
          </p:cNvPicPr>
          <p:nvPr/>
        </p:nvPicPr>
        <p:blipFill rotWithShape="1">
          <a:blip r:embed="rId5"/>
          <a:srcRect l="36724"/>
          <a:stretch/>
        </p:blipFill>
        <p:spPr>
          <a:xfrm>
            <a:off x="4471517" y="4413052"/>
            <a:ext cx="986708" cy="15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71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13248</TotalTime>
  <Words>339</Words>
  <Application>Microsoft Office PowerPoint</Application>
  <PresentationFormat>On-screen Show (4:3)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Candara</vt:lpstr>
      <vt:lpstr>News Gothic MT</vt:lpstr>
      <vt:lpstr>Wingdings 2</vt:lpstr>
      <vt:lpstr>Breeze</vt:lpstr>
      <vt:lpstr>Learning from data to design functional materials without inversion symmetry </vt:lpstr>
      <vt:lpstr>Broadening Participation through Hands-On Curiosity Challenges and Advancing the Workforce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Williams, Catherine</cp:lastModifiedBy>
  <cp:revision>54</cp:revision>
  <cp:lastPrinted>2016-08-01T15:14:13Z</cp:lastPrinted>
  <dcterms:created xsi:type="dcterms:W3CDTF">2016-07-19T18:16:54Z</dcterms:created>
  <dcterms:modified xsi:type="dcterms:W3CDTF">2018-01-16T18:03:18Z</dcterms:modified>
  <cp:category/>
</cp:coreProperties>
</file>