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60" autoAdjust="0"/>
    <p:restoredTop sz="94674"/>
  </p:normalViewPr>
  <p:slideViewPr>
    <p:cSldViewPr snapToGrid="0" snapToObjects="1">
      <p:cViewPr>
        <p:scale>
          <a:sx n="100" d="100"/>
          <a:sy n="100" d="100"/>
        </p:scale>
        <p:origin x="1530"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1/23/2018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smtClean="0">
                <a:solidFill>
                  <a:schemeClr val="tx1"/>
                </a:solidFill>
              </a:rPr>
              <a:t>CAREER: Small Molecule Redox Reactivity at MOF Secondary Building Units</a:t>
            </a:r>
            <a:endParaRPr lang="en-US" sz="1800" b="1" dirty="0">
              <a:solidFill>
                <a:schemeClr val="tx1"/>
              </a:solidFill>
            </a:endParaRPr>
          </a:p>
        </p:txBody>
      </p:sp>
      <p:sp>
        <p:nvSpPr>
          <p:cNvPr id="7" name="Rectangle 6"/>
          <p:cNvSpPr/>
          <p:nvPr/>
        </p:nvSpPr>
        <p:spPr>
          <a:xfrm>
            <a:off x="4371035" y="1091604"/>
            <a:ext cx="4692577" cy="307777"/>
          </a:xfrm>
          <a:prstGeom prst="rect">
            <a:avLst/>
          </a:prstGeom>
        </p:spPr>
        <p:txBody>
          <a:bodyPr wrap="square" anchor="ctr">
            <a:spAutoFit/>
          </a:bodyPr>
          <a:lstStyle/>
          <a:p>
            <a:r>
              <a:rPr lang="en-US" sz="1400" b="1" dirty="0" smtClean="0">
                <a:solidFill>
                  <a:schemeClr val="bg1"/>
                </a:solidFill>
              </a:rPr>
              <a:t>Mircea Dinca, Massachusetts Institute of Technology</a:t>
            </a:r>
            <a:endParaRPr lang="en-US" sz="1400" b="1" dirty="0">
              <a:solidFill>
                <a:schemeClr val="bg1"/>
              </a:solidFill>
            </a:endParaRPr>
          </a:p>
        </p:txBody>
      </p:sp>
      <p:sp>
        <p:nvSpPr>
          <p:cNvPr id="8" name="Rectangle 7"/>
          <p:cNvSpPr/>
          <p:nvPr/>
        </p:nvSpPr>
        <p:spPr>
          <a:xfrm>
            <a:off x="70919" y="116385"/>
            <a:ext cx="2759824" cy="492443"/>
          </a:xfrm>
          <a:prstGeom prst="rect">
            <a:avLst/>
          </a:prstGeom>
        </p:spPr>
        <p:txBody>
          <a:bodyPr wrap="square" anchor="ctr">
            <a:spAutoFit/>
          </a:bodyPr>
          <a:lstStyle/>
          <a:p>
            <a:endParaRPr lang="en-US" sz="1200" b="1" dirty="0" smtClean="0">
              <a:solidFill>
                <a:schemeClr val="bg1"/>
              </a:solidFill>
            </a:endParaRPr>
          </a:p>
          <a:p>
            <a:r>
              <a:rPr lang="en-US" sz="1400" b="1" dirty="0" smtClean="0">
                <a:solidFill>
                  <a:schemeClr val="bg1"/>
                </a:solidFill>
              </a:rPr>
              <a:t>DMR 1452612</a:t>
            </a:r>
            <a:endParaRPr lang="en-US" sz="1400" b="1" dirty="0">
              <a:solidFill>
                <a:schemeClr val="bg1"/>
              </a:solidFill>
            </a:endParaRPr>
          </a:p>
        </p:txBody>
      </p:sp>
      <p:sp>
        <p:nvSpPr>
          <p:cNvPr id="9" name="Text Box 28"/>
          <p:cNvSpPr txBox="1">
            <a:spLocks noChangeArrowheads="1"/>
          </p:cNvSpPr>
          <p:nvPr/>
        </p:nvSpPr>
        <p:spPr bwMode="auto">
          <a:xfrm>
            <a:off x="457200" y="1724523"/>
            <a:ext cx="3892550" cy="4616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Metal-Organic Frameworks (MOFs) are a broad class of crystalline materials comprised from metal ions and rigid organic molecules. Because of their </a:t>
            </a:r>
            <a:r>
              <a:rPr lang="en-US" sz="1400" dirty="0" smtClean="0"/>
              <a:t>high </a:t>
            </a:r>
            <a:r>
              <a:rPr lang="en-US" sz="1400" dirty="0"/>
              <a:t>porosity, MOFs </a:t>
            </a:r>
            <a:r>
              <a:rPr lang="en-US" sz="1400" dirty="0" smtClean="0"/>
              <a:t>are useful for adsorbing industrially </a:t>
            </a:r>
            <a:r>
              <a:rPr lang="en-US" sz="1400" dirty="0"/>
              <a:t>important gases, such as CH</a:t>
            </a:r>
            <a:r>
              <a:rPr lang="en-US" sz="1400" baseline="-25000" dirty="0"/>
              <a:t>4</a:t>
            </a:r>
            <a:r>
              <a:rPr lang="en-US" sz="1400" dirty="0"/>
              <a:t>, H</a:t>
            </a:r>
            <a:r>
              <a:rPr lang="en-US" sz="1400" baseline="-25000" dirty="0"/>
              <a:t>2</a:t>
            </a:r>
            <a:r>
              <a:rPr lang="en-US" sz="1400" dirty="0"/>
              <a:t>, </a:t>
            </a:r>
            <a:r>
              <a:rPr lang="en-US" sz="1400" dirty="0" smtClean="0"/>
              <a:t>CO</a:t>
            </a:r>
            <a:r>
              <a:rPr lang="en-US" sz="1400" baseline="-25000" dirty="0" smtClean="0"/>
              <a:t>2</a:t>
            </a:r>
            <a:r>
              <a:rPr lang="en-US" sz="1400" dirty="0" smtClean="0"/>
              <a:t>. </a:t>
            </a:r>
            <a:r>
              <a:rPr lang="en-US" sz="1400" dirty="0"/>
              <a:t>Similar use of MOFs for reversible sorption of </a:t>
            </a:r>
            <a:r>
              <a:rPr lang="en-GB" sz="1400" dirty="0"/>
              <a:t>gaseous halogens is challenging due to the irreversible structural damage </a:t>
            </a:r>
            <a:r>
              <a:rPr lang="en-GB" sz="1400" dirty="0" smtClean="0"/>
              <a:t>of </a:t>
            </a:r>
            <a:r>
              <a:rPr lang="en-GB" sz="1400" dirty="0"/>
              <a:t>these highly corrosive substances.</a:t>
            </a:r>
          </a:p>
          <a:p>
            <a:pPr algn="just"/>
            <a:r>
              <a:rPr lang="en-US" sz="1400" dirty="0" smtClean="0"/>
              <a:t>We show here that </a:t>
            </a:r>
            <a:r>
              <a:rPr lang="en-US" sz="1400" dirty="0"/>
              <a:t>coordinatively unsaturated Co(II) ions in a robust azolate-based MOF are quantitatively oxidized by Cl</a:t>
            </a:r>
            <a:r>
              <a:rPr lang="en-US" sz="1400" baseline="-25000" dirty="0"/>
              <a:t>2</a:t>
            </a:r>
            <a:r>
              <a:rPr lang="en-US" sz="1400" dirty="0"/>
              <a:t> or Br</a:t>
            </a:r>
            <a:r>
              <a:rPr lang="en-US" sz="1400" baseline="-25000" dirty="0"/>
              <a:t>2</a:t>
            </a:r>
            <a:r>
              <a:rPr lang="en-US" sz="1400" dirty="0"/>
              <a:t>, producing stable and safe-to-handle Co(III) materials. Thermal treatment of the oxidized MOFs results in the reduction of the Co(III) centers and concomitant release of elemental halogens. </a:t>
            </a:r>
            <a:r>
              <a:rPr lang="en-US" sz="1400" dirty="0" smtClean="0"/>
              <a:t>The capture </a:t>
            </a:r>
            <a:r>
              <a:rPr lang="en-US" sz="1400" dirty="0"/>
              <a:t>and thermal release of </a:t>
            </a:r>
            <a:r>
              <a:rPr lang="en-US" sz="1400" dirty="0" smtClean="0"/>
              <a:t>the halogens </a:t>
            </a:r>
            <a:r>
              <a:rPr lang="en-US" sz="1400" dirty="0"/>
              <a:t>occur with </a:t>
            </a:r>
            <a:r>
              <a:rPr lang="en-US" sz="1400" dirty="0" smtClean="0"/>
              <a:t>no loss </a:t>
            </a:r>
            <a:r>
              <a:rPr lang="en-US" sz="1400" dirty="0"/>
              <a:t>in structural integrity and porosity of the parent MOF even after three oxidation/reduction cycles.</a:t>
            </a:r>
          </a:p>
        </p:txBody>
      </p:sp>
      <p:pic>
        <p:nvPicPr>
          <p:cNvPr id="13" name="Picture 12" descr="Fragment from the crystal structure of the Co(II) MOF (1) compared to the corresponding fragments from the structures of the Co(III) MOFs (2 and 3). Arrows show that MOFs 2 and 3 are both obtained from MOF 1 by reaction with Cl2 and Br2, respectively. The major difference between the structures is the presence of an additional halide ion coordinated to the Co center: none in 1, Cl in 2 and Br in 3." title="Image"/>
          <p:cNvPicPr>
            <a:picLocks noChangeAspect="1"/>
          </p:cNvPicPr>
          <p:nvPr/>
        </p:nvPicPr>
        <p:blipFill rotWithShape="1">
          <a:blip r:embed="rId2">
            <a:clrChange>
              <a:clrFrom>
                <a:srgbClr val="FFFFFF"/>
              </a:clrFrom>
              <a:clrTo>
                <a:srgbClr val="FFFFFF">
                  <a:alpha val="0"/>
                </a:srgbClr>
              </a:clrTo>
            </a:clrChange>
          </a:blip>
          <a:srcRect t="52332" b="1"/>
          <a:stretch/>
        </p:blipFill>
        <p:spPr>
          <a:xfrm>
            <a:off x="6200887" y="1870896"/>
            <a:ext cx="2797380" cy="1952312"/>
          </a:xfrm>
          <a:prstGeom prst="rect">
            <a:avLst/>
          </a:prstGeom>
        </p:spPr>
      </p:pic>
      <p:pic>
        <p:nvPicPr>
          <p:cNvPr id="14" name="Picture 13" descr="Weight percentage of Co(II) MOF (1) and the Co(III) MOFs (2 and 3) plotted vs temperature in the range between 50 to 500 C. " title="Image"/>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1178" y="3854134"/>
            <a:ext cx="2124472" cy="2124472"/>
          </a:xfrm>
          <a:prstGeom prst="rect">
            <a:avLst/>
          </a:prstGeom>
        </p:spPr>
      </p:pic>
      <p:sp>
        <p:nvSpPr>
          <p:cNvPr id="15" name="Rectangle 15"/>
          <p:cNvSpPr>
            <a:spLocks noChangeArrowheads="1"/>
          </p:cNvSpPr>
          <p:nvPr/>
        </p:nvSpPr>
        <p:spPr bwMode="auto">
          <a:xfrm>
            <a:off x="4715313" y="1652292"/>
            <a:ext cx="4228902" cy="432229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pic>
        <p:nvPicPr>
          <p:cNvPr id="16" name="Picture 15" descr="Portion of a hexagonal latice of the Co(II) MOF (1) shown from top." title="Image"/>
          <p:cNvPicPr>
            <a:picLocks noChangeAspect="1"/>
          </p:cNvPicPr>
          <p:nvPr/>
        </p:nvPicPr>
        <p:blipFill>
          <a:blip r:embed="rId4">
            <a:clrChange>
              <a:clrFrom>
                <a:srgbClr val="FFFFFF"/>
              </a:clrFrom>
              <a:clrTo>
                <a:srgbClr val="FFFFFF">
                  <a:alpha val="0"/>
                </a:srgbClr>
              </a:clrTo>
            </a:clrChange>
          </a:blip>
          <a:stretch>
            <a:fillRect/>
          </a:stretch>
        </p:blipFill>
        <p:spPr>
          <a:xfrm>
            <a:off x="4757196" y="1855903"/>
            <a:ext cx="1564743" cy="1975349"/>
          </a:xfrm>
          <a:prstGeom prst="rect">
            <a:avLst/>
          </a:prstGeom>
        </p:spPr>
      </p:pic>
      <p:sp>
        <p:nvSpPr>
          <p:cNvPr id="17" name="Rectangle 16"/>
          <p:cNvSpPr/>
          <p:nvPr/>
        </p:nvSpPr>
        <p:spPr>
          <a:xfrm>
            <a:off x="4735203" y="3859073"/>
            <a:ext cx="1962024" cy="1954381"/>
          </a:xfrm>
          <a:prstGeom prst="rect">
            <a:avLst/>
          </a:prstGeom>
        </p:spPr>
        <p:txBody>
          <a:bodyPr wrap="square">
            <a:spAutoFit/>
          </a:bodyPr>
          <a:lstStyle/>
          <a:p>
            <a:pPr algn="just"/>
            <a:r>
              <a:rPr lang="en-US" sz="1100" b="1" i="1" dirty="0" smtClean="0"/>
              <a:t>a</a:t>
            </a:r>
            <a:r>
              <a:rPr lang="en-US" sz="1100" i="1" dirty="0" smtClean="0"/>
              <a:t>. Portion </a:t>
            </a:r>
            <a:r>
              <a:rPr lang="en-US" sz="1100" i="1" dirty="0"/>
              <a:t>of the </a:t>
            </a:r>
            <a:r>
              <a:rPr lang="en-US" sz="1100" i="1" dirty="0" smtClean="0"/>
              <a:t>structure of </a:t>
            </a:r>
            <a:r>
              <a:rPr lang="en-US" sz="1100" i="1" dirty="0"/>
              <a:t>the parent Co(II) </a:t>
            </a:r>
            <a:r>
              <a:rPr lang="en-US" sz="1100" i="1" dirty="0" smtClean="0"/>
              <a:t>MOF (</a:t>
            </a:r>
            <a:r>
              <a:rPr lang="en-US" sz="1100" b="1" i="1" dirty="0" smtClean="0"/>
              <a:t>1</a:t>
            </a:r>
            <a:r>
              <a:rPr lang="en-US" sz="1100" i="1" dirty="0" smtClean="0"/>
              <a:t>) </a:t>
            </a:r>
            <a:r>
              <a:rPr lang="en-US" sz="1100" i="1" dirty="0"/>
              <a:t>projected along </a:t>
            </a:r>
            <a:r>
              <a:rPr lang="en-US" sz="1100" i="1" dirty="0" smtClean="0"/>
              <a:t>the c</a:t>
            </a:r>
            <a:r>
              <a:rPr lang="en-US" sz="1100" i="1" dirty="0"/>
              <a:t> </a:t>
            </a:r>
            <a:r>
              <a:rPr lang="en-US" sz="1100" i="1" dirty="0" smtClean="0"/>
              <a:t>axis. </a:t>
            </a:r>
            <a:r>
              <a:rPr lang="en-US" sz="1100" b="1" i="1" dirty="0" smtClean="0"/>
              <a:t>b−d</a:t>
            </a:r>
            <a:r>
              <a:rPr lang="en-US" sz="1100" i="1" dirty="0" smtClean="0"/>
              <a:t>. Local coordination environments of the Co centers in </a:t>
            </a:r>
            <a:r>
              <a:rPr lang="en-US" sz="1100" b="1" i="1" dirty="0" smtClean="0"/>
              <a:t>1</a:t>
            </a:r>
            <a:r>
              <a:rPr lang="en-US" sz="1100" i="1" dirty="0" smtClean="0"/>
              <a:t>,</a:t>
            </a:r>
            <a:r>
              <a:rPr lang="en-US" sz="1100" b="1" i="1" dirty="0" smtClean="0"/>
              <a:t>2</a:t>
            </a:r>
            <a:r>
              <a:rPr lang="en-US" sz="1100" i="1" dirty="0" smtClean="0"/>
              <a:t>, and </a:t>
            </a:r>
            <a:r>
              <a:rPr lang="en-US" sz="1100" b="1" i="1" dirty="0" smtClean="0"/>
              <a:t>3</a:t>
            </a:r>
            <a:r>
              <a:rPr lang="en-US" sz="1100" i="1" dirty="0" smtClean="0"/>
              <a:t>. </a:t>
            </a:r>
            <a:r>
              <a:rPr lang="en-US" sz="1100" b="1" i="1" dirty="0" smtClean="0"/>
              <a:t>e</a:t>
            </a:r>
            <a:r>
              <a:rPr lang="en-US" sz="1100" i="1" dirty="0" smtClean="0"/>
              <a:t>. Termogravimetric analysis plots exhibiting  abrupt weight losses corresponding </a:t>
            </a:r>
            <a:r>
              <a:rPr lang="en-US" sz="1100" i="1" dirty="0"/>
              <a:t>to </a:t>
            </a:r>
            <a:r>
              <a:rPr lang="en-US" sz="1100" i="1" dirty="0" smtClean="0"/>
              <a:t>halogen liberation from </a:t>
            </a:r>
            <a:r>
              <a:rPr lang="en-US" sz="1100" b="1" i="1" dirty="0" smtClean="0"/>
              <a:t>2</a:t>
            </a:r>
            <a:r>
              <a:rPr lang="en-US" sz="1100" i="1" dirty="0"/>
              <a:t> </a:t>
            </a:r>
            <a:r>
              <a:rPr lang="en-US" sz="1100" i="1" dirty="0" smtClean="0"/>
              <a:t>and</a:t>
            </a:r>
            <a:r>
              <a:rPr lang="en-US" sz="1100" i="1" dirty="0"/>
              <a:t> </a:t>
            </a:r>
            <a:r>
              <a:rPr lang="en-US" sz="1100" b="1" i="1" dirty="0" smtClean="0"/>
              <a:t>3</a:t>
            </a:r>
            <a:r>
              <a:rPr lang="en-US" sz="1100" i="1" dirty="0" smtClean="0"/>
              <a:t>.</a:t>
            </a:r>
          </a:p>
        </p:txBody>
      </p:sp>
      <p:sp>
        <p:nvSpPr>
          <p:cNvPr id="18" name="TextBox 17"/>
          <p:cNvSpPr txBox="1"/>
          <p:nvPr/>
        </p:nvSpPr>
        <p:spPr>
          <a:xfrm>
            <a:off x="4797637" y="1673795"/>
            <a:ext cx="333746" cy="307777"/>
          </a:xfrm>
          <a:prstGeom prst="rect">
            <a:avLst/>
          </a:prstGeom>
          <a:noFill/>
        </p:spPr>
        <p:txBody>
          <a:bodyPr wrap="none" rtlCol="0">
            <a:spAutoFit/>
          </a:bodyPr>
          <a:lstStyle/>
          <a:p>
            <a:r>
              <a:rPr lang="en-US" sz="1400" b="1" dirty="0" smtClean="0"/>
              <a:t>a.</a:t>
            </a:r>
            <a:endParaRPr lang="en-US" sz="1400" b="1" dirty="0"/>
          </a:p>
        </p:txBody>
      </p:sp>
      <p:sp>
        <p:nvSpPr>
          <p:cNvPr id="19" name="TextBox 18"/>
          <p:cNvSpPr txBox="1"/>
          <p:nvPr/>
        </p:nvSpPr>
        <p:spPr>
          <a:xfrm>
            <a:off x="6170250" y="1675274"/>
            <a:ext cx="343364" cy="307777"/>
          </a:xfrm>
          <a:prstGeom prst="rect">
            <a:avLst/>
          </a:prstGeom>
          <a:noFill/>
        </p:spPr>
        <p:txBody>
          <a:bodyPr wrap="none" rtlCol="0">
            <a:spAutoFit/>
          </a:bodyPr>
          <a:lstStyle/>
          <a:p>
            <a:r>
              <a:rPr lang="en-US" sz="1400" b="1" dirty="0" smtClean="0"/>
              <a:t>b.</a:t>
            </a:r>
            <a:endParaRPr lang="en-US" sz="1400" b="1" dirty="0"/>
          </a:p>
        </p:txBody>
      </p:sp>
      <p:sp>
        <p:nvSpPr>
          <p:cNvPr id="20" name="TextBox 19"/>
          <p:cNvSpPr txBox="1"/>
          <p:nvPr/>
        </p:nvSpPr>
        <p:spPr>
          <a:xfrm>
            <a:off x="7093926" y="1672697"/>
            <a:ext cx="343364" cy="307777"/>
          </a:xfrm>
          <a:prstGeom prst="rect">
            <a:avLst/>
          </a:prstGeom>
          <a:noFill/>
        </p:spPr>
        <p:txBody>
          <a:bodyPr wrap="none" rtlCol="0">
            <a:spAutoFit/>
          </a:bodyPr>
          <a:lstStyle/>
          <a:p>
            <a:r>
              <a:rPr lang="en-US" sz="1400" b="1" dirty="0" smtClean="0"/>
              <a:t>c.</a:t>
            </a:r>
            <a:endParaRPr lang="en-US" sz="1400" b="1" dirty="0"/>
          </a:p>
        </p:txBody>
      </p:sp>
      <p:sp>
        <p:nvSpPr>
          <p:cNvPr id="21" name="TextBox 20"/>
          <p:cNvSpPr txBox="1"/>
          <p:nvPr/>
        </p:nvSpPr>
        <p:spPr>
          <a:xfrm>
            <a:off x="7924987" y="1672698"/>
            <a:ext cx="343364" cy="307777"/>
          </a:xfrm>
          <a:prstGeom prst="rect">
            <a:avLst/>
          </a:prstGeom>
          <a:noFill/>
        </p:spPr>
        <p:txBody>
          <a:bodyPr wrap="none" rtlCol="0">
            <a:spAutoFit/>
          </a:bodyPr>
          <a:lstStyle/>
          <a:p>
            <a:r>
              <a:rPr lang="en-US" sz="1400" b="1" dirty="0" smtClean="0"/>
              <a:t>d.</a:t>
            </a:r>
            <a:endParaRPr lang="en-US" sz="1400" b="1" dirty="0"/>
          </a:p>
        </p:txBody>
      </p:sp>
      <p:sp>
        <p:nvSpPr>
          <p:cNvPr id="22" name="TextBox 21"/>
          <p:cNvSpPr txBox="1"/>
          <p:nvPr/>
        </p:nvSpPr>
        <p:spPr>
          <a:xfrm>
            <a:off x="6718484" y="5681689"/>
            <a:ext cx="343364" cy="307777"/>
          </a:xfrm>
          <a:prstGeom prst="rect">
            <a:avLst/>
          </a:prstGeom>
          <a:noFill/>
        </p:spPr>
        <p:txBody>
          <a:bodyPr wrap="none" rtlCol="0">
            <a:spAutoFit/>
          </a:bodyPr>
          <a:lstStyle/>
          <a:p>
            <a:r>
              <a:rPr lang="en-US" sz="1400" b="1" dirty="0" smtClean="0"/>
              <a:t>e.</a:t>
            </a:r>
            <a:endParaRPr lang="en-US" sz="1400" b="1" dirty="0"/>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CAREER: Small Molecule Redox Reactivity at MOF Secondary Building Units</a:t>
            </a:r>
          </a:p>
        </p:txBody>
      </p:sp>
      <p:sp>
        <p:nvSpPr>
          <p:cNvPr id="7" name="Rectangle 6"/>
          <p:cNvSpPr/>
          <p:nvPr/>
        </p:nvSpPr>
        <p:spPr>
          <a:xfrm>
            <a:off x="4371035" y="1091604"/>
            <a:ext cx="4692577" cy="307777"/>
          </a:xfrm>
          <a:prstGeom prst="rect">
            <a:avLst/>
          </a:prstGeom>
        </p:spPr>
        <p:txBody>
          <a:bodyPr wrap="square" anchor="ctr">
            <a:spAutoFit/>
          </a:bodyPr>
          <a:lstStyle/>
          <a:p>
            <a:r>
              <a:rPr lang="en-US" sz="1400" b="1" dirty="0" smtClean="0">
                <a:solidFill>
                  <a:schemeClr val="bg1"/>
                </a:solidFill>
              </a:rPr>
              <a:t>Mircea </a:t>
            </a:r>
            <a:r>
              <a:rPr lang="en-US" sz="1400" b="1" dirty="0">
                <a:solidFill>
                  <a:schemeClr val="bg1"/>
                </a:solidFill>
              </a:rPr>
              <a:t>Dinca, Massachusetts Institute of Technology</a:t>
            </a:r>
          </a:p>
        </p:txBody>
      </p:sp>
      <p:sp>
        <p:nvSpPr>
          <p:cNvPr id="8" name="Rectangle 7"/>
          <p:cNvSpPr/>
          <p:nvPr/>
        </p:nvSpPr>
        <p:spPr>
          <a:xfrm>
            <a:off x="152400" y="331529"/>
            <a:ext cx="2759824" cy="307777"/>
          </a:xfrm>
          <a:prstGeom prst="rect">
            <a:avLst/>
          </a:prstGeom>
        </p:spPr>
        <p:txBody>
          <a:bodyPr wrap="square" anchor="ctr">
            <a:spAutoFit/>
          </a:bodyPr>
          <a:lstStyle/>
          <a:p>
            <a:r>
              <a:rPr lang="en-US" sz="1400" b="1" dirty="0" smtClean="0">
                <a:solidFill>
                  <a:schemeClr val="bg1"/>
                </a:solidFill>
              </a:rPr>
              <a:t>DMR 1452612</a:t>
            </a:r>
            <a:endParaRPr lang="en-US" sz="1400" b="1" dirty="0">
              <a:solidFill>
                <a:schemeClr val="bg1"/>
              </a:solidFill>
            </a:endParaRPr>
          </a:p>
        </p:txBody>
      </p:sp>
      <p:sp>
        <p:nvSpPr>
          <p:cNvPr id="13" name="Text Box 4"/>
          <p:cNvSpPr txBox="1">
            <a:spLocks noChangeArrowheads="1"/>
          </p:cNvSpPr>
          <p:nvPr/>
        </p:nvSpPr>
        <p:spPr bwMode="auto">
          <a:xfrm>
            <a:off x="583668" y="1637161"/>
            <a:ext cx="3529363"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t>Extreme toxicity, corrosiveness, and volatility pose serious challenges for the safe storage and transportation of elemental chlorine and bromine, which play critical roles in the chemical industry. Solid materials capable of forming stable nonvolatile compounds upon reaction with</a:t>
            </a:r>
          </a:p>
          <a:p>
            <a:pPr algn="just"/>
            <a:r>
              <a:rPr lang="en-US" sz="1400" dirty="0"/>
              <a:t>elemental halogens may partially mitigate these challenges by allowing safe halogen release on demand. </a:t>
            </a:r>
          </a:p>
          <a:p>
            <a:pPr algn="just"/>
            <a:r>
              <a:rPr lang="en-US" sz="1400" dirty="0"/>
              <a:t>	In this work we present such a material operating via a redox mechanism. We believe that our results provide a blueprint for the design of other porous materials geared toward the capture and storage of noxious, corrosive gases through reversible chemisorptive mechanisms</a:t>
            </a:r>
            <a:r>
              <a:rPr lang="en-US" sz="1400" dirty="0" smtClean="0"/>
              <a:t>.</a:t>
            </a:r>
            <a:endParaRPr lang="en-US" sz="1400" dirty="0"/>
          </a:p>
        </p:txBody>
      </p:sp>
      <p:sp>
        <p:nvSpPr>
          <p:cNvPr id="73" name="Rectangle 15"/>
          <p:cNvSpPr>
            <a:spLocks noChangeArrowheads="1"/>
          </p:cNvSpPr>
          <p:nvPr/>
        </p:nvSpPr>
        <p:spPr bwMode="auto">
          <a:xfrm>
            <a:off x="4911634" y="1679737"/>
            <a:ext cx="3832314" cy="4434491"/>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p>
        </p:txBody>
      </p:sp>
      <p:sp>
        <p:nvSpPr>
          <p:cNvPr id="74" name="Rounded Rectangle 73" descr="Schematic representation of halogen molecules entering the MOF scaffold, then binding to the open Co(II) sites as  separate halide ions, and finally liberation of free halogen molecules."/>
          <p:cNvSpPr/>
          <p:nvPr/>
        </p:nvSpPr>
        <p:spPr>
          <a:xfrm>
            <a:off x="5233021" y="1802940"/>
            <a:ext cx="3187973" cy="2206818"/>
          </a:xfrm>
          <a:prstGeom prst="roundRect">
            <a:avLst>
              <a:gd name="adj" fmla="val 12038"/>
            </a:avLst>
          </a:prstGeom>
          <a:gradFill>
            <a:gsLst>
              <a:gs pos="7000">
                <a:schemeClr val="accent4">
                  <a:lumMod val="40000"/>
                  <a:lumOff val="60000"/>
                </a:schemeClr>
              </a:gs>
              <a:gs pos="100000">
                <a:schemeClr val="accent6">
                  <a:lumMod val="40000"/>
                  <a:lumOff val="60000"/>
                </a:schemeClr>
              </a:gs>
              <a:gs pos="96000">
                <a:schemeClr val="accent5"/>
              </a:gs>
            </a:gsLs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5" name="Group 74" descr="In this work we present such a material operating via a redox mechanism. We believe that our results provide a blueprint for the design of other porous materials geared toward the capture and storage of noxious, corrosive gases through reversible chemisorptive mechanisms.&#10;" title="Image"/>
          <p:cNvGrpSpPr>
            <a:grpSpLocks noChangeAspect="1"/>
          </p:cNvGrpSpPr>
          <p:nvPr/>
        </p:nvGrpSpPr>
        <p:grpSpPr>
          <a:xfrm>
            <a:off x="5450323" y="1885639"/>
            <a:ext cx="2926080" cy="1926356"/>
            <a:chOff x="-7144931" y="127322"/>
            <a:chExt cx="5792559" cy="3813481"/>
          </a:xfrm>
        </p:grpSpPr>
        <p:sp>
          <p:nvSpPr>
            <p:cNvPr id="76" name="Right Arrow 75"/>
            <p:cNvSpPr/>
            <p:nvPr/>
          </p:nvSpPr>
          <p:spPr>
            <a:xfrm rot="20002504">
              <a:off x="-4235172" y="1830308"/>
              <a:ext cx="325911" cy="330646"/>
            </a:xfrm>
            <a:prstGeom prst="right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Curved Left Arrow 76"/>
            <p:cNvSpPr/>
            <p:nvPr/>
          </p:nvSpPr>
          <p:spPr>
            <a:xfrm rot="20882300">
              <a:off x="-2477909" y="1298160"/>
              <a:ext cx="850341" cy="2285695"/>
            </a:xfrm>
            <a:prstGeom prst="curvedLeftArrow">
              <a:avLst>
                <a:gd name="adj1" fmla="val 27067"/>
                <a:gd name="adj2" fmla="val 50000"/>
                <a:gd name="adj3" fmla="val 2194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8" name="Group 77"/>
            <p:cNvGrpSpPr/>
            <p:nvPr/>
          </p:nvGrpSpPr>
          <p:grpSpPr>
            <a:xfrm rot="1640600">
              <a:off x="-7092846" y="632488"/>
              <a:ext cx="924916" cy="637863"/>
              <a:chOff x="1292860" y="5412704"/>
              <a:chExt cx="1081255" cy="745682"/>
            </a:xfrm>
          </p:grpSpPr>
          <p:grpSp>
            <p:nvGrpSpPr>
              <p:cNvPr id="115" name="Group 114"/>
              <p:cNvGrpSpPr/>
              <p:nvPr/>
            </p:nvGrpSpPr>
            <p:grpSpPr>
              <a:xfrm>
                <a:off x="1707101" y="5959552"/>
                <a:ext cx="248347" cy="198834"/>
                <a:chOff x="1868371" y="2286000"/>
                <a:chExt cx="248347" cy="198834"/>
              </a:xfrm>
            </p:grpSpPr>
            <p:sp>
              <p:nvSpPr>
                <p:cNvPr id="122" name="Oval 121"/>
                <p:cNvSpPr/>
                <p:nvPr/>
              </p:nvSpPr>
              <p:spPr>
                <a:xfrm>
                  <a:off x="1868371" y="2286000"/>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p:cNvSpPr/>
                <p:nvPr/>
              </p:nvSpPr>
              <p:spPr>
                <a:xfrm>
                  <a:off x="1964318" y="2332434"/>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6" name="Group 115"/>
              <p:cNvGrpSpPr/>
              <p:nvPr/>
            </p:nvGrpSpPr>
            <p:grpSpPr>
              <a:xfrm rot="4046340">
                <a:off x="2150524" y="5437461"/>
                <a:ext cx="248347" cy="198834"/>
                <a:chOff x="1868371" y="2286000"/>
                <a:chExt cx="248347" cy="198834"/>
              </a:xfrm>
            </p:grpSpPr>
            <p:sp>
              <p:nvSpPr>
                <p:cNvPr id="120" name="Oval 119"/>
                <p:cNvSpPr/>
                <p:nvPr/>
              </p:nvSpPr>
              <p:spPr>
                <a:xfrm>
                  <a:off x="1868371" y="2286000"/>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p:cNvSpPr/>
                <p:nvPr/>
              </p:nvSpPr>
              <p:spPr>
                <a:xfrm>
                  <a:off x="1964318" y="2332434"/>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p:cNvGrpSpPr/>
              <p:nvPr/>
            </p:nvGrpSpPr>
            <p:grpSpPr>
              <a:xfrm rot="17704807">
                <a:off x="1268103" y="5531782"/>
                <a:ext cx="248347" cy="198834"/>
                <a:chOff x="1868371" y="2286000"/>
                <a:chExt cx="248347" cy="198834"/>
              </a:xfrm>
            </p:grpSpPr>
            <p:sp>
              <p:nvSpPr>
                <p:cNvPr id="118" name="Oval 117"/>
                <p:cNvSpPr/>
                <p:nvPr/>
              </p:nvSpPr>
              <p:spPr>
                <a:xfrm>
                  <a:off x="1868371" y="2286000"/>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p:nvPr/>
              </p:nvSpPr>
              <p:spPr>
                <a:xfrm>
                  <a:off x="1964318" y="2332434"/>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79" name="Group 78"/>
            <p:cNvGrpSpPr/>
            <p:nvPr/>
          </p:nvGrpSpPr>
          <p:grpSpPr>
            <a:xfrm>
              <a:off x="-4041154" y="127322"/>
              <a:ext cx="2688782" cy="2619456"/>
              <a:chOff x="5029200" y="1330081"/>
              <a:chExt cx="3143267" cy="3062226"/>
            </a:xfrm>
          </p:grpSpPr>
          <p:cxnSp>
            <p:nvCxnSpPr>
              <p:cNvPr id="102" name="Straight Connector 101"/>
              <p:cNvCxnSpPr/>
              <p:nvPr/>
            </p:nvCxnSpPr>
            <p:spPr>
              <a:xfrm>
                <a:off x="6062832" y="1908968"/>
                <a:ext cx="35044" cy="9195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491951" y="2838230"/>
                <a:ext cx="89049" cy="524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7590203" y="2857947"/>
                <a:ext cx="97928" cy="324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7091860" y="1909311"/>
                <a:ext cx="39827" cy="91267"/>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6025597" y="3710041"/>
                <a:ext cx="50968" cy="78716"/>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083911" y="3716767"/>
                <a:ext cx="55726" cy="9019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rot="4596194">
                <a:off x="5552057" y="2762029"/>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p:cNvSpPr/>
              <p:nvPr/>
            </p:nvSpPr>
            <p:spPr>
              <a:xfrm rot="4596194">
                <a:off x="6028000" y="3587782"/>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p:cNvSpPr/>
              <p:nvPr/>
            </p:nvSpPr>
            <p:spPr>
              <a:xfrm rot="4596194">
                <a:off x="6036279" y="1970781"/>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p:cNvSpPr/>
              <p:nvPr/>
            </p:nvSpPr>
            <p:spPr>
              <a:xfrm rot="4596194">
                <a:off x="6987768" y="1952856"/>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Oval 111"/>
              <p:cNvSpPr/>
              <p:nvPr/>
            </p:nvSpPr>
            <p:spPr>
              <a:xfrm rot="4596194">
                <a:off x="7471186" y="2781747"/>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p:nvPr/>
            </p:nvSpPr>
            <p:spPr>
              <a:xfrm rot="4596194">
                <a:off x="6993147" y="3612564"/>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Picture 113"/>
              <p:cNvPicPr>
                <a:picLocks noChangeAspect="1"/>
              </p:cNvPicPr>
              <p:nvPr/>
            </p:nvPicPr>
            <p:blipFill>
              <a:blip r:embed="rId2">
                <a:clrChange>
                  <a:clrFrom>
                    <a:srgbClr val="FFFFFF"/>
                  </a:clrFrom>
                  <a:clrTo>
                    <a:srgbClr val="FFFFFF">
                      <a:alpha val="0"/>
                    </a:srgbClr>
                  </a:clrTo>
                </a:clrChange>
              </a:blip>
              <a:stretch>
                <a:fillRect/>
              </a:stretch>
            </p:blipFill>
            <p:spPr>
              <a:xfrm>
                <a:off x="5029200" y="1330081"/>
                <a:ext cx="3143267" cy="3062226"/>
              </a:xfrm>
              <a:prstGeom prst="rect">
                <a:avLst/>
              </a:prstGeom>
            </p:spPr>
          </p:pic>
        </p:grpSp>
        <p:grpSp>
          <p:nvGrpSpPr>
            <p:cNvPr id="80" name="Group 79"/>
            <p:cNvGrpSpPr/>
            <p:nvPr/>
          </p:nvGrpSpPr>
          <p:grpSpPr>
            <a:xfrm>
              <a:off x="-3163093" y="3108129"/>
              <a:ext cx="716651" cy="775917"/>
              <a:chOff x="5960413" y="4627656"/>
              <a:chExt cx="837787" cy="907071"/>
            </a:xfrm>
          </p:grpSpPr>
          <p:grpSp>
            <p:nvGrpSpPr>
              <p:cNvPr id="93" name="Group 92"/>
              <p:cNvGrpSpPr/>
              <p:nvPr/>
            </p:nvGrpSpPr>
            <p:grpSpPr>
              <a:xfrm rot="2304888">
                <a:off x="6549853" y="5335893"/>
                <a:ext cx="248347" cy="198834"/>
                <a:chOff x="1868371" y="2286000"/>
                <a:chExt cx="248347" cy="198834"/>
              </a:xfrm>
            </p:grpSpPr>
            <p:sp>
              <p:nvSpPr>
                <p:cNvPr id="100" name="Oval 99"/>
                <p:cNvSpPr/>
                <p:nvPr/>
              </p:nvSpPr>
              <p:spPr>
                <a:xfrm>
                  <a:off x="1868371" y="2286000"/>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p:cNvSpPr/>
                <p:nvPr/>
              </p:nvSpPr>
              <p:spPr>
                <a:xfrm>
                  <a:off x="1964318" y="2332434"/>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4" name="Group 93"/>
              <p:cNvGrpSpPr/>
              <p:nvPr/>
            </p:nvGrpSpPr>
            <p:grpSpPr>
              <a:xfrm rot="10276350">
                <a:off x="6519213" y="4627656"/>
                <a:ext cx="248347" cy="198834"/>
                <a:chOff x="1868371" y="2286000"/>
                <a:chExt cx="248347" cy="198834"/>
              </a:xfrm>
            </p:grpSpPr>
            <p:sp>
              <p:nvSpPr>
                <p:cNvPr id="98" name="Oval 97"/>
                <p:cNvSpPr/>
                <p:nvPr/>
              </p:nvSpPr>
              <p:spPr>
                <a:xfrm>
                  <a:off x="1868371" y="2286000"/>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p:nvPr/>
              </p:nvSpPr>
              <p:spPr>
                <a:xfrm>
                  <a:off x="1964318" y="2332434"/>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p:nvPr/>
            </p:nvGrpSpPr>
            <p:grpSpPr>
              <a:xfrm rot="17704807">
                <a:off x="5935656" y="4983981"/>
                <a:ext cx="248347" cy="198834"/>
                <a:chOff x="1868371" y="2286000"/>
                <a:chExt cx="248347" cy="198834"/>
              </a:xfrm>
            </p:grpSpPr>
            <p:sp>
              <p:nvSpPr>
                <p:cNvPr id="96" name="Oval 95"/>
                <p:cNvSpPr/>
                <p:nvPr/>
              </p:nvSpPr>
              <p:spPr>
                <a:xfrm>
                  <a:off x="1868371" y="2286000"/>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Oval 96"/>
                <p:cNvSpPr/>
                <p:nvPr/>
              </p:nvSpPr>
              <p:spPr>
                <a:xfrm>
                  <a:off x="1964318" y="2332434"/>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81" name="Picture 80"/>
            <p:cNvPicPr>
              <a:picLocks noChangeAspect="1"/>
            </p:cNvPicPr>
            <p:nvPr/>
          </p:nvPicPr>
          <p:blipFill>
            <a:blip r:embed="rId2">
              <a:clrChange>
                <a:clrFrom>
                  <a:srgbClr val="FFFFFF"/>
                </a:clrFrom>
                <a:clrTo>
                  <a:srgbClr val="FFFFFF">
                    <a:alpha val="0"/>
                  </a:srgbClr>
                </a:clrTo>
              </a:clrChange>
            </a:blip>
            <a:stretch>
              <a:fillRect/>
            </a:stretch>
          </p:blipFill>
          <p:spPr>
            <a:xfrm>
              <a:off x="-6801418" y="1321347"/>
              <a:ext cx="2688782" cy="2619456"/>
            </a:xfrm>
            <a:prstGeom prst="rect">
              <a:avLst/>
            </a:prstGeom>
          </p:spPr>
        </p:pic>
        <p:grpSp>
          <p:nvGrpSpPr>
            <p:cNvPr id="82" name="Group 81"/>
            <p:cNvGrpSpPr/>
            <p:nvPr/>
          </p:nvGrpSpPr>
          <p:grpSpPr>
            <a:xfrm rot="15485556">
              <a:off x="-5945396" y="2310689"/>
              <a:ext cx="1048752" cy="821925"/>
              <a:chOff x="2775767" y="3936918"/>
              <a:chExt cx="1048752" cy="821925"/>
            </a:xfrm>
          </p:grpSpPr>
          <p:grpSp>
            <p:nvGrpSpPr>
              <p:cNvPr id="84" name="Group 83"/>
              <p:cNvGrpSpPr/>
              <p:nvPr/>
            </p:nvGrpSpPr>
            <p:grpSpPr>
              <a:xfrm>
                <a:off x="2775767" y="4366988"/>
                <a:ext cx="212439" cy="170085"/>
                <a:chOff x="1613964" y="2207289"/>
                <a:chExt cx="248347" cy="198835"/>
              </a:xfrm>
            </p:grpSpPr>
            <p:sp>
              <p:nvSpPr>
                <p:cNvPr id="91" name="Oval 90"/>
                <p:cNvSpPr/>
                <p:nvPr/>
              </p:nvSpPr>
              <p:spPr>
                <a:xfrm>
                  <a:off x="1613964" y="2207289"/>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p:cNvSpPr/>
                <p:nvPr/>
              </p:nvSpPr>
              <p:spPr>
                <a:xfrm>
                  <a:off x="1709911" y="2253724"/>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p:cNvGrpSpPr/>
              <p:nvPr/>
            </p:nvGrpSpPr>
            <p:grpSpPr>
              <a:xfrm rot="4596194">
                <a:off x="3633259" y="3958092"/>
                <a:ext cx="212434" cy="170086"/>
                <a:chOff x="1868375" y="2285999"/>
                <a:chExt cx="248343" cy="198835"/>
              </a:xfrm>
            </p:grpSpPr>
            <p:sp>
              <p:nvSpPr>
                <p:cNvPr id="89" name="Oval 88"/>
                <p:cNvSpPr/>
                <p:nvPr/>
              </p:nvSpPr>
              <p:spPr>
                <a:xfrm>
                  <a:off x="1868375" y="2285999"/>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p:cNvSpPr/>
                <p:nvPr/>
              </p:nvSpPr>
              <p:spPr>
                <a:xfrm>
                  <a:off x="1964318" y="2332434"/>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p:cNvGrpSpPr/>
              <p:nvPr/>
            </p:nvGrpSpPr>
            <p:grpSpPr>
              <a:xfrm rot="6721602">
                <a:off x="3558850" y="4567581"/>
                <a:ext cx="212438" cy="170085"/>
                <a:chOff x="2414757" y="1153930"/>
                <a:chExt cx="248347" cy="198835"/>
              </a:xfrm>
            </p:grpSpPr>
            <p:sp>
              <p:nvSpPr>
                <p:cNvPr id="87" name="Oval 86"/>
                <p:cNvSpPr/>
                <p:nvPr/>
              </p:nvSpPr>
              <p:spPr>
                <a:xfrm>
                  <a:off x="2414757" y="1153930"/>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p:cNvSpPr/>
                <p:nvPr/>
              </p:nvSpPr>
              <p:spPr>
                <a:xfrm>
                  <a:off x="2510704" y="1200365"/>
                  <a:ext cx="152400" cy="152400"/>
                </a:xfrm>
                <a:prstGeom prst="ellipse">
                  <a:avLst/>
                </a:prstGeom>
                <a:solidFill>
                  <a:srgbClr val="CC33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3" name="Curved Right Arrow 82"/>
            <p:cNvSpPr/>
            <p:nvPr/>
          </p:nvSpPr>
          <p:spPr>
            <a:xfrm rot="19583357">
              <a:off x="-7144931" y="1421106"/>
              <a:ext cx="785611" cy="2123643"/>
            </a:xfrm>
            <a:prstGeom prst="curvedRightArrow">
              <a:avLst>
                <a:gd name="adj1" fmla="val 23093"/>
                <a:gd name="adj2" fmla="val 50000"/>
                <a:gd name="adj3" fmla="val 2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24" name="Picture 123" descr="Vial with dark brown powder" title="Image"/>
          <p:cNvPicPr>
            <a:picLocks noChangeAspect="1"/>
          </p:cNvPicPr>
          <p:nvPr/>
        </p:nvPicPr>
        <p:blipFill rotWithShape="1">
          <a:blip r:embed="rId3"/>
          <a:srcRect l="4756" t="1994" r="8905" b="5071"/>
          <a:stretch/>
        </p:blipFill>
        <p:spPr>
          <a:xfrm>
            <a:off x="7458827" y="4222158"/>
            <a:ext cx="962167" cy="1593377"/>
          </a:xfrm>
          <a:prstGeom prst="rect">
            <a:avLst/>
          </a:prstGeom>
        </p:spPr>
      </p:pic>
      <p:pic>
        <p:nvPicPr>
          <p:cNvPr id="125" name="Picture 124" descr="Vial with olive green powder" title="Image"/>
          <p:cNvPicPr>
            <a:picLocks noChangeAspect="1"/>
          </p:cNvPicPr>
          <p:nvPr/>
        </p:nvPicPr>
        <p:blipFill rotWithShape="1">
          <a:blip r:embed="rId4"/>
          <a:srcRect l="1939" t="802" r="3201" b="1732"/>
          <a:stretch/>
        </p:blipFill>
        <p:spPr>
          <a:xfrm>
            <a:off x="5391211" y="4188764"/>
            <a:ext cx="975816" cy="1596789"/>
          </a:xfrm>
          <a:prstGeom prst="rect">
            <a:avLst/>
          </a:prstGeom>
        </p:spPr>
      </p:pic>
      <p:sp>
        <p:nvSpPr>
          <p:cNvPr id="126" name="TextBox 125"/>
          <p:cNvSpPr txBox="1"/>
          <p:nvPr/>
        </p:nvSpPr>
        <p:spPr>
          <a:xfrm>
            <a:off x="5233022" y="5775675"/>
            <a:ext cx="1241045" cy="338554"/>
          </a:xfrm>
          <a:prstGeom prst="rect">
            <a:avLst/>
          </a:prstGeom>
          <a:noFill/>
        </p:spPr>
        <p:txBody>
          <a:bodyPr wrap="none" rtlCol="0">
            <a:spAutoFit/>
          </a:bodyPr>
          <a:lstStyle/>
          <a:p>
            <a:r>
              <a:rPr lang="en-US" sz="1600" dirty="0" smtClean="0">
                <a:latin typeface="Arial Rounded MT Bold" panose="020F0704030504030204" pitchFamily="34" charset="0"/>
              </a:rPr>
              <a:t>Co(II) MOF</a:t>
            </a:r>
            <a:endParaRPr lang="en-US" sz="1600" dirty="0">
              <a:latin typeface="Arial Rounded MT Bold" panose="020F0704030504030204" pitchFamily="34" charset="0"/>
            </a:endParaRPr>
          </a:p>
        </p:txBody>
      </p:sp>
      <p:sp>
        <p:nvSpPr>
          <p:cNvPr id="127" name="TextBox 126"/>
          <p:cNvSpPr txBox="1"/>
          <p:nvPr/>
        </p:nvSpPr>
        <p:spPr>
          <a:xfrm>
            <a:off x="7276246" y="5789848"/>
            <a:ext cx="1305165" cy="338554"/>
          </a:xfrm>
          <a:prstGeom prst="rect">
            <a:avLst/>
          </a:prstGeom>
          <a:noFill/>
        </p:spPr>
        <p:txBody>
          <a:bodyPr wrap="none" rtlCol="0">
            <a:spAutoFit/>
          </a:bodyPr>
          <a:lstStyle/>
          <a:p>
            <a:r>
              <a:rPr lang="en-US" sz="1600" dirty="0" smtClean="0">
                <a:latin typeface="Arial Rounded MT Bold" panose="020F0704030504030204" pitchFamily="34" charset="0"/>
              </a:rPr>
              <a:t>Co(III) MOF</a:t>
            </a:r>
            <a:endParaRPr lang="en-US" sz="1600" dirty="0">
              <a:latin typeface="Arial Rounded MT Bold" panose="020F0704030504030204" pitchFamily="34" charset="0"/>
            </a:endParaRPr>
          </a:p>
        </p:txBody>
      </p:sp>
      <p:grpSp>
        <p:nvGrpSpPr>
          <p:cNvPr id="128" name="Group 127"/>
          <p:cNvGrpSpPr/>
          <p:nvPr/>
        </p:nvGrpSpPr>
        <p:grpSpPr>
          <a:xfrm>
            <a:off x="6469975" y="4955979"/>
            <a:ext cx="865928" cy="99395"/>
            <a:chOff x="6842947" y="4831745"/>
            <a:chExt cx="566294" cy="73979"/>
          </a:xfrm>
        </p:grpSpPr>
        <p:cxnSp>
          <p:nvCxnSpPr>
            <p:cNvPr id="129" name="Straight Arrow Connector 128"/>
            <p:cNvCxnSpPr/>
            <p:nvPr/>
          </p:nvCxnSpPr>
          <p:spPr>
            <a:xfrm>
              <a:off x="6856582" y="4831745"/>
              <a:ext cx="552659" cy="0"/>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flipH="1">
              <a:off x="6842947" y="4905724"/>
              <a:ext cx="524326" cy="0"/>
            </a:xfrm>
            <a:prstGeom prst="straightConnector1">
              <a:avLst/>
            </a:prstGeom>
            <a:ln w="127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31" name="TextBox 130"/>
          <p:cNvSpPr txBox="1"/>
          <p:nvPr/>
        </p:nvSpPr>
        <p:spPr>
          <a:xfrm>
            <a:off x="6364775" y="4596191"/>
            <a:ext cx="1141659" cy="307777"/>
          </a:xfrm>
          <a:prstGeom prst="rect">
            <a:avLst/>
          </a:prstGeom>
          <a:noFill/>
        </p:spPr>
        <p:txBody>
          <a:bodyPr wrap="none" rtlCol="0">
            <a:spAutoFit/>
          </a:bodyPr>
          <a:lstStyle/>
          <a:p>
            <a:r>
              <a:rPr lang="en-US" sz="1400" dirty="0" smtClean="0">
                <a:latin typeface="Arial Rounded MT Bold" panose="020F0704030504030204" pitchFamily="34" charset="0"/>
              </a:rPr>
              <a:t>+ Cl</a:t>
            </a:r>
            <a:r>
              <a:rPr lang="en-US" sz="1400" baseline="-25000" dirty="0" smtClean="0">
                <a:latin typeface="Arial Rounded MT Bold" panose="020F0704030504030204" pitchFamily="34" charset="0"/>
              </a:rPr>
              <a:t>2</a:t>
            </a:r>
            <a:r>
              <a:rPr lang="en-US" sz="1400" dirty="0" smtClean="0">
                <a:latin typeface="Arial Rounded MT Bold" panose="020F0704030504030204" pitchFamily="34" charset="0"/>
              </a:rPr>
              <a:t> or Br</a:t>
            </a:r>
            <a:r>
              <a:rPr lang="en-US" sz="1400" baseline="-25000" dirty="0" smtClean="0">
                <a:latin typeface="Arial Rounded MT Bold" panose="020F0704030504030204" pitchFamily="34" charset="0"/>
              </a:rPr>
              <a:t>2</a:t>
            </a:r>
            <a:endParaRPr lang="en-US" sz="1400" baseline="-25000" dirty="0">
              <a:latin typeface="Arial Rounded MT Bold" panose="020F0704030504030204" pitchFamily="34" charset="0"/>
            </a:endParaRPr>
          </a:p>
        </p:txBody>
      </p:sp>
      <p:sp>
        <p:nvSpPr>
          <p:cNvPr id="132" name="TextBox 131"/>
          <p:cNvSpPr txBox="1"/>
          <p:nvPr/>
        </p:nvSpPr>
        <p:spPr>
          <a:xfrm>
            <a:off x="6381417" y="5101494"/>
            <a:ext cx="1096775" cy="307777"/>
          </a:xfrm>
          <a:prstGeom prst="rect">
            <a:avLst/>
          </a:prstGeom>
          <a:noFill/>
        </p:spPr>
        <p:txBody>
          <a:bodyPr wrap="none" rtlCol="0">
            <a:spAutoFit/>
          </a:bodyPr>
          <a:lstStyle/>
          <a:p>
            <a:r>
              <a:rPr lang="en-US" sz="1400" dirty="0" smtClean="0">
                <a:latin typeface="Arial Rounded MT Bold" panose="020F0704030504030204" pitchFamily="34" charset="0"/>
              </a:rPr>
              <a:t>- Cl</a:t>
            </a:r>
            <a:r>
              <a:rPr lang="en-US" sz="1400" baseline="-25000" dirty="0" smtClean="0">
                <a:latin typeface="Arial Rounded MT Bold" panose="020F0704030504030204" pitchFamily="34" charset="0"/>
              </a:rPr>
              <a:t>2</a:t>
            </a:r>
            <a:r>
              <a:rPr lang="en-US" sz="1400" dirty="0" smtClean="0">
                <a:latin typeface="Arial Rounded MT Bold" panose="020F0704030504030204" pitchFamily="34" charset="0"/>
              </a:rPr>
              <a:t> or Br</a:t>
            </a:r>
            <a:r>
              <a:rPr lang="en-US" sz="1400" baseline="-25000" dirty="0" smtClean="0">
                <a:latin typeface="Arial Rounded MT Bold" panose="020F0704030504030204" pitchFamily="34" charset="0"/>
              </a:rPr>
              <a:t>2</a:t>
            </a:r>
            <a:endParaRPr lang="en-US" sz="1400" baseline="-25000" dirty="0">
              <a:latin typeface="Arial Rounded MT Bold" panose="020F0704030504030204" pitchFamily="34" charset="0"/>
            </a:endParaRPr>
          </a:p>
        </p:txBody>
      </p:sp>
    </p:spTree>
    <p:extLst>
      <p:ext uri="{BB962C8B-B14F-4D97-AF65-F5344CB8AC3E}">
        <p14:creationId xmlns:p14="http://schemas.microsoft.com/office/powerpoint/2010/main" val="738467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11701</TotalTime>
  <Words>324</Words>
  <Application>Microsoft Office PowerPoint</Application>
  <PresentationFormat>On-screen Show (4:3)</PresentationFormat>
  <Paragraphs>22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Rounded MT Bold</vt:lpstr>
      <vt:lpstr>News Gothic MT</vt:lpstr>
      <vt:lpstr>Wingdings 2</vt:lpstr>
      <vt:lpstr>Breeze</vt:lpstr>
      <vt:lpstr>CAREER: Small Molecule Redox Reactivity at MOF Secondary Building Units</vt:lpstr>
      <vt:lpstr>CAREER: Small Molecule Redox Reactivity at MOF Secondary Building Units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Williams, Catherine</cp:lastModifiedBy>
  <cp:revision>23</cp:revision>
  <cp:lastPrinted>2016-08-01T15:14:13Z</cp:lastPrinted>
  <dcterms:created xsi:type="dcterms:W3CDTF">2016-07-19T18:16:54Z</dcterms:created>
  <dcterms:modified xsi:type="dcterms:W3CDTF">2018-01-23T18:19:23Z</dcterms:modified>
  <cp:category/>
</cp:coreProperties>
</file>