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5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2763-C704-4DD2-AB02-55DA050F1CE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7C07-1E79-4327-8B56-4D40B30E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7C07-1E79-4327-8B56-4D40B30EB8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4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7C07-1E79-4327-8B56-4D40B30EB8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0" y="1039035"/>
            <a:ext cx="4436076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This work showed a new way to control electric-field driven response in ferroelectric materials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Considerable work on electric-field driven response of ferroelectrics has been completed, but deterministic and large responses from so-called ferroelastic domains (which have an elastic energy component) were not seen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Intellectual Merit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By creating a compositional gradient (namely a film that goes from PbZr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PbZr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0.8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Professor Martin and his team demonstrated: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Novel domain structures – needle-like domains that terminate in the film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Coherently strained films with large strain gradients (&gt;10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Large/reversible field-driven motion of ferrolastic domains and electromechanical effects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Ferroelastic Domain Walls “Spring” Into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5562" y="1098208"/>
            <a:ext cx="432104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Lane W. Martin, University of </a:t>
            </a:r>
            <a:r>
              <a:rPr lang="en-US" sz="1400" b="1" dirty="0" smtClean="0">
                <a:solidFill>
                  <a:schemeClr val="bg1"/>
                </a:solidFill>
              </a:rPr>
              <a:t>California-Berkeley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DMR 1451219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A972CBD0-33B4-4554-9A63-76D359E67C55}"/>
              </a:ext>
            </a:extLst>
          </p:cNvPr>
          <p:cNvSpPr txBox="1"/>
          <p:nvPr/>
        </p:nvSpPr>
        <p:spPr>
          <a:xfrm>
            <a:off x="4318683" y="4737390"/>
            <a:ext cx="3027409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Right: Schematic illustration of the reversible motion of the ferroelastic domain (red, green domains) and switching processes under applied bias showing domains that grow, shrink, and spring back into place</a:t>
            </a:r>
            <a:endParaRPr lang="en-US" sz="12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9F35B58F-1491-4B30-9960-3EB052295053}"/>
              </a:ext>
            </a:extLst>
          </p:cNvPr>
          <p:cNvSpPr txBox="1"/>
          <p:nvPr/>
        </p:nvSpPr>
        <p:spPr>
          <a:xfrm>
            <a:off x="4318683" y="3456721"/>
            <a:ext cx="3107729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Top: Cross-section scanning transmission electron microscopy images showing (b) the evolution of the out-of-plane strain and formation of a strain gradient and (c) the coherent strain of the films in the plane.</a:t>
            </a:r>
            <a:endParaRPr lang="en-US" sz="12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4" name="Picture 3" descr="Two images of a compositionally-graded thin film, the left shows a measured strain gradient in the out-of-plane direction which goes from blue to yellow to red in color from bottom to the top of the film and the right shows a homogenoues, uniformly blue contrast that reveals the in-plane strain is the same. " title="Compositionally-graded films">
            <a:extLst>
              <a:ext uri="{FF2B5EF4-FFF2-40B4-BE49-F238E27FC236}">
                <a16:creationId xmlns:a16="http://schemas.microsoft.com/office/drawing/2014/main" xmlns="" id="{7BAC7212-AFF2-4588-B50B-71906C409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69" r="32883"/>
          <a:stretch/>
        </p:blipFill>
        <p:spPr>
          <a:xfrm>
            <a:off x="4374286" y="1546839"/>
            <a:ext cx="4023360" cy="1993791"/>
          </a:xfrm>
          <a:prstGeom prst="rect">
            <a:avLst/>
          </a:prstGeom>
        </p:spPr>
      </p:pic>
      <p:pic>
        <p:nvPicPr>
          <p:cNvPr id="6" name="Picture 5" descr="Illustration of the motion of a ferroelastic domain which gets smaller or bigger depending on the applied electric field direction. The domain &quot;springs&quot; back into place under no field. The domain responds under applied fields while the surrounding material switches." title="Schematic of ferroelastic domain motion">
            <a:extLst>
              <a:ext uri="{FF2B5EF4-FFF2-40B4-BE49-F238E27FC236}">
                <a16:creationId xmlns:a16="http://schemas.microsoft.com/office/drawing/2014/main" xmlns="" id="{FFF9A5E4-2431-4C84-A34F-0FF5B505D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7"/>
          <a:stretch/>
        </p:blipFill>
        <p:spPr>
          <a:xfrm>
            <a:off x="7321376" y="3524477"/>
            <a:ext cx="1774411" cy="3309957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58A639F1-71D4-48C7-A526-28E31114FFF1}"/>
              </a:ext>
            </a:extLst>
          </p:cNvPr>
          <p:cNvSpPr txBox="1"/>
          <p:nvPr/>
        </p:nvSpPr>
        <p:spPr>
          <a:xfrm>
            <a:off x="3228645" y="6233983"/>
            <a:ext cx="3888845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J. Agar, </a:t>
            </a:r>
            <a:r>
              <a:rPr lang="en-US" sz="1200" i="1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et al.,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Highly mobile ferroelastic domain walls in compositionally graded ferroelectric thin films, </a:t>
            </a:r>
            <a:r>
              <a:rPr lang="en-US" sz="1200" i="1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Nature Mater.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15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, 549 (2016).</a:t>
            </a:r>
            <a:endParaRPr lang="en-US" sz="12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342" y="1130723"/>
            <a:ext cx="41933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Strong and lasting impacts on the recruiting, retention, and training of under-represented minority students in STEM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Mr. Gabriel Velarde, first hired as an undergraduate researcher on this program in 2012, grasps his opportunity…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an undergraduate, Mr. Velarde was a co-author on 4 papers with Prof. Martin and his mentor Mr. Josh Agar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Mr. Velarde turned this success into admission to the Ph.D. program in Materials Science &amp; Engineering at UC Berkeley where he now works with Prof. Martin</a:t>
            </a:r>
          </a:p>
          <a:p>
            <a:pPr marL="346075" lvl="1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Mr. Velarde was also awarded an NSF GRFP in Fall 2017!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Taking a chance on new students and providing sustained support leads to lasting impacts in the field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FCB64DB-4CA0-43D3-8C95-3E2185554FF7}"/>
              </a:ext>
            </a:extLst>
          </p:cNvPr>
          <p:cNvSpPr txBox="1">
            <a:spLocks/>
          </p:cNvSpPr>
          <p:nvPr/>
        </p:nvSpPr>
        <p:spPr>
          <a:xfrm>
            <a:off x="3346036" y="110532"/>
            <a:ext cx="5797964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Ferroelastic Domain Walls “Spring” Into Action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12BA48-573F-4D44-BA12-C5EA25A02EC1}"/>
              </a:ext>
            </a:extLst>
          </p:cNvPr>
          <p:cNvSpPr/>
          <p:nvPr/>
        </p:nvSpPr>
        <p:spPr>
          <a:xfrm>
            <a:off x="4552104" y="1103252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Lane W. Martin, University of </a:t>
            </a:r>
            <a:r>
              <a:rPr lang="en-US" sz="1400" b="1" dirty="0" smtClean="0">
                <a:solidFill>
                  <a:schemeClr val="bg1"/>
                </a:solidFill>
              </a:rPr>
              <a:t>California-Berkeley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0B8C999-6117-45CC-9BE8-6DBC5A8EE72A}"/>
              </a:ext>
            </a:extLst>
          </p:cNvPr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DMR 1451219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Right: Mr. Gabriel Velarde, newly minted NSF GRFP awardee and Ph.D. candidate at UC Berkeley. Today he carries on the mission and mentors URM undergraduate student Mr. David Garcia.&#10;" title="picture">
            <a:extLst>
              <a:ext uri="{FF2B5EF4-FFF2-40B4-BE49-F238E27FC236}">
                <a16:creationId xmlns:a16="http://schemas.microsoft.com/office/drawing/2014/main" xmlns="" id="{4C611F7E-C293-4759-A367-67AEE77E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2200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ft: Dr. Joshua Agar, former graduate student, lead author of the “springy” domain wall work, and mentor to Mr. Gabriel Velarde.&#10;" title="Pic">
            <a:extLst>
              <a:ext uri="{FF2B5EF4-FFF2-40B4-BE49-F238E27FC236}">
                <a16:creationId xmlns:a16="http://schemas.microsoft.com/office/drawing/2014/main" xmlns="" id="{076C5BBC-BE44-4B99-803F-D55ABFA5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06" y="15324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75F069F7-E789-4554-88F7-20299424DB1F}"/>
              </a:ext>
            </a:extLst>
          </p:cNvPr>
          <p:cNvSpPr txBox="1"/>
          <p:nvPr/>
        </p:nvSpPr>
        <p:spPr>
          <a:xfrm>
            <a:off x="7151307" y="1569342"/>
            <a:ext cx="1992694" cy="1371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Left: Dr. Joshua Agar, former graduate student, lead author of the “springy” domain wall work, and mentor to Mr. Gabriel Velarde.</a:t>
            </a:r>
            <a:endParaRPr lang="en-US" sz="12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5CA5C787-2EE8-464C-8A0F-12EB4CC0AAC2}"/>
              </a:ext>
            </a:extLst>
          </p:cNvPr>
          <p:cNvSpPr txBox="1"/>
          <p:nvPr/>
        </p:nvSpPr>
        <p:spPr>
          <a:xfrm>
            <a:off x="4340074" y="4396980"/>
            <a:ext cx="1992694" cy="177367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Right: Mr. Gabriel Velarde, newly minted NSF GRFP awardee and Ph.D. candidate at UC Berkeley. Today he carries on the mission and mentors URM undergraduate student Mr. David Garcia.</a:t>
            </a:r>
            <a:endParaRPr lang="en-US" sz="120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11753</TotalTime>
  <Words>440</Words>
  <Application>Microsoft Office PowerPoint</Application>
  <PresentationFormat>On-screen Show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明朝</vt:lpstr>
      <vt:lpstr>Arial</vt:lpstr>
      <vt:lpstr>Calibri</vt:lpstr>
      <vt:lpstr>News Gothic MT</vt:lpstr>
      <vt:lpstr>Wingdings</vt:lpstr>
      <vt:lpstr>Wingdings 2</vt:lpstr>
      <vt:lpstr>Breeze</vt:lpstr>
      <vt:lpstr>Ferroelastic Domain Walls “Spring” Into Action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31</cp:revision>
  <cp:lastPrinted>2016-08-01T15:14:13Z</cp:lastPrinted>
  <dcterms:created xsi:type="dcterms:W3CDTF">2016-07-19T18:16:54Z</dcterms:created>
  <dcterms:modified xsi:type="dcterms:W3CDTF">2018-01-25T18:00:56Z</dcterms:modified>
  <cp:category/>
</cp:coreProperties>
</file>