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7" autoAdjust="0"/>
    <p:restoredTop sz="94709"/>
  </p:normalViewPr>
  <p:slideViewPr>
    <p:cSldViewPr snapToGrid="0" snapToObjects="1">
      <p:cViewPr>
        <p:scale>
          <a:sx n="100" d="100"/>
          <a:sy n="100" d="100"/>
        </p:scale>
        <p:origin x="5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3D489-E7FA-4547-8FD2-D420626FBF00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220BE-7645-114F-B09F-E6B2E6B5F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21775" y="1245492"/>
            <a:ext cx="394971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Interactions among electrons can </a:t>
            </a:r>
            <a:r>
              <a:rPr lang="en-US" sz="1400" dirty="0"/>
              <a:t>give rise to a variety of exotic quantum </a:t>
            </a:r>
            <a:r>
              <a:rPr lang="en-US" sz="1400" dirty="0" smtClean="0"/>
              <a:t>phases in </a:t>
            </a:r>
            <a:r>
              <a:rPr lang="en-US" sz="1400" dirty="0"/>
              <a:t>solids. An intriguing example is the formation of “</a:t>
            </a:r>
            <a:r>
              <a:rPr lang="en-US" sz="1400" dirty="0"/>
              <a:t>nematic</a:t>
            </a:r>
            <a:r>
              <a:rPr lang="en-US" sz="1400" dirty="0"/>
              <a:t>” electronic </a:t>
            </a:r>
            <a:r>
              <a:rPr lang="en-US" sz="1400" dirty="0" smtClean="0"/>
              <a:t>states, </a:t>
            </a:r>
            <a:r>
              <a:rPr lang="en-US" sz="1400" dirty="0"/>
              <a:t>whose wave functions break the rotational symmetry of the host material. By examining electronic behavior on the surface of bismuth at high magnetic field, the Princeton MRSEC group showed that a combination of strain and </a:t>
            </a:r>
            <a:r>
              <a:rPr lang="en-US" sz="1400" dirty="0" smtClean="0"/>
              <a:t>electron-electron interactions </a:t>
            </a:r>
            <a:r>
              <a:rPr lang="en-US" sz="1400" dirty="0"/>
              <a:t>lifts the degeneracy of electronic states in this material. Imaging with a scanning tunneling microscope </a:t>
            </a:r>
            <a:r>
              <a:rPr lang="en-US" sz="1400" dirty="0" smtClean="0"/>
              <a:t>revealed anisotropic </a:t>
            </a:r>
            <a:r>
              <a:rPr lang="en-US" sz="1400" dirty="0"/>
              <a:t>wave functions with a different orientation for each </a:t>
            </a:r>
            <a:r>
              <a:rPr lang="en-US" sz="1400" dirty="0" smtClean="0"/>
              <a:t>broken-symmetry state </a:t>
            </a:r>
            <a:r>
              <a:rPr lang="en-US" sz="1400" dirty="0"/>
              <a:t>(Fig. 1</a:t>
            </a:r>
            <a:r>
              <a:rPr lang="en-US" sz="1400" dirty="0" smtClean="0"/>
              <a:t>).</a:t>
            </a:r>
          </a:p>
          <a:p>
            <a:pPr algn="just" eaLnBrk="1" hangingPunct="1"/>
            <a:endParaRPr lang="en-US" sz="1400" dirty="0" smtClean="0"/>
          </a:p>
          <a:p>
            <a:pPr algn="just" eaLnBrk="1" hangingPunct="1"/>
            <a:r>
              <a:rPr lang="en-US" sz="1400" dirty="0" smtClean="0"/>
              <a:t>These </a:t>
            </a:r>
            <a:r>
              <a:rPr lang="en-US" sz="1400" dirty="0"/>
              <a:t>results </a:t>
            </a:r>
            <a:r>
              <a:rPr lang="en-US" sz="1400" dirty="0" smtClean="0"/>
              <a:t>represent </a:t>
            </a:r>
            <a:r>
              <a:rPr lang="en-US" sz="1400" dirty="0"/>
              <a:t>the first time that the role of electronic interactions in the formation of a </a:t>
            </a:r>
            <a:r>
              <a:rPr lang="en-US" sz="1400" dirty="0"/>
              <a:t>nematic</a:t>
            </a:r>
            <a:r>
              <a:rPr lang="en-US" sz="1400" dirty="0"/>
              <a:t> state can be directly </a:t>
            </a:r>
            <a:r>
              <a:rPr lang="en-US" sz="1400" dirty="0" smtClean="0"/>
              <a:t>quantified in experiment. Moreover</a:t>
            </a:r>
            <a:r>
              <a:rPr lang="en-US" sz="1400" dirty="0"/>
              <a:t>, </a:t>
            </a:r>
            <a:r>
              <a:rPr lang="en-US" sz="1400" dirty="0" smtClean="0"/>
              <a:t>cyclotron orbits have </a:t>
            </a:r>
            <a:r>
              <a:rPr lang="en-US" sz="1400" dirty="0"/>
              <a:t>not been previously imaged in any other material.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/>
              <a:t>B. E. Feldman </a:t>
            </a:r>
            <a:r>
              <a:rPr lang="en-US" sz="1400" i="1" dirty="0"/>
              <a:t>et al., Science </a:t>
            </a:r>
            <a:r>
              <a:rPr lang="en-US" sz="1400" b="1" dirty="0"/>
              <a:t>354</a:t>
            </a:r>
            <a:r>
              <a:rPr lang="en-US" sz="1400" i="1" dirty="0"/>
              <a:t>, </a:t>
            </a:r>
            <a:r>
              <a:rPr lang="en-US" sz="1400" dirty="0"/>
              <a:t>316 (2016)</a:t>
            </a:r>
            <a:r>
              <a:rPr lang="en-US" sz="1400" i="1" dirty="0"/>
              <a:t>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Real-space imaging of a </a:t>
            </a:r>
            <a:r>
              <a:rPr lang="en-US" sz="1800" b="1" dirty="0" smtClean="0">
                <a:solidFill>
                  <a:schemeClr val="tx1"/>
                </a:solidFill>
              </a:rPr>
              <a:t>nematic</a:t>
            </a:r>
            <a:r>
              <a:rPr lang="en-US" sz="1800" b="1" dirty="0" smtClean="0">
                <a:solidFill>
                  <a:schemeClr val="tx1"/>
                </a:solidFill>
              </a:rPr>
              <a:t> quantum liquid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763" y="1108772"/>
            <a:ext cx="407584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Ali </a:t>
            </a:r>
            <a:r>
              <a:rPr lang="en-US" sz="1400" b="1" dirty="0" smtClean="0">
                <a:solidFill>
                  <a:schemeClr val="bg1"/>
                </a:solidFill>
              </a:rPr>
              <a:t>Yazadani</a:t>
            </a:r>
            <a:r>
              <a:rPr lang="en-US" sz="1400" b="1" dirty="0" smtClean="0">
                <a:solidFill>
                  <a:schemeClr val="bg1"/>
                </a:solidFill>
              </a:rPr>
              <a:t>, Princeton University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1420541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610923"/>
            <a:ext cx="4076700" cy="5130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Box 16" descr="Local density of states on the surface of bismuth at magnetic field B = 12.9 T and energy E = 780 µeV. Dark concentric ellipses reflect the shape of individual electronic states. The anisotropy points in different directions for states at other energies." title="Individual cyclotron orbits on the surface of bismuth"/>
          <p:cNvSpPr txBox="1"/>
          <p:nvPr/>
        </p:nvSpPr>
        <p:spPr>
          <a:xfrm>
            <a:off x="4667250" y="5691751"/>
            <a:ext cx="409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density of states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surface of bismuth at magnetic field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= 12.9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energy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 780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µeV.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Dark concentric ellipses reflect the shape of individual electronic states. The anisotropy points in different directions for states at other energies.</a:t>
            </a:r>
          </a:p>
        </p:txBody>
      </p:sp>
      <p:grpSp>
        <p:nvGrpSpPr>
          <p:cNvPr id="18" name="Group 17" descr="Individual cyclotron orbits on the surface of bismuth&#10;&#10;Local density of states on the surface of bismuth at magnetic field B = 12.9 T and energy E = 780 µeV. Dark concentric ellipses reflect the shape of individual electronic states. The anisotropy points in different directions for states at other energies."/>
          <p:cNvGrpSpPr/>
          <p:nvPr/>
        </p:nvGrpSpPr>
        <p:grpSpPr>
          <a:xfrm>
            <a:off x="4664522" y="1610923"/>
            <a:ext cx="4096701" cy="4078224"/>
            <a:chOff x="4664522" y="1610923"/>
            <a:chExt cx="4096701" cy="4078224"/>
          </a:xfrm>
        </p:grpSpPr>
        <p:pic>
          <p:nvPicPr>
            <p:cNvPr id="4" name="Picture 3" descr="At certain points on the surface of bismuth, dark ellipses are visible. These features are Local density of states on the surface of bismuth at an energy of 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4522" y="1610923"/>
              <a:ext cx="4078224" cy="40782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14483" y="5208953"/>
              <a:ext cx="746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25 nm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6582" y="5516730"/>
              <a:ext cx="53035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11819</TotalTime>
  <Words>218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Real-space imaging of a nematic quantum liquid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Williams, Catherine</cp:lastModifiedBy>
  <cp:revision>57</cp:revision>
  <cp:lastPrinted>2016-08-01T15:14:13Z</cp:lastPrinted>
  <dcterms:created xsi:type="dcterms:W3CDTF">2016-07-19T18:16:54Z</dcterms:created>
  <dcterms:modified xsi:type="dcterms:W3CDTF">2018-01-17T19:28:14Z</dcterms:modified>
  <cp:category/>
</cp:coreProperties>
</file>