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 id="259" r:id="rId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6" autoAdjust="0"/>
    <p:restoredTop sz="94674"/>
  </p:normalViewPr>
  <p:slideViewPr>
    <p:cSldViewPr snapToGrid="0" snapToObjects="1">
      <p:cViewPr>
        <p:scale>
          <a:sx n="100" d="100"/>
          <a:sy n="100" d="100"/>
        </p:scale>
        <p:origin x="1518" y="2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1/18/2018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1/18/2018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1/18/2018</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dirty="0"/>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if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8"/>
          <p:cNvSpPr txBox="1">
            <a:spLocks noChangeArrowheads="1"/>
          </p:cNvSpPr>
          <p:nvPr/>
        </p:nvSpPr>
        <p:spPr bwMode="auto">
          <a:xfrm>
            <a:off x="332935" y="1727886"/>
            <a:ext cx="4073703"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smtClean="0"/>
              <a:t>Nanocelluloses can be derived </a:t>
            </a:r>
            <a:r>
              <a:rPr lang="en-US" sz="1400" dirty="0"/>
              <a:t>from </a:t>
            </a:r>
            <a:r>
              <a:rPr lang="en-US" sz="1400" dirty="0" smtClean="0"/>
              <a:t>a wide range of biomass, including underutilized agriculture waste. </a:t>
            </a:r>
            <a:r>
              <a:rPr lang="en-US" sz="1400" dirty="0"/>
              <a:t>These nanomaterials have tremendous untapped potentials </a:t>
            </a:r>
            <a:r>
              <a:rPr lang="en-US" sz="1400" dirty="0" smtClean="0"/>
              <a:t>for </a:t>
            </a:r>
            <a:r>
              <a:rPr lang="en-US" sz="1400" dirty="0"/>
              <a:t>water </a:t>
            </a:r>
            <a:r>
              <a:rPr lang="en-US" sz="1400" dirty="0" smtClean="0"/>
              <a:t>purification applications. </a:t>
            </a:r>
            <a:r>
              <a:rPr lang="en-US" sz="1400" dirty="0"/>
              <a:t>A simple approach was </a:t>
            </a:r>
            <a:r>
              <a:rPr lang="en-US" sz="1400" dirty="0" smtClean="0"/>
              <a:t>developed by us </a:t>
            </a:r>
            <a:r>
              <a:rPr lang="en-US" sz="1400" dirty="0"/>
              <a:t>to prepare carboxycellulose nanofibers directly from untreated biomass using nitric acid or nitric acid-sodium nitrite mixtures. Experiments indicated that this approach greatly reduced the need for multi-chemicals, and offered significant benefits in lowering the consumption of water and electric energy, when compared with conventional multiple-step processes at bench scale (e.g. TEMPO oxidation). Additionally, the effluent produced by this approach could be efficaciously neutralized using base to produce nitrogen-rich salts as fertilizers. </a:t>
            </a:r>
            <a:r>
              <a:rPr lang="en-US" sz="1400" dirty="0" smtClean="0"/>
              <a:t>Nanofibers </a:t>
            </a:r>
            <a:r>
              <a:rPr lang="en-US" sz="1400" dirty="0"/>
              <a:t>with low crystallinity were </a:t>
            </a:r>
            <a:r>
              <a:rPr lang="en-US" sz="1400" dirty="0" smtClean="0"/>
              <a:t>proven </a:t>
            </a:r>
            <a:r>
              <a:rPr lang="en-US" sz="1400" dirty="0"/>
              <a:t>to be effective for removal of heavy metal </a:t>
            </a:r>
            <a:r>
              <a:rPr lang="en-US" sz="1400" dirty="0" smtClean="0"/>
              <a:t>ions (e.g. lead) </a:t>
            </a:r>
            <a:r>
              <a:rPr lang="en-US" sz="1400" dirty="0"/>
              <a:t>for drinking water </a:t>
            </a:r>
            <a:r>
              <a:rPr lang="en-US" sz="1400" dirty="0" smtClean="0"/>
              <a:t>purification.</a:t>
            </a:r>
            <a:endParaRPr lang="en-US" sz="1400" dirty="0"/>
          </a:p>
          <a:p>
            <a:pPr algn="just" eaLnBrk="1" hangingPunct="1"/>
            <a:endParaRPr lang="en-US" sz="1400" dirty="0"/>
          </a:p>
        </p:txBody>
      </p:sp>
      <p:sp>
        <p:nvSpPr>
          <p:cNvPr id="10" name="Text Box 34" descr="TEM image of carboxycellulose nanofibers obtained from untreated jute. The inset is an electron diffraction pattern, showing cellulose nanofibers with low crystallinity."/>
          <p:cNvSpPr txBox="1">
            <a:spLocks noChangeArrowheads="1"/>
          </p:cNvSpPr>
          <p:nvPr/>
        </p:nvSpPr>
        <p:spPr bwMode="auto">
          <a:xfrm>
            <a:off x="6980140" y="4101761"/>
            <a:ext cx="170383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200" i="1" dirty="0"/>
              <a:t>Fig</a:t>
            </a:r>
            <a:r>
              <a:rPr lang="en-US" sz="1200" i="1" dirty="0" smtClean="0"/>
              <a:t>. 1 </a:t>
            </a:r>
            <a:r>
              <a:rPr lang="en-US" sz="1200" i="1" dirty="0"/>
              <a:t>Mechanism of oxidation of cellulose using nitric acid/sodium nitrite (top); TEM image of </a:t>
            </a:r>
            <a:r>
              <a:rPr lang="en-US" sz="1200" i="1" dirty="0" smtClean="0"/>
              <a:t>carboxycellulose</a:t>
            </a:r>
            <a:r>
              <a:rPr lang="en-US" sz="1200" i="1" dirty="0"/>
              <a:t> nanofibers obtained from untreated </a:t>
            </a:r>
            <a:r>
              <a:rPr lang="en-US" sz="1200" i="1" dirty="0" smtClean="0"/>
              <a:t>jute. </a:t>
            </a:r>
            <a:endParaRPr lang="en-US" sz="1200" i="1" dirty="0"/>
          </a:p>
        </p:txBody>
      </p:sp>
      <p:sp>
        <p:nvSpPr>
          <p:cNvPr id="11" name="Rectangle 37"/>
          <p:cNvSpPr>
            <a:spLocks noChangeArrowheads="1"/>
          </p:cNvSpPr>
          <p:nvPr/>
        </p:nvSpPr>
        <p:spPr bwMode="auto">
          <a:xfrm>
            <a:off x="4667250" y="1727886"/>
            <a:ext cx="4076700" cy="42609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4" name="Rectangle 13"/>
          <p:cNvSpPr/>
          <p:nvPr/>
        </p:nvSpPr>
        <p:spPr>
          <a:xfrm>
            <a:off x="152400" y="331529"/>
            <a:ext cx="2759824" cy="307777"/>
          </a:xfrm>
          <a:prstGeom prst="rect">
            <a:avLst/>
          </a:prstGeom>
        </p:spPr>
        <p:txBody>
          <a:bodyPr wrap="square" anchor="ctr">
            <a:spAutoFit/>
          </a:bodyPr>
          <a:lstStyle/>
          <a:p>
            <a:r>
              <a:rPr lang="pl-PL" sz="1400" b="1" dirty="0" smtClean="0">
                <a:solidFill>
                  <a:schemeClr val="bg1"/>
                </a:solidFill>
              </a:rPr>
              <a:t>DMR</a:t>
            </a:r>
            <a:r>
              <a:rPr lang="en-US" sz="1400" b="1" dirty="0" smtClean="0">
                <a:solidFill>
                  <a:schemeClr val="bg1"/>
                </a:solidFill>
              </a:rPr>
              <a:t>  </a:t>
            </a:r>
            <a:r>
              <a:rPr lang="pl-PL" sz="1400" b="1" dirty="0" smtClean="0">
                <a:solidFill>
                  <a:schemeClr val="bg1"/>
                </a:solidFill>
              </a:rPr>
              <a:t>1409507</a:t>
            </a:r>
            <a:endParaRPr lang="en-US" sz="1400" b="1" dirty="0">
              <a:solidFill>
                <a:schemeClr val="bg1"/>
              </a:solidFill>
            </a:endParaRPr>
          </a:p>
        </p:txBody>
      </p:sp>
      <p:sp>
        <p:nvSpPr>
          <p:cNvPr id="15" name="Title 1"/>
          <p:cNvSpPr>
            <a:spLocks noGrp="1"/>
          </p:cNvSpPr>
          <p:nvPr>
            <p:ph type="title"/>
          </p:nvPr>
        </p:nvSpPr>
        <p:spPr>
          <a:xfrm>
            <a:off x="3346036" y="110532"/>
            <a:ext cx="5797964" cy="803867"/>
          </a:xfrm>
        </p:spPr>
        <p:txBody>
          <a:bodyPr anchor="ctr"/>
          <a:lstStyle/>
          <a:p>
            <a:r>
              <a:rPr lang="en-US" sz="1800" b="1" dirty="0">
                <a:solidFill>
                  <a:schemeClr val="tx1"/>
                </a:solidFill>
              </a:rPr>
              <a:t>Structure and Property Study of </a:t>
            </a:r>
            <a:r>
              <a:rPr lang="en-US" sz="1800" b="1" dirty="0" smtClean="0">
                <a:solidFill>
                  <a:schemeClr val="tx1"/>
                </a:solidFill>
              </a:rPr>
              <a:t>Nanocelluloses </a:t>
            </a:r>
            <a:r>
              <a:rPr lang="en-US" sz="1800" b="1" dirty="0">
                <a:solidFill>
                  <a:schemeClr val="tx1"/>
                </a:solidFill>
              </a:rPr>
              <a:t>and Their Use in Water Purification</a:t>
            </a:r>
          </a:p>
        </p:txBody>
      </p:sp>
      <p:sp>
        <p:nvSpPr>
          <p:cNvPr id="16" name="Rectangle 15"/>
          <p:cNvSpPr/>
          <p:nvPr/>
        </p:nvSpPr>
        <p:spPr>
          <a:xfrm>
            <a:off x="4371035" y="1091604"/>
            <a:ext cx="4692577" cy="307777"/>
          </a:xfrm>
          <a:prstGeom prst="rect">
            <a:avLst/>
          </a:prstGeom>
        </p:spPr>
        <p:txBody>
          <a:bodyPr wrap="square" anchor="ctr">
            <a:spAutoFit/>
          </a:bodyPr>
          <a:lstStyle/>
          <a:p>
            <a:r>
              <a:rPr lang="en-US" sz="1400" b="1" dirty="0" smtClean="0">
                <a:solidFill>
                  <a:schemeClr val="bg1"/>
                </a:solidFill>
              </a:rPr>
              <a:t>Benjamin S. Hsiao, Stony Brook University</a:t>
            </a:r>
            <a:endParaRPr lang="en-US" sz="1400" b="1" dirty="0">
              <a:solidFill>
                <a:schemeClr val="bg1"/>
              </a:solidFill>
            </a:endParaRPr>
          </a:p>
        </p:txBody>
      </p:sp>
      <p:pic>
        <p:nvPicPr>
          <p:cNvPr id="17" name="Picture 16" descr="Proposed mechanism of oxidation of cellulose using nitric acid/sodium nitrite." title="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6423" y="1814458"/>
            <a:ext cx="2913203" cy="1952497"/>
          </a:xfrm>
          <a:prstGeom prst="rect">
            <a:avLst/>
          </a:prstGeom>
          <a:noFill/>
          <a:ln w="12700">
            <a:solidFill>
              <a:schemeClr val="tx1"/>
            </a:solidFill>
          </a:ln>
        </p:spPr>
      </p:pic>
      <p:pic>
        <p:nvPicPr>
          <p:cNvPr id="2" name="Picture 1" descr="TEM image of carboxycellulose nanofibers obtained from untreated jute. &#10;" titl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2615" y="3884238"/>
            <a:ext cx="2042160" cy="1987296"/>
          </a:xfrm>
          <a:prstGeom prst="rect">
            <a:avLst/>
          </a:prstGeom>
        </p:spPr>
      </p:pic>
    </p:spTree>
    <p:extLst>
      <p:ext uri="{BB962C8B-B14F-4D97-AF65-F5344CB8AC3E}">
        <p14:creationId xmlns:p14="http://schemas.microsoft.com/office/powerpoint/2010/main" val="3243173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371035" y="1091604"/>
            <a:ext cx="4692577" cy="307777"/>
          </a:xfrm>
          <a:prstGeom prst="rect">
            <a:avLst/>
          </a:prstGeom>
        </p:spPr>
        <p:txBody>
          <a:bodyPr wrap="square" anchor="ctr">
            <a:spAutoFit/>
          </a:bodyPr>
          <a:lstStyle/>
          <a:p>
            <a:r>
              <a:rPr lang="en-US" sz="1400" b="1" dirty="0" smtClean="0">
                <a:solidFill>
                  <a:schemeClr val="bg1"/>
                </a:solidFill>
              </a:rPr>
              <a:t>Benjamin S. Hsiao, Stony Brook University</a:t>
            </a:r>
            <a:endParaRPr lang="en-US" sz="1400" b="1" dirty="0">
              <a:solidFill>
                <a:schemeClr val="bg1"/>
              </a:solidFill>
            </a:endParaRPr>
          </a:p>
        </p:txBody>
      </p:sp>
      <p:sp>
        <p:nvSpPr>
          <p:cNvPr id="13" name="Text Box 4"/>
          <p:cNvSpPr txBox="1">
            <a:spLocks noChangeArrowheads="1"/>
          </p:cNvSpPr>
          <p:nvPr/>
        </p:nvSpPr>
        <p:spPr bwMode="auto">
          <a:xfrm>
            <a:off x="323437" y="1440698"/>
            <a:ext cx="3950611"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PI’s research team, supported by this grant, include </a:t>
            </a:r>
            <a:r>
              <a:rPr lang="en-US" sz="1400" dirty="0" smtClean="0"/>
              <a:t>2 visiting/senior </a:t>
            </a:r>
            <a:r>
              <a:rPr lang="en-US" sz="1400" dirty="0"/>
              <a:t>scientists and 2 PhD graduate students. In this summer, the team mentored </a:t>
            </a:r>
            <a:r>
              <a:rPr lang="en-US" sz="1400" dirty="0" smtClean="0"/>
              <a:t>5 undergraduate students, 7 </a:t>
            </a:r>
            <a:r>
              <a:rPr lang="en-US" sz="1400" dirty="0"/>
              <a:t>high school students working on several </a:t>
            </a:r>
            <a:r>
              <a:rPr lang="en-US" sz="1400" dirty="0" smtClean="0"/>
              <a:t>different projects, </a:t>
            </a:r>
            <a:r>
              <a:rPr lang="en-US" sz="1400" dirty="0"/>
              <a:t>ranging from extraction of nanocelluloses from agriculture waste </a:t>
            </a:r>
            <a:r>
              <a:rPr lang="en-US" sz="1400" dirty="0" smtClean="0"/>
              <a:t>(maize reed, millet reed, sorghum </a:t>
            </a:r>
            <a:r>
              <a:rPr lang="en-US" sz="1400" dirty="0"/>
              <a:t>reed </a:t>
            </a:r>
            <a:r>
              <a:rPr lang="en-US" sz="1400" dirty="0" smtClean="0"/>
              <a:t>and bean straws) to </a:t>
            </a:r>
            <a:r>
              <a:rPr lang="en-US" sz="1400" dirty="0"/>
              <a:t>removal of toxic metal ions (e.g. lead and chromium) and bacteria in drinking water. In </a:t>
            </a:r>
            <a:r>
              <a:rPr lang="en-US" sz="1400" dirty="0" smtClean="0"/>
              <a:t>2016, 4 </a:t>
            </a:r>
            <a:r>
              <a:rPr lang="en-US" sz="1400" dirty="0"/>
              <a:t>summer high school researchers from his lab have </a:t>
            </a:r>
            <a:r>
              <a:rPr lang="en-US" sz="1400" dirty="0" smtClean="0"/>
              <a:t>won semi-finalist/finalist </a:t>
            </a:r>
            <a:r>
              <a:rPr lang="en-US" sz="1400" dirty="0"/>
              <a:t>titles in </a:t>
            </a:r>
            <a:r>
              <a:rPr lang="en-US" sz="1400" dirty="0" smtClean="0"/>
              <a:t>Regeneron </a:t>
            </a:r>
            <a:r>
              <a:rPr lang="en-US" sz="1400" dirty="0"/>
              <a:t>STS Scholars and Siemens </a:t>
            </a:r>
            <a:r>
              <a:rPr lang="en-US" sz="1400" dirty="0" smtClean="0"/>
              <a:t>competitions. PI </a:t>
            </a:r>
            <a:r>
              <a:rPr lang="en-US" sz="1400" dirty="0"/>
              <a:t>is also working with Stony Brook's New York State Center for Clean Water Technology (CCWT). </a:t>
            </a:r>
            <a:r>
              <a:rPr lang="en-US" sz="1400" dirty="0" smtClean="0"/>
              <a:t>Hsiao </a:t>
            </a:r>
            <a:r>
              <a:rPr lang="en-US" sz="1400" dirty="0"/>
              <a:t>now regularly engages with the general public, government agencies, and business partnerships regarding the impact of nitrogen removal in groundwater and coastal waters, as well as commercial opportunities in the water technology sector. </a:t>
            </a:r>
            <a:endParaRPr lang="en-US" sz="1600" dirty="0"/>
          </a:p>
        </p:txBody>
      </p:sp>
      <p:sp>
        <p:nvSpPr>
          <p:cNvPr id="15" name="Rectangle 15"/>
          <p:cNvSpPr>
            <a:spLocks noChangeArrowheads="1"/>
          </p:cNvSpPr>
          <p:nvPr/>
        </p:nvSpPr>
        <p:spPr bwMode="auto">
          <a:xfrm>
            <a:off x="4582047" y="1679738"/>
            <a:ext cx="4161901" cy="42789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9" name="Rectangle 8"/>
          <p:cNvSpPr/>
          <p:nvPr/>
        </p:nvSpPr>
        <p:spPr>
          <a:xfrm>
            <a:off x="152400" y="331529"/>
            <a:ext cx="2759824" cy="307777"/>
          </a:xfrm>
          <a:prstGeom prst="rect">
            <a:avLst/>
          </a:prstGeom>
        </p:spPr>
        <p:txBody>
          <a:bodyPr wrap="square" anchor="ctr">
            <a:spAutoFit/>
          </a:bodyPr>
          <a:lstStyle/>
          <a:p>
            <a:r>
              <a:rPr lang="pl-PL" sz="1400" b="1" dirty="0" smtClean="0">
                <a:solidFill>
                  <a:schemeClr val="bg1"/>
                </a:solidFill>
              </a:rPr>
              <a:t>DMR</a:t>
            </a:r>
            <a:r>
              <a:rPr lang="en-US" sz="1400" b="1" dirty="0" smtClean="0">
                <a:solidFill>
                  <a:schemeClr val="bg1"/>
                </a:solidFill>
              </a:rPr>
              <a:t>  </a:t>
            </a:r>
            <a:r>
              <a:rPr lang="pl-PL" sz="1400" b="1" dirty="0" smtClean="0">
                <a:solidFill>
                  <a:schemeClr val="bg1"/>
                </a:solidFill>
              </a:rPr>
              <a:t>1409507</a:t>
            </a:r>
            <a:endParaRPr lang="en-US" sz="1400" b="1" dirty="0">
              <a:solidFill>
                <a:schemeClr val="bg1"/>
              </a:solidFill>
            </a:endParaRPr>
          </a:p>
        </p:txBody>
      </p:sp>
      <p:sp>
        <p:nvSpPr>
          <p:cNvPr id="16" name="Title 1"/>
          <p:cNvSpPr>
            <a:spLocks noGrp="1"/>
          </p:cNvSpPr>
          <p:nvPr>
            <p:ph type="title"/>
          </p:nvPr>
        </p:nvSpPr>
        <p:spPr>
          <a:xfrm>
            <a:off x="3346036" y="110532"/>
            <a:ext cx="5797964" cy="803867"/>
          </a:xfrm>
        </p:spPr>
        <p:txBody>
          <a:bodyPr anchor="ctr"/>
          <a:lstStyle/>
          <a:p>
            <a:r>
              <a:rPr lang="en-US" sz="1800" b="1" dirty="0">
                <a:solidFill>
                  <a:schemeClr val="tx1"/>
                </a:solidFill>
              </a:rPr>
              <a:t>Structure and Property Study of </a:t>
            </a:r>
            <a:r>
              <a:rPr lang="en-US" sz="1800" b="1" dirty="0" smtClean="0">
                <a:solidFill>
                  <a:schemeClr val="tx1"/>
                </a:solidFill>
              </a:rPr>
              <a:t>Nanocelluloses </a:t>
            </a:r>
            <a:r>
              <a:rPr lang="en-US" sz="1800" b="1" dirty="0">
                <a:solidFill>
                  <a:schemeClr val="tx1"/>
                </a:solidFill>
              </a:rPr>
              <a:t>and Their Use in Water Purification</a:t>
            </a:r>
          </a:p>
        </p:txBody>
      </p:sp>
      <p:sp>
        <p:nvSpPr>
          <p:cNvPr id="10" name="Text Box 34"/>
          <p:cNvSpPr txBox="1">
            <a:spLocks noChangeArrowheads="1"/>
          </p:cNvSpPr>
          <p:nvPr/>
        </p:nvSpPr>
        <p:spPr bwMode="auto">
          <a:xfrm>
            <a:off x="4740571" y="5312343"/>
            <a:ext cx="38448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i="1" dirty="0" smtClean="0"/>
              <a:t>Fig. 2 Paper filter making workshop </a:t>
            </a:r>
            <a:r>
              <a:rPr lang="en-US" sz="1200" i="1" dirty="0"/>
              <a:t>for </a:t>
            </a:r>
            <a:r>
              <a:rPr lang="en-US" sz="1200" i="1" dirty="0" smtClean="0"/>
              <a:t>post-docs, undergraduate and graduate students, using different biomass samples, for water purification applications.</a:t>
            </a:r>
            <a:endParaRPr lang="en-US" sz="1200" i="1" dirty="0"/>
          </a:p>
        </p:txBody>
      </p:sp>
      <p:grpSp>
        <p:nvGrpSpPr>
          <p:cNvPr id="2" name="Group 1" descr="Paper filter making workshop for post-docs, undergraduate and graduate students, using different biomass samples, for water purification applications.&#10;" title="Figure 2"/>
          <p:cNvGrpSpPr/>
          <p:nvPr/>
        </p:nvGrpSpPr>
        <p:grpSpPr>
          <a:xfrm>
            <a:off x="4740571" y="1771253"/>
            <a:ext cx="3978440" cy="3541090"/>
            <a:chOff x="4696043" y="1771253"/>
            <a:chExt cx="3978440" cy="3541090"/>
          </a:xfrm>
        </p:grpSpPr>
        <p:pic>
          <p:nvPicPr>
            <p:cNvPr id="5" name="Picture 4" descr="Paper filter making workshop for post-docs, undergraduate and graduate students, using different biomass samples, for water purification applications.&#10;" title="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2787" y="1771253"/>
              <a:ext cx="2901696" cy="2072640"/>
            </a:xfrm>
            <a:prstGeom prst="rect">
              <a:avLst/>
            </a:prstGeom>
          </p:spPr>
        </p:pic>
        <p:pic>
          <p:nvPicPr>
            <p:cNvPr id="6" name="Picture 5" descr="Paper filter making workshop for post-docs, undergraduate and graduate students, using different biomass samples, for water purification applications.&#10;" title="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6043" y="3574983"/>
              <a:ext cx="2432304" cy="1737360"/>
            </a:xfrm>
            <a:prstGeom prst="rect">
              <a:avLst/>
            </a:prstGeom>
          </p:spPr>
        </p:pic>
      </p:grpSp>
    </p:spTree>
    <p:extLst>
      <p:ext uri="{BB962C8B-B14F-4D97-AF65-F5344CB8AC3E}">
        <p14:creationId xmlns:p14="http://schemas.microsoft.com/office/powerpoint/2010/main" val="7384675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11754</TotalTime>
  <Words>391</Words>
  <Application>Microsoft Office PowerPoint</Application>
  <PresentationFormat>On-screen Show (4:3)</PresentationFormat>
  <Paragraphs>10</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News Gothic MT</vt:lpstr>
      <vt:lpstr>Wingdings 2</vt:lpstr>
      <vt:lpstr>Breeze</vt:lpstr>
      <vt:lpstr>Structure and Property Study of Nanocelluloses and Their Use in Water Purification</vt:lpstr>
      <vt:lpstr>Structure and Property Study of Nanocelluloses and Their Use in Water Purification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Williams, Catherine</cp:lastModifiedBy>
  <cp:revision>44</cp:revision>
  <cp:lastPrinted>2016-08-01T15:14:13Z</cp:lastPrinted>
  <dcterms:created xsi:type="dcterms:W3CDTF">2016-07-19T18:16:54Z</dcterms:created>
  <dcterms:modified xsi:type="dcterms:W3CDTF">2018-01-18T17:56:37Z</dcterms:modified>
  <cp:category/>
</cp:coreProperties>
</file>