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6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rgbClr val="000000"/>
                </a:solidFill>
              </a:rPr>
              <a:t>Nanoscale electric fields in self-assembled optoelectronic biomaterials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8888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John D. Tovar, </a:t>
            </a:r>
            <a:r>
              <a:rPr lang="en-US" sz="1400" b="1" dirty="0" smtClean="0">
                <a:solidFill>
                  <a:schemeClr val="bg1"/>
                </a:solidFill>
              </a:rPr>
              <a:t> Johns </a:t>
            </a:r>
            <a:r>
              <a:rPr lang="en-US" sz="1400" b="1" dirty="0" smtClean="0">
                <a:solidFill>
                  <a:schemeClr val="bg1"/>
                </a:solidFill>
              </a:rPr>
              <a:t>Hopkins University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9973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1407493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57200" y="1445970"/>
            <a:ext cx="3892550" cy="481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This program allowed us to engineer electrical and photonic energy migration capabilities into peptide</a:t>
            </a:r>
            <a:r>
              <a:rPr lang="en-US" sz="1400" dirty="0"/>
              <a:t>-</a:t>
            </a:r>
            <a:r>
              <a:rPr lang="en-US" sz="1400" dirty="0" smtClean="0"/>
              <a:t>based nanomaterials that mimic the structural components found in the extracellular matrix. Previously, we demonstrated co-assemblies comprised of a high-energy donor (e.g. top molecule in (a)) and a low-energy acceptor (e.g. bottom molecule in (a)) whereby excitation of the high-energy dye could be funneled to the acceptor.  Furthermore, we demonstrated how the acceptor dye could act as an excited-state electron donor to another peripheral dye (e.g. middle molecule in (a)). In a recent report, we demonstrated how to control the nature of the co-assembly process by way of kinetic control.  We thus achieve self-sorting or intimate blending based on the assembly conditions.</a:t>
            </a:r>
          </a:p>
          <a:p>
            <a:endParaRPr lang="en-US" sz="1100" dirty="0" smtClean="0">
              <a:latin typeface="Helvetica"/>
              <a:cs typeface="Helvetica"/>
            </a:endParaRPr>
          </a:p>
          <a:p>
            <a:r>
              <a:rPr lang="en-US" sz="1100" dirty="0" smtClean="0">
                <a:latin typeface="Helvetica"/>
                <a:cs typeface="Helvetica"/>
              </a:rPr>
              <a:t>REF: </a:t>
            </a:r>
            <a:r>
              <a:rPr lang="en-US" sz="1100" dirty="0" smtClean="0">
                <a:latin typeface="Helvetica"/>
                <a:cs typeface="Helvetica"/>
              </a:rPr>
              <a:t>Ardoña</a:t>
            </a:r>
            <a:r>
              <a:rPr lang="en-US" sz="1100" dirty="0" smtClean="0">
                <a:latin typeface="Helvetica"/>
                <a:cs typeface="Helvetica"/>
              </a:rPr>
              <a:t> </a:t>
            </a:r>
            <a:r>
              <a:rPr lang="en-US" sz="1100" i="1" dirty="0">
                <a:latin typeface="Helvetica"/>
                <a:cs typeface="Helvetica"/>
              </a:rPr>
              <a:t>et al. </a:t>
            </a:r>
            <a:r>
              <a:rPr lang="en-US" sz="1100" dirty="0">
                <a:latin typeface="Helvetica"/>
                <a:cs typeface="Helvetica"/>
              </a:rPr>
              <a:t>“Kinetically-controlled </a:t>
            </a:r>
            <a:r>
              <a:rPr lang="en-US" sz="1100" dirty="0">
                <a:latin typeface="Helvetica"/>
                <a:cs typeface="Helvetica"/>
              </a:rPr>
              <a:t>coassembly</a:t>
            </a:r>
            <a:r>
              <a:rPr lang="en-US" sz="1100" dirty="0">
                <a:latin typeface="Helvetica"/>
                <a:cs typeface="Helvetica"/>
              </a:rPr>
              <a:t> of </a:t>
            </a:r>
          </a:p>
          <a:p>
            <a:r>
              <a:rPr lang="en-US" sz="1100" dirty="0">
                <a:latin typeface="Helvetica"/>
                <a:cs typeface="Helvetica"/>
              </a:rPr>
              <a:t>multichromophoric</a:t>
            </a:r>
            <a:r>
              <a:rPr lang="en-US" sz="1100" dirty="0">
                <a:latin typeface="Helvetica"/>
                <a:cs typeface="Helvetica"/>
              </a:rPr>
              <a:t> peptide </a:t>
            </a:r>
            <a:r>
              <a:rPr lang="en-US" sz="1100" dirty="0">
                <a:latin typeface="Helvetica"/>
                <a:cs typeface="Helvetica"/>
              </a:rPr>
              <a:t>hydrogelators</a:t>
            </a:r>
            <a:r>
              <a:rPr lang="en-US" sz="1100" dirty="0">
                <a:latin typeface="Helvetica"/>
                <a:cs typeface="Helvetica"/>
              </a:rPr>
              <a:t> and the impacts </a:t>
            </a:r>
            <a:r>
              <a:rPr lang="en-US" sz="1100" dirty="0" smtClean="0">
                <a:latin typeface="Helvetica"/>
                <a:cs typeface="Helvetica"/>
              </a:rPr>
              <a:t>on energy </a:t>
            </a:r>
            <a:r>
              <a:rPr lang="en-US" sz="1100" dirty="0">
                <a:latin typeface="Helvetica"/>
                <a:cs typeface="Helvetica"/>
              </a:rPr>
              <a:t>transport,” </a:t>
            </a:r>
            <a:r>
              <a:rPr lang="en-US" sz="1100" i="1" dirty="0">
                <a:latin typeface="Helvetica"/>
                <a:cs typeface="Helvetica"/>
              </a:rPr>
              <a:t>J. Am. Chem. Soc. </a:t>
            </a:r>
            <a:r>
              <a:rPr lang="en-US" sz="1100" b="1" dirty="0">
                <a:latin typeface="Helvetica"/>
                <a:cs typeface="Helvetica"/>
              </a:rPr>
              <a:t>2017, </a:t>
            </a:r>
            <a:r>
              <a:rPr lang="en-US" sz="1100" i="1" dirty="0">
                <a:latin typeface="Helvetica"/>
                <a:cs typeface="Helvetica"/>
              </a:rPr>
              <a:t>in press</a:t>
            </a:r>
          </a:p>
          <a:p>
            <a:r>
              <a:rPr lang="en-US" sz="1100" dirty="0">
                <a:latin typeface="Helvetica"/>
                <a:cs typeface="Helvetica"/>
              </a:rPr>
              <a:t>(DOI: 10.1021/jacs.7b04006) 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3" name="Picture 12" descr="The top half of the image depicts three specific peptide -pi electron molecules previously reported.  These molecules have an internal pi-electron segment couplded to two flanking peptides.  The top molecule is a peptide-oligophenylene vinylene-peptide conjugate (OPV, the &quot;high energy dye&quot;), the middle one is a peptide-quaterthiophene-peptide conjugate (OT4-NDI, the photonic energy acceptor and the excited state electron donor) with a terminal lysine position appended with naphthalene diimide (the excited state electron donor), and the bottom one is a peptide-quaterthiophene-peptide triblock (the photonic energy acceptor).&#10;The bottom portion depicts two extremes of molecular co-assembly, one shows the self-sorting of the OPV peptides into one stack and the OT4-NDI molecules into another stack, and the other one shows a co-assembly where the majority matrix of OPV3 stacked molecules hosts one OT4-NDI molecule as a minority component.&#10;" title="Peptide molecular structures and schematic depictions of the assemb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8" y="1727886"/>
            <a:ext cx="3891281" cy="3380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100" y="5308600"/>
            <a:ext cx="391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Helvetica"/>
                <a:cs typeface="Helvetica"/>
              </a:rPr>
              <a:t>Peptides used for energy-funneling nanomaterials (top) and schematics (b) illustrating the possible self-sorted (left) and co-assembled (right) outcomes. </a:t>
            </a:r>
            <a:endParaRPr lang="en-US" sz="11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rgbClr val="000000"/>
                </a:solidFill>
              </a:rPr>
              <a:t>Nanoscale electric fields in self-assembled optoelectronic biomaterials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7082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John D. Tovar, </a:t>
            </a:r>
            <a:r>
              <a:rPr lang="en-US" sz="1400" b="1" dirty="0" smtClean="0">
                <a:solidFill>
                  <a:schemeClr val="bg1"/>
                </a:solidFill>
              </a:rPr>
              <a:t> Johns </a:t>
            </a:r>
            <a:r>
              <a:rPr lang="en-US" sz="1400" b="1" dirty="0">
                <a:solidFill>
                  <a:schemeClr val="bg1"/>
                </a:solidFill>
              </a:rPr>
              <a:t>Hopkins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1407493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637161"/>
            <a:ext cx="352936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This program has enabled several important aspects of broader impacts.  The research has been published in top journals, including a recent article in </a:t>
            </a:r>
            <a:r>
              <a:rPr lang="en-US" sz="1400" i="1" dirty="0" smtClean="0"/>
              <a:t>JACS</a:t>
            </a:r>
            <a:r>
              <a:rPr lang="en-US" sz="1400" dirty="0" smtClean="0"/>
              <a:t>, and has been presented as part of several lectures and conferences.  The lead student supported by this program is a female Philippine national who will be taking on a postdoc at Harvard Wyss Institute this fall and is planning to pursue academic careers.  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 smtClean="0"/>
              <a:t>The research mission has been furthered through two important activities: the organization of a special issue in “Peptide Materials” appearing in Organic and Biomolecular Chemistry as well as an upcoming Symposium at the Washington DC Fall 2017 ACS meeting.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73766" y="3831544"/>
            <a:ext cx="397493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T</a:t>
            </a:r>
            <a:r>
              <a:rPr lang="en-US" sz="1400" dirty="0" smtClean="0"/>
              <a:t>he lead student on this project, </a:t>
            </a:r>
            <a:r>
              <a:rPr lang="en-US" sz="1400" dirty="0" smtClean="0"/>
              <a:t>Herdeline</a:t>
            </a:r>
            <a:r>
              <a:rPr lang="en-US" sz="1400" dirty="0" smtClean="0"/>
              <a:t> Ann </a:t>
            </a:r>
            <a:r>
              <a:rPr lang="en-US" sz="1400" dirty="0" smtClean="0"/>
              <a:t>Ardoña</a:t>
            </a:r>
            <a:r>
              <a:rPr lang="en-US" sz="1400" dirty="0" smtClean="0"/>
              <a:t>, was just selected to give a short talk at the Physical Organic GRC!  This talk summarized her </a:t>
            </a:r>
            <a:r>
              <a:rPr lang="en-US" sz="1400" dirty="0"/>
              <a:t>collaboration with Prof. Dave Adams and his group then in Liverpool UK, where she had a chance to </a:t>
            </a:r>
            <a:r>
              <a:rPr lang="en-US" sz="1400" dirty="0" smtClean="0"/>
              <a:t>spend </a:t>
            </a:r>
            <a:r>
              <a:rPr lang="en-US" sz="1400" dirty="0"/>
              <a:t>one month on an international collaboration. </a:t>
            </a:r>
            <a:r>
              <a:rPr lang="en-US" sz="1400" dirty="0"/>
              <a:t>Herdeline</a:t>
            </a:r>
            <a:r>
              <a:rPr lang="en-US" sz="1400" dirty="0"/>
              <a:t> has also participated in JHU educational outreach efforts with local elementary </a:t>
            </a:r>
            <a:r>
              <a:rPr lang="en-US" sz="1400" dirty="0" smtClean="0"/>
              <a:t>schools (above).</a:t>
            </a:r>
            <a:endParaRPr lang="en-US" sz="14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582047" y="1754974"/>
            <a:ext cx="4161901" cy="4404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9" descr="SHown here is the lead student Herdeline Ann Ardona as she participates in an outreach event at a Baltimore school.  SHe is sitting down amidst a cople of students as they await the next lesson." title="Outreach activities at Baltimore city schoo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46" y="1778000"/>
            <a:ext cx="2466453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11847</TotalTime>
  <Words>418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Helvetica</vt:lpstr>
      <vt:lpstr>News Gothic MT</vt:lpstr>
      <vt:lpstr>Wingdings 2</vt:lpstr>
      <vt:lpstr>Breeze</vt:lpstr>
      <vt:lpstr>Nanoscale electric fields in self-assembled optoelectronic biomaterials </vt:lpstr>
      <vt:lpstr>Nanoscale electric fields in self-assembled optoelectronic biomaterials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33</cp:revision>
  <cp:lastPrinted>2016-08-01T15:14:13Z</cp:lastPrinted>
  <dcterms:created xsi:type="dcterms:W3CDTF">2016-07-19T18:16:54Z</dcterms:created>
  <dcterms:modified xsi:type="dcterms:W3CDTF">2017-11-30T12:56:31Z</dcterms:modified>
  <cp:category/>
</cp:coreProperties>
</file>