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9" r:id="rId2"/>
    <p:sldId id="260"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0" autoAdjust="0"/>
    <p:restoredTop sz="94660"/>
  </p:normalViewPr>
  <p:slideViewPr>
    <p:cSldViewPr snapToGrid="0" snapToObjects="1">
      <p:cViewPr>
        <p:scale>
          <a:sx n="100" d="100"/>
          <a:sy n="100" d="100"/>
        </p:scale>
        <p:origin x="1536"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33B2763-C704-4DD2-AB02-55DA050F1CE0}" type="datetimeFigureOut">
              <a:rPr lang="en-US" smtClean="0"/>
              <a:t>1/11/2018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5027C07-1E79-4327-8B56-4D40B30EB832}" type="slidenum">
              <a:rPr lang="en-US" smtClean="0"/>
              <a:t>‹#›</a:t>
            </a:fld>
            <a:endParaRPr lang="en-US" dirty="0"/>
          </a:p>
        </p:txBody>
      </p:sp>
    </p:spTree>
    <p:extLst>
      <p:ext uri="{BB962C8B-B14F-4D97-AF65-F5344CB8AC3E}">
        <p14:creationId xmlns:p14="http://schemas.microsoft.com/office/powerpoint/2010/main" val="44107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took a few years of diligent work beginning  by Coe undergraduates Brittney Hauke and Anthony DeCeanne to form these glasses in platinum crucibles.  Iowa City West high schooler Katie Bozer significantly helped as well.  This is a good example of an international collaboration between the Feller group at Coe College and the Zwanziger group at Dalhousie Univ in Halifax.</a:t>
            </a:r>
          </a:p>
        </p:txBody>
      </p:sp>
      <p:sp>
        <p:nvSpPr>
          <p:cNvPr id="4" name="Slide Number Placeholder 3"/>
          <p:cNvSpPr>
            <a:spLocks noGrp="1"/>
          </p:cNvSpPr>
          <p:nvPr>
            <p:ph type="sldNum" sz="quarter" idx="10"/>
          </p:nvPr>
        </p:nvSpPr>
        <p:spPr/>
        <p:txBody>
          <a:bodyPr/>
          <a:lstStyle/>
          <a:p>
            <a:fld id="{55027C07-1E79-4327-8B56-4D40B30EB832}" type="slidenum">
              <a:rPr lang="en-US" smtClean="0"/>
              <a:t>1</a:t>
            </a:fld>
            <a:endParaRPr lang="en-US" dirty="0"/>
          </a:p>
        </p:txBody>
      </p:sp>
    </p:spTree>
    <p:extLst>
      <p:ext uri="{BB962C8B-B14F-4D97-AF65-F5344CB8AC3E}">
        <p14:creationId xmlns:p14="http://schemas.microsoft.com/office/powerpoint/2010/main" val="75441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glass takes just 15 minutes to form and the grade school children are excited to see actual glass formed.  After the glass is formed the reaction is easily reversed through the addition of a few drops of water; the children can see whitish boric acid form where the water strikes the hygroscopic boron oxide glass.  The students easily see the evolution of water from the crucible as the glass forms.  Full details as well as background information as found at </a:t>
            </a:r>
            <a:r>
              <a:rPr lang="en-US" sz="1200" dirty="0">
                <a:latin typeface="Calibri" panose="020F0502020204030204" pitchFamily="34" charset="0"/>
                <a:cs typeface="Calibri" panose="020F0502020204030204" pitchFamily="34" charset="0"/>
              </a:rPr>
              <a:t>https://www.spsnational.org/programs/outreach/borate-glass</a:t>
            </a:r>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5027C07-1E79-4327-8B56-4D40B30EB832}" type="slidenum">
              <a:rPr lang="en-US" smtClean="0"/>
              <a:t>2</a:t>
            </a:fld>
            <a:endParaRPr lang="en-US" dirty="0"/>
          </a:p>
        </p:txBody>
      </p:sp>
    </p:spTree>
    <p:extLst>
      <p:ext uri="{BB962C8B-B14F-4D97-AF65-F5344CB8AC3E}">
        <p14:creationId xmlns:p14="http://schemas.microsoft.com/office/powerpoint/2010/main" val="69609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1/11/2018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9" name="Picture 8" descr="DMR Templates CER.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t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2200" b="1" dirty="0">
                <a:solidFill>
                  <a:schemeClr val="tx1"/>
                </a:solidFill>
              </a:rPr>
              <a:t>Cutting Edge Research on Glass by </a:t>
            </a:r>
            <a:br>
              <a:rPr lang="en-US" sz="2200" b="1" dirty="0">
                <a:solidFill>
                  <a:schemeClr val="tx1"/>
                </a:solidFill>
              </a:rPr>
            </a:br>
            <a:r>
              <a:rPr lang="en-US" sz="2200" b="1" dirty="0">
                <a:solidFill>
                  <a:schemeClr val="tx1"/>
                </a:solidFill>
              </a:rPr>
              <a:t>Coe College Undergraduates and a High School Student</a:t>
            </a:r>
          </a:p>
        </p:txBody>
      </p:sp>
      <p:sp>
        <p:nvSpPr>
          <p:cNvPr id="7" name="Rectangle 6"/>
          <p:cNvSpPr/>
          <p:nvPr/>
        </p:nvSpPr>
        <p:spPr>
          <a:xfrm>
            <a:off x="5031937" y="1025213"/>
            <a:ext cx="3804245" cy="338554"/>
          </a:xfrm>
          <a:prstGeom prst="rect">
            <a:avLst/>
          </a:prstGeom>
        </p:spPr>
        <p:txBody>
          <a:bodyPr wrap="square" anchor="ctr">
            <a:spAutoFit/>
          </a:bodyPr>
          <a:lstStyle/>
          <a:p>
            <a:r>
              <a:rPr lang="en-US" sz="1600" b="1" dirty="0" smtClean="0">
                <a:solidFill>
                  <a:schemeClr val="bg1"/>
                </a:solidFill>
              </a:rPr>
              <a:t>Steven  A. Feller, </a:t>
            </a:r>
            <a:r>
              <a:rPr lang="en-US" sz="1600" b="1" dirty="0">
                <a:solidFill>
                  <a:schemeClr val="bg1"/>
                </a:solidFill>
              </a:rPr>
              <a:t>Coe College</a:t>
            </a:r>
          </a:p>
        </p:txBody>
      </p:sp>
      <p:sp>
        <p:nvSpPr>
          <p:cNvPr id="13" name="Text Box 4"/>
          <p:cNvSpPr txBox="1">
            <a:spLocks noChangeArrowheads="1"/>
          </p:cNvSpPr>
          <p:nvPr/>
        </p:nvSpPr>
        <p:spPr bwMode="auto">
          <a:xfrm>
            <a:off x="0" y="1038143"/>
            <a:ext cx="4211372" cy="522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Calibri" panose="020F0502020204030204" pitchFamily="34" charset="0"/>
              </a:rPr>
              <a:t>The Structure of New Tellurium Dioxide Glass</a:t>
            </a:r>
          </a:p>
          <a:p>
            <a:pPr eaLnBrk="1" hangingPunct="1"/>
            <a:r>
              <a:rPr lang="en-US" sz="1600" dirty="0">
                <a:latin typeface="Calibri" panose="020F0502020204030204" pitchFamily="34" charset="0"/>
              </a:rPr>
              <a:t>Tellurium dioxide (TeO</a:t>
            </a:r>
            <a:r>
              <a:rPr lang="en-US" sz="1600" baseline="-25000" dirty="0">
                <a:latin typeface="Calibri" panose="020F0502020204030204" pitchFamily="34" charset="0"/>
              </a:rPr>
              <a:t>2</a:t>
            </a:r>
            <a:r>
              <a:rPr lang="en-US" sz="1600" dirty="0">
                <a:latin typeface="Calibri" panose="020F0502020204030204" pitchFamily="34" charset="0"/>
              </a:rPr>
              <a:t>) is a poor glass former and requires rapid cooling to create. Yet, it is a key component of important optical glasses.  </a:t>
            </a:r>
          </a:p>
          <a:p>
            <a:pPr eaLnBrk="1" hangingPunct="1"/>
            <a:r>
              <a:rPr lang="en-US" sz="1600" dirty="0">
                <a:latin typeface="Calibri" panose="020F0502020204030204" pitchFamily="34" charset="0"/>
              </a:rPr>
              <a:t>    Recently, a number of ways were used to produce single component glass through roller quenching, laser levitation, and crucible quenching in ice water.  The latter method was developed by Tagiara and Kamitsos</a:t>
            </a:r>
            <a:r>
              <a:rPr lang="en-US" sz="1600" baseline="30000" dirty="0">
                <a:latin typeface="Calibri" panose="020F0502020204030204" pitchFamily="34" charset="0"/>
              </a:rPr>
              <a:t>1</a:t>
            </a:r>
            <a:r>
              <a:rPr lang="en-US" sz="1600" dirty="0">
                <a:latin typeface="Calibri" panose="020F0502020204030204" pitchFamily="34" charset="0"/>
              </a:rPr>
              <a:t> and offers the advantage of producing gram quantity yields.  After reproducing this method, TeO</a:t>
            </a:r>
            <a:r>
              <a:rPr lang="en-US" sz="1600" baseline="-25000" dirty="0">
                <a:latin typeface="Calibri" panose="020F0502020204030204" pitchFamily="34" charset="0"/>
              </a:rPr>
              <a:t>2</a:t>
            </a:r>
            <a:r>
              <a:rPr lang="en-US" sz="1600" dirty="0">
                <a:latin typeface="Calibri" panose="020F0502020204030204" pitchFamily="34" charset="0"/>
              </a:rPr>
              <a:t> glass in gram amounts with </a:t>
            </a:r>
            <a:r>
              <a:rPr lang="en-US" sz="1600" baseline="30000" dirty="0">
                <a:latin typeface="Calibri" panose="020F0502020204030204" pitchFamily="34" charset="0"/>
              </a:rPr>
              <a:t>17</a:t>
            </a:r>
            <a:r>
              <a:rPr lang="en-US" sz="1600" dirty="0">
                <a:latin typeface="Calibri" panose="020F0502020204030204" pitchFamily="34" charset="0"/>
              </a:rPr>
              <a:t>O enrichment was prepared.  </a:t>
            </a:r>
          </a:p>
          <a:p>
            <a:pPr eaLnBrk="1" hangingPunct="1"/>
            <a:r>
              <a:rPr lang="en-US" sz="1600" baseline="30000" dirty="0">
                <a:latin typeface="Calibri" panose="020F0502020204030204" pitchFamily="34" charset="0"/>
              </a:rPr>
              <a:t>   17</a:t>
            </a:r>
            <a:r>
              <a:rPr lang="en-US" sz="1600" dirty="0">
                <a:latin typeface="Calibri" panose="020F0502020204030204" pitchFamily="34" charset="0"/>
              </a:rPr>
              <a:t>O and </a:t>
            </a:r>
            <a:r>
              <a:rPr lang="en-US" sz="1600" baseline="30000" dirty="0">
                <a:latin typeface="Calibri" panose="020F0502020204030204" pitchFamily="34" charset="0"/>
              </a:rPr>
              <a:t>125</a:t>
            </a:r>
            <a:r>
              <a:rPr lang="en-US" sz="1600" dirty="0">
                <a:latin typeface="Calibri" panose="020F0502020204030204" pitchFamily="34" charset="0"/>
              </a:rPr>
              <a:t>Te NMR were performed</a:t>
            </a:r>
            <a:r>
              <a:rPr lang="en-US" sz="1600" baseline="30000" dirty="0">
                <a:latin typeface="Calibri" panose="020F0502020204030204" pitchFamily="34" charset="0"/>
              </a:rPr>
              <a:t>2</a:t>
            </a:r>
            <a:r>
              <a:rPr lang="en-US" sz="1600" dirty="0">
                <a:latin typeface="Calibri" panose="020F0502020204030204" pitchFamily="34" charset="0"/>
              </a:rPr>
              <a:t> and confirmed the structure of the glass to be four-coordinate tellurium similar to that in </a:t>
            </a:r>
            <a:r>
              <a:rPr lang="el-GR" sz="1600" dirty="0">
                <a:latin typeface="Calibri" panose="020F0502020204030204" pitchFamily="34" charset="0"/>
              </a:rPr>
              <a:t>γ-</a:t>
            </a:r>
            <a:r>
              <a:rPr lang="en-US" sz="1600" dirty="0">
                <a:latin typeface="Calibri" panose="020F0502020204030204" pitchFamily="34" charset="0"/>
              </a:rPr>
              <a:t>TeO</a:t>
            </a:r>
            <a:r>
              <a:rPr lang="en-US" sz="1600" baseline="-25000" dirty="0">
                <a:latin typeface="Calibri" panose="020F0502020204030204" pitchFamily="34" charset="0"/>
              </a:rPr>
              <a:t>2</a:t>
            </a:r>
            <a:r>
              <a:rPr lang="en-US" sz="1600" dirty="0">
                <a:latin typeface="Calibri" panose="020F0502020204030204" pitchFamily="34" charset="0"/>
              </a:rPr>
              <a:t>, a result that clears up much literature confusion.</a:t>
            </a:r>
            <a:endParaRPr lang="en-US" sz="1600" baseline="30000" dirty="0">
              <a:latin typeface="Calibri" panose="020F0502020204030204" pitchFamily="34" charset="0"/>
            </a:endParaRPr>
          </a:p>
          <a:p>
            <a:pPr eaLnBrk="1" hangingPunct="1"/>
            <a:r>
              <a:rPr lang="en-US" sz="1600" baseline="30000" dirty="0">
                <a:latin typeface="Calibri" panose="020F0502020204030204" pitchFamily="34" charset="0"/>
              </a:rPr>
              <a:t>1 </a:t>
            </a:r>
            <a:r>
              <a:rPr lang="en-US" sz="1000" dirty="0">
                <a:latin typeface="Calibri" panose="020F0502020204030204" pitchFamily="34" charset="0"/>
              </a:rPr>
              <a:t>N. Tagiara, D. Pallas, E. Psycharis, A. Kryitsis, E. Kamitsos, “Synthesis, thermal, and structural properties of pure TeO</a:t>
            </a:r>
            <a:r>
              <a:rPr lang="en-US" sz="1000" baseline="-25000" dirty="0">
                <a:latin typeface="Calibri" panose="020F0502020204030204" pitchFamily="34" charset="0"/>
              </a:rPr>
              <a:t>2</a:t>
            </a:r>
            <a:r>
              <a:rPr lang="en-US" sz="1000" dirty="0">
                <a:latin typeface="Calibri" panose="020F0502020204030204" pitchFamily="34" charset="0"/>
              </a:rPr>
              <a:t> glass and zinc-tellurite glasses </a:t>
            </a:r>
            <a:r>
              <a:rPr lang="en-US" sz="1000" i="1" dirty="0">
                <a:latin typeface="Calibri" panose="020F0502020204030204" pitchFamily="34" charset="0"/>
              </a:rPr>
              <a:t>J. Non-Cryst. Solids </a:t>
            </a:r>
            <a:r>
              <a:rPr lang="en-US" sz="1000" dirty="0">
                <a:latin typeface="Calibri" panose="020F0502020204030204" pitchFamily="34" charset="0"/>
              </a:rPr>
              <a:t>2017, 457 116-125.</a:t>
            </a:r>
            <a:endParaRPr lang="en-US" sz="1600" baseline="30000" dirty="0">
              <a:latin typeface="Calibri" panose="020F0502020204030204" pitchFamily="34" charset="0"/>
            </a:endParaRPr>
          </a:p>
          <a:p>
            <a:pPr eaLnBrk="1" hangingPunct="1"/>
            <a:r>
              <a:rPr lang="en-US" sz="1600" baseline="30000" dirty="0">
                <a:latin typeface="Calibri" panose="020F0502020204030204" pitchFamily="34" charset="0"/>
              </a:rPr>
              <a:t>2 </a:t>
            </a:r>
            <a:r>
              <a:rPr lang="en-US" sz="1000" dirty="0">
                <a:latin typeface="Calibri" panose="020F0502020204030204" pitchFamily="34" charset="0"/>
              </a:rPr>
              <a:t>M.Garag, U.Werner-Zwanziger, J.W. Zwanziger, A. DeCeanne, B. Hauke, K. Bozer, and, S. Feller “On the short-range order of TeO</a:t>
            </a:r>
            <a:r>
              <a:rPr lang="en-US" sz="1000" baseline="-25000" dirty="0">
                <a:latin typeface="Calibri" panose="020F0502020204030204" pitchFamily="34" charset="0"/>
              </a:rPr>
              <a:t>2</a:t>
            </a:r>
            <a:r>
              <a:rPr lang="en-US" sz="1000" dirty="0">
                <a:latin typeface="Calibri" panose="020F0502020204030204" pitchFamily="34" charset="0"/>
              </a:rPr>
              <a:t> glass, submitted to </a:t>
            </a:r>
            <a:r>
              <a:rPr lang="en-US" sz="1000" i="1" dirty="0">
                <a:latin typeface="Calibri" panose="020F0502020204030204" pitchFamily="34" charset="0"/>
              </a:rPr>
              <a:t>The Journal of Physical Chemistry </a:t>
            </a:r>
            <a:r>
              <a:rPr lang="en-US" sz="1000" dirty="0">
                <a:latin typeface="Calibri" panose="020F0502020204030204" pitchFamily="34" charset="0"/>
              </a:rPr>
              <a:t>(2017).</a:t>
            </a:r>
          </a:p>
        </p:txBody>
      </p:sp>
      <p:sp>
        <p:nvSpPr>
          <p:cNvPr id="14" name="Text Box 14"/>
          <p:cNvSpPr txBox="1">
            <a:spLocks noChangeArrowheads="1"/>
          </p:cNvSpPr>
          <p:nvPr/>
        </p:nvSpPr>
        <p:spPr bwMode="auto">
          <a:xfrm>
            <a:off x="4582047" y="2520924"/>
            <a:ext cx="4161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i="1" dirty="0">
              <a:latin typeface="Calibri" panose="020F0502020204030204" pitchFamily="34" charset="0"/>
            </a:endParaRPr>
          </a:p>
          <a:p>
            <a:pPr eaLnBrk="1" hangingPunct="1"/>
            <a:endParaRPr lang="en-US" sz="1400" dirty="0"/>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9" name="Picture 8" descr="The 125Te nuclear magnetic resonance spectrum from glassy tellurium dioxide.">
            <a:extLst>
              <a:ext uri="{FF2B5EF4-FFF2-40B4-BE49-F238E27FC236}">
                <a16:creationId xmlns="" xmlns:a16="http://schemas.microsoft.com/office/drawing/2014/main" id="{B0A192B7-2553-4552-8382-D48DCAF172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14169" y="1474581"/>
            <a:ext cx="4097655" cy="1502410"/>
          </a:xfrm>
          <a:prstGeom prst="rect">
            <a:avLst/>
          </a:prstGeom>
          <a:noFill/>
          <a:ln>
            <a:noFill/>
          </a:ln>
        </p:spPr>
      </p:pic>
      <p:pic>
        <p:nvPicPr>
          <p:cNvPr id="10" name="Picture 9" descr="17O nuclear magnetic resonance spectra from amorphous tellurium dioxide.">
            <a:extLst>
              <a:ext uri="{FF2B5EF4-FFF2-40B4-BE49-F238E27FC236}">
                <a16:creationId xmlns="" xmlns:a16="http://schemas.microsoft.com/office/drawing/2014/main" id="{FAF34E52-410C-4159-9DD2-A9CDEBAB8658}"/>
              </a:ext>
            </a:extLst>
          </p:cNvPr>
          <p:cNvPicPr/>
          <p:nvPr/>
        </p:nvPicPr>
        <p:blipFill>
          <a:blip r:embed="rId4"/>
          <a:stretch>
            <a:fillRect/>
          </a:stretch>
        </p:blipFill>
        <p:spPr bwMode="auto">
          <a:xfrm>
            <a:off x="4614169" y="3021036"/>
            <a:ext cx="2488565" cy="1971675"/>
          </a:xfrm>
          <a:prstGeom prst="rect">
            <a:avLst/>
          </a:prstGeom>
        </p:spPr>
      </p:pic>
      <p:pic>
        <p:nvPicPr>
          <p:cNvPr id="11" name="Picture 10" descr="Glassy TeO2 in gram quantities were made by an ice and water cooling method of the platinum crucible.">
            <a:extLst>
              <a:ext uri="{FF2B5EF4-FFF2-40B4-BE49-F238E27FC236}">
                <a16:creationId xmlns="" xmlns:a16="http://schemas.microsoft.com/office/drawing/2014/main" id="{AB478394-6447-4ABD-85A4-76EC47EEA62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34856" y="2991627"/>
            <a:ext cx="1546231" cy="1848961"/>
          </a:xfrm>
          <a:prstGeom prst="rect">
            <a:avLst/>
          </a:prstGeom>
          <a:noFill/>
          <a:ln>
            <a:noFill/>
          </a:ln>
        </p:spPr>
      </p:pic>
      <p:sp>
        <p:nvSpPr>
          <p:cNvPr id="3" name="Rectangle 2">
            <a:extLst>
              <a:ext uri="{FF2B5EF4-FFF2-40B4-BE49-F238E27FC236}">
                <a16:creationId xmlns="" xmlns:a16="http://schemas.microsoft.com/office/drawing/2014/main" id="{A694F751-CB14-4BD8-83A5-9250CAB4D377}"/>
              </a:ext>
            </a:extLst>
          </p:cNvPr>
          <p:cNvSpPr/>
          <p:nvPr/>
        </p:nvSpPr>
        <p:spPr>
          <a:xfrm>
            <a:off x="4572001" y="5007929"/>
            <a:ext cx="4200653" cy="938719"/>
          </a:xfrm>
          <a:prstGeom prst="rect">
            <a:avLst/>
          </a:prstGeom>
        </p:spPr>
        <p:txBody>
          <a:bodyPr wrap="square">
            <a:spAutoFit/>
          </a:bodyPr>
          <a:lstStyle/>
          <a:p>
            <a:r>
              <a:rPr lang="en-US" sz="1100" b="1" dirty="0">
                <a:latin typeface="Calibri" panose="020F0502020204030204" pitchFamily="34" charset="0"/>
                <a:ea typeface="Times New Roman" panose="02020603050405020304" pitchFamily="18" charset="0"/>
                <a:cs typeface="Calibri" panose="020F0502020204030204" pitchFamily="34" charset="0"/>
              </a:rPr>
              <a:t>A montage of research on amorphousTeO</a:t>
            </a:r>
            <a:r>
              <a:rPr lang="en-US" sz="1100" b="1" baseline="-25000" dirty="0">
                <a:latin typeface="Calibri" panose="020F0502020204030204" pitchFamily="34" charset="0"/>
                <a:ea typeface="Times New Roman" panose="02020603050405020304" pitchFamily="18" charset="0"/>
                <a:cs typeface="Calibri" panose="020F0502020204030204" pitchFamily="34" charset="0"/>
              </a:rPr>
              <a:t>2</a:t>
            </a:r>
            <a:r>
              <a:rPr lang="en-US" sz="1100" b="1" dirty="0">
                <a:latin typeface="Calibri" panose="020F0502020204030204" pitchFamily="34" charset="0"/>
                <a:ea typeface="Times New Roman" panose="02020603050405020304" pitchFamily="18" charset="0"/>
                <a:cs typeface="Calibri" panose="020F0502020204030204" pitchFamily="34" charset="0"/>
              </a:rPr>
              <a:t>: Top: </a:t>
            </a:r>
            <a:r>
              <a:rPr lang="en-US" sz="1100" b="1" baseline="30000" dirty="0">
                <a:latin typeface="Calibri" panose="020F0502020204030204" pitchFamily="34" charset="0"/>
                <a:ea typeface="Times New Roman" panose="02020603050405020304" pitchFamily="18" charset="0"/>
                <a:cs typeface="Calibri" panose="020F0502020204030204" pitchFamily="34" charset="0"/>
              </a:rPr>
              <a:t>125</a:t>
            </a:r>
            <a:r>
              <a:rPr lang="en-US" sz="1100" b="1" dirty="0">
                <a:latin typeface="Calibri" panose="020F0502020204030204" pitchFamily="34" charset="0"/>
                <a:ea typeface="Times New Roman" panose="02020603050405020304" pitchFamily="18" charset="0"/>
                <a:cs typeface="Calibri" panose="020F0502020204030204" pitchFamily="34" charset="0"/>
              </a:rPr>
              <a:t>Te NMR on a-TeO</a:t>
            </a:r>
            <a:r>
              <a:rPr lang="en-US" sz="1100" b="1" baseline="-25000" dirty="0">
                <a:latin typeface="Calibri" panose="020F0502020204030204" pitchFamily="34" charset="0"/>
                <a:ea typeface="Times New Roman" panose="02020603050405020304" pitchFamily="18" charset="0"/>
                <a:cs typeface="Calibri" panose="020F0502020204030204" pitchFamily="34" charset="0"/>
              </a:rPr>
              <a:t>2</a:t>
            </a:r>
            <a:r>
              <a:rPr lang="en-US" sz="1100" b="1" dirty="0">
                <a:latin typeface="Calibri" panose="020F0502020204030204" pitchFamily="34" charset="0"/>
                <a:ea typeface="Times New Roman" panose="02020603050405020304" pitchFamily="18" charset="0"/>
                <a:cs typeface="Calibri" panose="020F0502020204030204" pitchFamily="34" charset="0"/>
              </a:rPr>
              <a:t>, bottom left: First </a:t>
            </a:r>
            <a:r>
              <a:rPr lang="en-US" sz="1100" b="1" baseline="30000" dirty="0">
                <a:latin typeface="Calibri" panose="020F0502020204030204" pitchFamily="34" charset="0"/>
                <a:ea typeface="Times New Roman" panose="02020603050405020304" pitchFamily="18" charset="0"/>
                <a:cs typeface="Calibri" panose="020F0502020204030204" pitchFamily="34" charset="0"/>
              </a:rPr>
              <a:t>17</a:t>
            </a:r>
            <a:r>
              <a:rPr lang="en-US" sz="1100" b="1" dirty="0">
                <a:latin typeface="Calibri" panose="020F0502020204030204" pitchFamily="34" charset="0"/>
                <a:ea typeface="Times New Roman" panose="02020603050405020304" pitchFamily="18" charset="0"/>
                <a:cs typeface="Calibri" panose="020F0502020204030204" pitchFamily="34" charset="0"/>
              </a:rPr>
              <a:t>O NMR on glassyTeO</a:t>
            </a:r>
            <a:r>
              <a:rPr lang="en-US" sz="1100" b="1" baseline="-25000" dirty="0">
                <a:latin typeface="Calibri" panose="020F0502020204030204" pitchFamily="34" charset="0"/>
                <a:ea typeface="Times New Roman" panose="02020603050405020304" pitchFamily="18" charset="0"/>
                <a:cs typeface="Calibri" panose="020F0502020204030204" pitchFamily="34" charset="0"/>
              </a:rPr>
              <a:t>2</a:t>
            </a:r>
            <a:r>
              <a:rPr lang="en-US" sz="1100" b="1" dirty="0">
                <a:latin typeface="Calibri" panose="020F0502020204030204" pitchFamily="34" charset="0"/>
                <a:ea typeface="Times New Roman" panose="02020603050405020304" pitchFamily="18" charset="0"/>
                <a:cs typeface="Calibri" panose="020F0502020204030204" pitchFamily="34" charset="0"/>
              </a:rPr>
              <a:t> and bottom right: bulk glassy TeO</a:t>
            </a:r>
            <a:r>
              <a:rPr lang="en-US" sz="1100" b="1" baseline="-25000" dirty="0">
                <a:latin typeface="Calibri" panose="020F0502020204030204" pitchFamily="34" charset="0"/>
                <a:ea typeface="Times New Roman" panose="02020603050405020304" pitchFamily="18" charset="0"/>
                <a:cs typeface="Calibri" panose="020F0502020204030204" pitchFamily="34" charset="0"/>
              </a:rPr>
              <a:t>2</a:t>
            </a:r>
            <a:r>
              <a:rPr lang="en-US" sz="1100" b="1" dirty="0">
                <a:latin typeface="Calibri" panose="020F0502020204030204" pitchFamily="34" charset="0"/>
                <a:ea typeface="Times New Roman" panose="02020603050405020304" pitchFamily="18" charset="0"/>
                <a:cs typeface="Calibri" panose="020F0502020204030204" pitchFamily="34" charset="0"/>
              </a:rPr>
              <a:t> made at Coe (NMR spectra obtained in collaboration with the J. Zwanziger group, Dalhousie Univ., Halifax, NS, Canada, photo of glass by Anthony DeCeanne of Coe College.)</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3"/>
          <p:cNvSpPr/>
          <p:nvPr/>
        </p:nvSpPr>
        <p:spPr>
          <a:xfrm>
            <a:off x="1436272" y="315343"/>
            <a:ext cx="1505540" cy="338554"/>
          </a:xfrm>
          <a:prstGeom prst="rect">
            <a:avLst/>
          </a:prstGeom>
        </p:spPr>
        <p:txBody>
          <a:bodyPr wrap="none">
            <a:spAutoFit/>
          </a:bodyPr>
          <a:lstStyle/>
          <a:p>
            <a:pPr algn="r"/>
            <a:r>
              <a:rPr lang="en-US" sz="1600" b="1" dirty="0">
                <a:solidFill>
                  <a:schemeClr val="bg1"/>
                </a:solidFill>
              </a:rPr>
              <a:t>DMR 1407404</a:t>
            </a:r>
          </a:p>
        </p:txBody>
      </p:sp>
    </p:spTree>
    <p:extLst>
      <p:ext uri="{BB962C8B-B14F-4D97-AF65-F5344CB8AC3E}">
        <p14:creationId xmlns:p14="http://schemas.microsoft.com/office/powerpoint/2010/main" val="73846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2200" b="1" dirty="0">
                <a:solidFill>
                  <a:schemeClr val="tx1"/>
                </a:solidFill>
              </a:rPr>
              <a:t>An Exciting Outreach Project by </a:t>
            </a:r>
            <a:br>
              <a:rPr lang="en-US" sz="2200" b="1" dirty="0">
                <a:solidFill>
                  <a:schemeClr val="tx1"/>
                </a:solidFill>
              </a:rPr>
            </a:br>
            <a:r>
              <a:rPr lang="en-US" sz="2200" b="1" dirty="0">
                <a:solidFill>
                  <a:schemeClr val="tx1"/>
                </a:solidFill>
              </a:rPr>
              <a:t>Ariel Crego, a Physics Student at</a:t>
            </a:r>
            <a:br>
              <a:rPr lang="en-US" sz="2200" b="1" dirty="0">
                <a:solidFill>
                  <a:schemeClr val="tx1"/>
                </a:solidFill>
              </a:rPr>
            </a:br>
            <a:r>
              <a:rPr lang="en-US" sz="2200" b="1" dirty="0">
                <a:solidFill>
                  <a:schemeClr val="tx1"/>
                </a:solidFill>
              </a:rPr>
              <a:t>Coe College</a:t>
            </a:r>
          </a:p>
        </p:txBody>
      </p:sp>
      <p:sp>
        <p:nvSpPr>
          <p:cNvPr id="7" name="Rectangle 6"/>
          <p:cNvSpPr/>
          <p:nvPr/>
        </p:nvSpPr>
        <p:spPr>
          <a:xfrm>
            <a:off x="5133315" y="1098648"/>
            <a:ext cx="2924270" cy="338554"/>
          </a:xfrm>
          <a:prstGeom prst="rect">
            <a:avLst/>
          </a:prstGeom>
        </p:spPr>
        <p:txBody>
          <a:bodyPr wrap="square" anchor="ctr">
            <a:spAutoFit/>
          </a:bodyPr>
          <a:lstStyle/>
          <a:p>
            <a:r>
              <a:rPr lang="en-US" sz="1600" b="1" dirty="0">
                <a:solidFill>
                  <a:schemeClr val="bg1"/>
                </a:solidFill>
              </a:rPr>
              <a:t>Steve </a:t>
            </a:r>
            <a:r>
              <a:rPr lang="en-US" sz="1600" b="1" dirty="0" smtClean="0">
                <a:solidFill>
                  <a:schemeClr val="bg1"/>
                </a:solidFill>
              </a:rPr>
              <a:t> A Feller</a:t>
            </a:r>
            <a:r>
              <a:rPr lang="en-US" sz="1600" b="1" dirty="0">
                <a:solidFill>
                  <a:schemeClr val="bg1"/>
                </a:solidFill>
              </a:rPr>
              <a:t>, </a:t>
            </a:r>
            <a:r>
              <a:rPr lang="en-US" sz="1600" b="1" dirty="0" smtClean="0">
                <a:solidFill>
                  <a:schemeClr val="bg1"/>
                </a:solidFill>
              </a:rPr>
              <a:t>Coe College</a:t>
            </a:r>
            <a:endParaRPr lang="en-US" sz="1600" b="1" dirty="0">
              <a:solidFill>
                <a:schemeClr val="bg1"/>
              </a:solidFill>
            </a:endParaRPr>
          </a:p>
        </p:txBody>
      </p:sp>
      <p:sp>
        <p:nvSpPr>
          <p:cNvPr id="8" name="Rectangle 7"/>
          <p:cNvSpPr/>
          <p:nvPr/>
        </p:nvSpPr>
        <p:spPr>
          <a:xfrm>
            <a:off x="152400" y="316141"/>
            <a:ext cx="2759824" cy="338554"/>
          </a:xfrm>
          <a:prstGeom prst="rect">
            <a:avLst/>
          </a:prstGeom>
        </p:spPr>
        <p:txBody>
          <a:bodyPr wrap="square" anchor="ctr">
            <a:spAutoFit/>
          </a:bodyPr>
          <a:lstStyle/>
          <a:p>
            <a:pPr algn="r"/>
            <a:r>
              <a:rPr lang="en-US" sz="1600" b="1" dirty="0" smtClean="0">
                <a:solidFill>
                  <a:schemeClr val="bg1"/>
                </a:solidFill>
              </a:rPr>
              <a:t>DMR 1407404</a:t>
            </a:r>
            <a:endParaRPr lang="en-US" sz="1600" b="1" dirty="0">
              <a:solidFill>
                <a:schemeClr val="bg1"/>
              </a:solidFill>
            </a:endParaRPr>
          </a:p>
        </p:txBody>
      </p:sp>
      <p:sp>
        <p:nvSpPr>
          <p:cNvPr id="13" name="Text Box 4"/>
          <p:cNvSpPr txBox="1">
            <a:spLocks noChangeArrowheads="1"/>
          </p:cNvSpPr>
          <p:nvPr/>
        </p:nvSpPr>
        <p:spPr bwMode="auto">
          <a:xfrm>
            <a:off x="26520" y="1111090"/>
            <a:ext cx="4134592"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Arial" panose="020B0604020202020204" pitchFamily="34" charset="0"/>
                <a:ea typeface="Calibri" panose="020F0502020204030204" pitchFamily="34" charset="0"/>
              </a:rPr>
              <a:t>Making glass in elementary school:  </a:t>
            </a:r>
            <a:r>
              <a:rPr lang="en-US" sz="1600" b="1" i="1" dirty="0">
                <a:latin typeface="Arial" panose="020B0604020202020204" pitchFamily="34" charset="0"/>
                <a:ea typeface="Calibri" panose="020F0502020204030204" pitchFamily="34" charset="0"/>
              </a:rPr>
              <a:t>Your Very Own Borate Glass</a:t>
            </a:r>
            <a:endParaRPr lang="en-US" sz="1600" i="1" dirty="0"/>
          </a:p>
          <a:p>
            <a:pPr eaLnBrk="1" hangingPunct="1"/>
            <a:r>
              <a:rPr lang="en-US" sz="1600" dirty="0">
                <a:latin typeface="Calibri" panose="020F0502020204030204" pitchFamily="34" charset="0"/>
              </a:rPr>
              <a:t>A new </a:t>
            </a:r>
            <a:r>
              <a:rPr lang="en-US" sz="1600" i="1" dirty="0">
                <a:latin typeface="Calibri" panose="020F0502020204030204" pitchFamily="34" charset="0"/>
                <a:cs typeface="Calibri" panose="020F0502020204030204" pitchFamily="34" charset="0"/>
              </a:rPr>
              <a:t>Science Outreach Catalyst Kits </a:t>
            </a:r>
            <a:r>
              <a:rPr lang="en-US" sz="1600" dirty="0">
                <a:latin typeface="Calibri" panose="020F0502020204030204" pitchFamily="34" charset="0"/>
                <a:cs typeface="Calibri" panose="020F0502020204030204" pitchFamily="34" charset="0"/>
              </a:rPr>
              <a:t>(SOCKs) that features making boron oxide glass has been produced by Coe College undergraduate Ariel Crego.  For widespread distribution across the nation, this is now featured on the website of the Society of Physics Students, an American Institute of Physics organization</a:t>
            </a:r>
            <a:r>
              <a:rPr lang="en-US" sz="1600" baseline="30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 </a:t>
            </a:r>
            <a:endParaRPr lang="en-US" sz="1600" b="1" dirty="0">
              <a:latin typeface="Calibri" panose="020F0502020204030204" pitchFamily="34" charset="0"/>
            </a:endParaRPr>
          </a:p>
          <a:p>
            <a:pPr eaLnBrk="1" hangingPunct="1"/>
            <a:r>
              <a:rPr lang="en-US" sz="1600" dirty="0">
                <a:latin typeface="Calibri" panose="020F0502020204030204" pitchFamily="34" charset="0"/>
              </a:rPr>
              <a:t>The glass may be inexpensively made using boric acid powder, a propane torch, a ring stand, and a porcelain crucible.  The reaction that occurs is:</a:t>
            </a:r>
          </a:p>
          <a:p>
            <a:pPr eaLnBrk="1" hangingPunct="1"/>
            <a:endParaRPr lang="en-US" sz="1600" dirty="0">
              <a:latin typeface="Calibri" panose="020F0502020204030204" pitchFamily="34" charset="0"/>
            </a:endParaRPr>
          </a:p>
          <a:p>
            <a:pPr eaLnBrk="1" hangingPunct="1"/>
            <a:r>
              <a:rPr lang="en-US" sz="1600" b="1" dirty="0">
                <a:latin typeface="Calibri" panose="020F0502020204030204" pitchFamily="34" charset="0"/>
              </a:rPr>
              <a:t>2H</a:t>
            </a:r>
            <a:r>
              <a:rPr lang="en-US" sz="1600" b="1" baseline="-25000" dirty="0">
                <a:latin typeface="Calibri" panose="020F0502020204030204" pitchFamily="34" charset="0"/>
              </a:rPr>
              <a:t>3</a:t>
            </a:r>
            <a:r>
              <a:rPr lang="en-US" sz="1600" b="1" dirty="0">
                <a:latin typeface="Calibri" panose="020F0502020204030204" pitchFamily="34" charset="0"/>
              </a:rPr>
              <a:t>BO</a:t>
            </a:r>
            <a:r>
              <a:rPr lang="en-US" sz="1600" b="1" baseline="-25000" dirty="0">
                <a:latin typeface="Calibri" panose="020F0502020204030204" pitchFamily="34" charset="0"/>
              </a:rPr>
              <a:t>3</a:t>
            </a:r>
            <a:r>
              <a:rPr lang="en-US" sz="1600" b="1" dirty="0">
                <a:latin typeface="Calibri" panose="020F0502020204030204" pitchFamily="34" charset="0"/>
              </a:rPr>
              <a:t> (sand)</a:t>
            </a:r>
            <a:r>
              <a:rPr lang="en-US" sz="1600" b="1" dirty="0">
                <a:latin typeface="Calibri" panose="020F0502020204030204" pitchFamily="34" charset="0"/>
                <a:sym typeface="Wingdings" panose="05000000000000000000" pitchFamily="2" charset="2"/>
              </a:rPr>
              <a:t> B</a:t>
            </a:r>
            <a:r>
              <a:rPr lang="en-US" sz="1600" b="1" baseline="-25000" dirty="0">
                <a:latin typeface="Calibri" panose="020F0502020204030204" pitchFamily="34" charset="0"/>
                <a:sym typeface="Wingdings" panose="05000000000000000000" pitchFamily="2" charset="2"/>
              </a:rPr>
              <a:t>2</a:t>
            </a:r>
            <a:r>
              <a:rPr lang="en-US" sz="1600" b="1" dirty="0">
                <a:latin typeface="Calibri" panose="020F0502020204030204" pitchFamily="34" charset="0"/>
                <a:sym typeface="Wingdings" panose="05000000000000000000" pitchFamily="2" charset="2"/>
              </a:rPr>
              <a:t>O</a:t>
            </a:r>
            <a:r>
              <a:rPr lang="en-US" sz="1600" b="1" baseline="-25000" dirty="0">
                <a:latin typeface="Calibri" panose="020F0502020204030204" pitchFamily="34" charset="0"/>
                <a:sym typeface="Wingdings" panose="05000000000000000000" pitchFamily="2" charset="2"/>
              </a:rPr>
              <a:t>3</a:t>
            </a:r>
            <a:r>
              <a:rPr lang="en-US" sz="1600" b="1" dirty="0">
                <a:latin typeface="Calibri" panose="020F0502020204030204" pitchFamily="34" charset="0"/>
                <a:sym typeface="Wingdings" panose="05000000000000000000" pitchFamily="2" charset="2"/>
              </a:rPr>
              <a:t> (glass) + 3H</a:t>
            </a:r>
            <a:r>
              <a:rPr lang="en-US" sz="1600" b="1" baseline="-25000" dirty="0">
                <a:latin typeface="Calibri" panose="020F0502020204030204" pitchFamily="34" charset="0"/>
                <a:sym typeface="Wingdings" panose="05000000000000000000" pitchFamily="2" charset="2"/>
              </a:rPr>
              <a:t>2</a:t>
            </a:r>
            <a:r>
              <a:rPr lang="en-US" sz="1600" b="1" dirty="0">
                <a:latin typeface="Calibri" panose="020F0502020204030204" pitchFamily="34" charset="0"/>
                <a:sym typeface="Wingdings" panose="05000000000000000000" pitchFamily="2" charset="2"/>
              </a:rPr>
              <a:t>O (steam).</a:t>
            </a:r>
            <a:endParaRPr lang="en-US" sz="1600" b="1" dirty="0">
              <a:latin typeface="Calibri" panose="020F0502020204030204" pitchFamily="34" charset="0"/>
            </a:endParaRPr>
          </a:p>
          <a:p>
            <a:pPr eaLnBrk="1" hangingPunct="1"/>
            <a:endParaRPr lang="en-US" sz="1600" b="1" dirty="0">
              <a:latin typeface="Calibri" panose="020F0502020204030204" pitchFamily="34" charset="0"/>
            </a:endParaRPr>
          </a:p>
          <a:p>
            <a:pPr eaLnBrk="1" hangingPunct="1"/>
            <a:r>
              <a:rPr lang="en-US" sz="1600" dirty="0">
                <a:latin typeface="Calibri" panose="020F0502020204030204" pitchFamily="34" charset="0"/>
              </a:rPr>
              <a:t>Students can see the evolution of the water and the remaining glass.  Fibers can be pulled easily and, if desired, impurities may be added to induce color in the glasses.</a:t>
            </a:r>
          </a:p>
          <a:p>
            <a:pPr eaLnBrk="1" hangingPunct="1"/>
            <a:r>
              <a:rPr lang="en-US" sz="1600" baseline="30000" dirty="0">
                <a:latin typeface="Calibri" panose="020F0502020204030204" pitchFamily="34" charset="0"/>
              </a:rPr>
              <a:t>1</a:t>
            </a:r>
            <a:r>
              <a:rPr lang="en-US" sz="1100" dirty="0">
                <a:latin typeface="Calibri" panose="020F0502020204030204" pitchFamily="34" charset="0"/>
                <a:cs typeface="Calibri" panose="020F0502020204030204" pitchFamily="34" charset="0"/>
              </a:rPr>
              <a:t>https://www.spsnational.org/programs/outreach/borate-glass</a:t>
            </a:r>
            <a:endParaRPr lang="en-US" sz="1100" dirty="0">
              <a:latin typeface="Calibri" panose="020F0502020204030204" pitchFamily="34" charset="0"/>
            </a:endParaRPr>
          </a:p>
          <a:p>
            <a:pPr eaLnBrk="1" hangingPunct="1"/>
            <a:endParaRPr lang="en-US" sz="1600" dirty="0">
              <a:latin typeface="Calibri" panose="020F0502020204030204" pitchFamily="34" charset="0"/>
            </a:endParaRPr>
          </a:p>
        </p:txBody>
      </p:sp>
      <p:sp>
        <p:nvSpPr>
          <p:cNvPr id="14" name="Text Box 14"/>
          <p:cNvSpPr txBox="1">
            <a:spLocks noChangeArrowheads="1"/>
          </p:cNvSpPr>
          <p:nvPr/>
        </p:nvSpPr>
        <p:spPr bwMode="auto">
          <a:xfrm>
            <a:off x="4582047" y="2520924"/>
            <a:ext cx="4161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i="1" dirty="0">
              <a:latin typeface="Calibri" panose="020F0502020204030204" pitchFamily="34" charset="0"/>
            </a:endParaRPr>
          </a:p>
          <a:p>
            <a:pPr eaLnBrk="1" hangingPunct="1"/>
            <a:endParaRPr lang="en-US" sz="1400" dirty="0"/>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6" name="Picture 15" descr="A propane torch heats a porcelain crucible with powdered boric acid. The contained water evolves leaving boron oxide glass behind." title="Image">
            <a:extLst>
              <a:ext uri="{FF2B5EF4-FFF2-40B4-BE49-F238E27FC236}">
                <a16:creationId xmlns="" xmlns:a16="http://schemas.microsoft.com/office/drawing/2014/main" id="{EFF53B37-3F92-48F6-9387-D9BEF4C649B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335481" y="1727886"/>
            <a:ext cx="2791542" cy="2888502"/>
          </a:xfrm>
          <a:prstGeom prst="rect">
            <a:avLst/>
          </a:prstGeom>
          <a:noFill/>
          <a:ln w="57150">
            <a:noFill/>
          </a:ln>
        </p:spPr>
      </p:pic>
      <p:sp>
        <p:nvSpPr>
          <p:cNvPr id="17" name="Rectangle 16">
            <a:extLst>
              <a:ext uri="{FF2B5EF4-FFF2-40B4-BE49-F238E27FC236}">
                <a16:creationId xmlns="" xmlns:a16="http://schemas.microsoft.com/office/drawing/2014/main" id="{080CFBDF-C34B-4DF5-BBC3-4965B74A739D}"/>
              </a:ext>
            </a:extLst>
          </p:cNvPr>
          <p:cNvSpPr/>
          <p:nvPr/>
        </p:nvSpPr>
        <p:spPr>
          <a:xfrm>
            <a:off x="4582047" y="4758345"/>
            <a:ext cx="4181994" cy="1200329"/>
          </a:xfrm>
          <a:prstGeom prst="rect">
            <a:avLst/>
          </a:prstGeom>
        </p:spPr>
        <p:txBody>
          <a:bodyPr wrap="square">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Making glass in elementary school: </a:t>
            </a:r>
            <a:r>
              <a:rPr lang="en-US" sz="1200" b="1" i="1" dirty="0">
                <a:latin typeface="Calibri" panose="020F0502020204030204" pitchFamily="34" charset="0"/>
                <a:ea typeface="Calibri" panose="020F0502020204030204" pitchFamily="34" charset="0"/>
                <a:cs typeface="Calibri" panose="020F0502020204030204" pitchFamily="34" charset="0"/>
              </a:rPr>
              <a:t>Your Very Own Borate Glass</a:t>
            </a:r>
            <a:r>
              <a:rPr lang="en-US" sz="1200" b="1" dirty="0">
                <a:latin typeface="Calibri" panose="020F0502020204030204" pitchFamily="34" charset="0"/>
                <a:ea typeface="Calibri" panose="020F0502020204030204" pitchFamily="34" charset="0"/>
                <a:cs typeface="Calibri" panose="020F0502020204030204" pitchFamily="34" charset="0"/>
              </a:rPr>
              <a:t> (photo by Ariel Crego, Coe College). In this activity elementary students and their teachers learn to make one of nature’s simplest glasses: boron oxide (B</a:t>
            </a:r>
            <a:r>
              <a:rPr lang="en-US" sz="1200" b="1" baseline="-25000" dirty="0">
                <a:latin typeface="Calibri" panose="020F0502020204030204" pitchFamily="34" charset="0"/>
                <a:ea typeface="Calibri" panose="020F0502020204030204" pitchFamily="34" charset="0"/>
                <a:cs typeface="Calibri" panose="020F0502020204030204" pitchFamily="34" charset="0"/>
              </a:rPr>
              <a:t>2</a:t>
            </a:r>
            <a:r>
              <a:rPr lang="en-US" sz="1200" b="1" dirty="0">
                <a:latin typeface="Calibri" panose="020F0502020204030204" pitchFamily="34" charset="0"/>
                <a:ea typeface="Calibri" panose="020F0502020204030204" pitchFamily="34" charset="0"/>
                <a:cs typeface="Calibri" panose="020F0502020204030204" pitchFamily="34" charset="0"/>
              </a:rPr>
              <a:t>O</a:t>
            </a:r>
            <a:r>
              <a:rPr lang="en-US" sz="1200" b="1" baseline="-25000" dirty="0">
                <a:latin typeface="Calibri" panose="020F0502020204030204" pitchFamily="34" charset="0"/>
                <a:ea typeface="Calibri" panose="020F0502020204030204" pitchFamily="34" charset="0"/>
                <a:cs typeface="Calibri" panose="020F0502020204030204" pitchFamily="34" charset="0"/>
              </a:rPr>
              <a:t>3</a:t>
            </a:r>
            <a:r>
              <a:rPr lang="en-US" sz="1200" b="1" dirty="0">
                <a:latin typeface="Calibri" panose="020F0502020204030204" pitchFamily="34" charset="0"/>
                <a:ea typeface="Calibri" panose="020F0502020204030204" pitchFamily="34" charset="0"/>
                <a:cs typeface="Calibri" panose="020F0502020204030204" pitchFamily="34" charset="0"/>
              </a:rPr>
              <a:t>). Several experiments maybe performed that augment the basic demonstration that glass is easy to form.</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6641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12302</TotalTime>
  <Words>672</Words>
  <Application>Microsoft Office PowerPoint</Application>
  <PresentationFormat>On-screen Show (4:3)</PresentationFormat>
  <Paragraphs>26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News Gothic MT</vt:lpstr>
      <vt:lpstr>Times New Roman</vt:lpstr>
      <vt:lpstr>Wingdings</vt:lpstr>
      <vt:lpstr>Wingdings 2</vt:lpstr>
      <vt:lpstr>Breeze</vt:lpstr>
      <vt:lpstr>Cutting Edge Research on Glass by  Coe College Undergraduates and a High School Student</vt:lpstr>
      <vt:lpstr>An Exciting Outreach Project by  Ariel Crego, a Physics Student at Coe College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54</cp:revision>
  <cp:lastPrinted>2016-08-01T15:14:13Z</cp:lastPrinted>
  <dcterms:created xsi:type="dcterms:W3CDTF">2016-07-19T18:16:54Z</dcterms:created>
  <dcterms:modified xsi:type="dcterms:W3CDTF">2018-01-11T19:16:23Z</dcterms:modified>
  <cp:category/>
</cp:coreProperties>
</file>