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7" r:id="rId2"/>
    <p:sldId id="25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8C564A3-47D8-EB46-B99E-4BD3C54BF989}" type="slidenum">
              <a:rPr lang="en-US"/>
              <a:pPr>
                <a:defRPr/>
              </a:pPr>
              <a:t>‹#›</a:t>
            </a:fld>
            <a:endParaRPr lang="en-US" dirty="0"/>
          </a:p>
        </p:txBody>
      </p:sp>
    </p:spTree>
    <p:extLst>
      <p:ext uri="{BB962C8B-B14F-4D97-AF65-F5344CB8AC3E}">
        <p14:creationId xmlns:p14="http://schemas.microsoft.com/office/powerpoint/2010/main" val="23382768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FAB4FF71-3841-D045-A348-0E439307AFB9}" type="slidenum">
              <a:rPr lang="en-US"/>
              <a:pPr/>
              <a:t>1</a:t>
            </a:fld>
            <a:endParaRPr lang="en-US"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Times" charset="0"/>
                <a:ea typeface="ＭＳ Ｐゴシック" charset="-128"/>
                <a:cs typeface="ＭＳ Ｐゴシック" charset="-128"/>
              </a:rPr>
              <a:t>Dear Alex: The slide briefly describes our experiments, which were designed to discover the conditions for microtubule bundle formation. Single microtubules are typically used in cells as rails to move molecules (bound to molecular motors) to specific locations in the cell. Microtubule bundles play important structural roles in the axon compartment of nerve cells. Axons are crucial in enabling the transfer of signals from one neuron to a neighboring neuron. The identities of combinations of molecules involved in producing bundles are not known and is actively sought after by researchers worldwide. Our studies led to the finding that the molecule paclitaxel (which goes by the trade name taxol and is used in cancer chemotherapy) is able to suppress the action of proteins believed to be important in the bundling process. The findings pave the path for a mechanistic understanding of microtubule bundling – a structure that plays a critical role in maintaining stable axonal compartments in neurons.</a:t>
            </a:r>
            <a:r>
              <a:rPr lang="en-US" sz="1200" kern="1200" baseline="0" dirty="0" smtClean="0">
                <a:solidFill>
                  <a:schemeClr val="tx1"/>
                </a:solidFill>
                <a:effectLst/>
                <a:latin typeface="Times" charset="0"/>
                <a:ea typeface="ＭＳ Ｐゴシック" charset="-128"/>
                <a:cs typeface="ＭＳ Ｐゴシック" charset="-128"/>
              </a:rPr>
              <a:t> </a:t>
            </a:r>
            <a:r>
              <a:rPr lang="en-US" baseline="0" dirty="0" smtClean="0">
                <a:latin typeface="Arial" charset="0"/>
              </a:rPr>
              <a:t>Best regards, Cyrus (Alt Text is set up on both slides)</a:t>
            </a:r>
            <a:endParaRPr lang="en-US" dirty="0">
              <a:latin typeface="Arial" charset="0"/>
            </a:endParaRPr>
          </a:p>
        </p:txBody>
      </p:sp>
    </p:spTree>
    <p:extLst>
      <p:ext uri="{BB962C8B-B14F-4D97-AF65-F5344CB8AC3E}">
        <p14:creationId xmlns:p14="http://schemas.microsoft.com/office/powerpoint/2010/main" val="352291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6C8EAAA-216C-DD43-8F07-4E1C13558AA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FFEB305-6E82-7D4A-99FE-C4B0988FD66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A785D52-AE1C-E64A-B432-EAECC9AFF05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5A0C03A-D1DE-B841-8D6C-BF7778C87B5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7FEAC6-80CF-0D48-88A0-30C566B90B3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9FD7547-4E33-0649-806A-CBE1E5664BD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AF07FBA-1635-7C4E-8867-E24022E4307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C9E2EB7-356C-8E4A-BAF6-5B747FC0C2C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6834B1D-4380-F447-B75F-4A7FB0ACF81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FF1F6E3-654C-D043-B658-C78D6D97A57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006D6CE-F4AF-1D4B-BB8F-8093C6A65CA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BE1E9B3-21CE-CF4E-8C50-95B184B9E6A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x.doi.org/10.1016/j.bbagen.2016.09.01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tiff"/><Relationship Id="rId5" Type="http://schemas.openxmlformats.org/officeDocument/2006/relationships/image" Target="../media/image2.jp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Text Box 23"/>
          <p:cNvSpPr txBox="1">
            <a:spLocks noChangeArrowheads="1"/>
          </p:cNvSpPr>
          <p:nvPr/>
        </p:nvSpPr>
        <p:spPr bwMode="auto">
          <a:xfrm>
            <a:off x="76200" y="1371362"/>
            <a:ext cx="3962400" cy="1600438"/>
          </a:xfrm>
          <a:prstGeom prst="rect">
            <a:avLst/>
          </a:prstGeom>
          <a:noFill/>
          <a:ln w="9525">
            <a:noFill/>
            <a:miter lim="800000"/>
            <a:headEnd/>
            <a:tailEnd/>
          </a:ln>
        </p:spPr>
        <p:txBody>
          <a:bodyPr wrap="square">
            <a:prstTxWarp prst="textNoShape">
              <a:avLst/>
            </a:prstTxWarp>
            <a:spAutoFit/>
          </a:bodyPr>
          <a:lstStyle/>
          <a:p>
            <a:pPr algn="just"/>
            <a:r>
              <a:rPr lang="en-US" sz="1400" b="1" dirty="0" smtClean="0">
                <a:solidFill>
                  <a:srgbClr val="0000FF"/>
                </a:solidFill>
                <a:latin typeface="Times New Roman"/>
                <a:cs typeface="Times New Roman"/>
              </a:rPr>
              <a:t>Microtubules </a:t>
            </a:r>
            <a:r>
              <a:rPr lang="en-US" sz="1400" b="1" dirty="0">
                <a:latin typeface="Times New Roman"/>
                <a:cs typeface="Times New Roman"/>
              </a:rPr>
              <a:t>are a </a:t>
            </a:r>
            <a:r>
              <a:rPr lang="en-US" sz="1400" b="1" dirty="0" smtClean="0">
                <a:latin typeface="Times New Roman"/>
                <a:cs typeface="Times New Roman"/>
              </a:rPr>
              <a:t>component </a:t>
            </a:r>
            <a:r>
              <a:rPr lang="en-US" sz="1400" b="1" dirty="0">
                <a:latin typeface="Times New Roman"/>
                <a:cs typeface="Times New Roman"/>
              </a:rPr>
              <a:t>of the eukaryotic </a:t>
            </a:r>
            <a:r>
              <a:rPr lang="en-US" sz="1400" b="1" dirty="0" smtClean="0">
                <a:latin typeface="Times New Roman"/>
                <a:cs typeface="Times New Roman"/>
              </a:rPr>
              <a:t>cytoskeleton involved </a:t>
            </a:r>
            <a:r>
              <a:rPr lang="en-US" sz="1400" b="1" dirty="0">
                <a:latin typeface="Times New Roman"/>
                <a:cs typeface="Times New Roman"/>
              </a:rPr>
              <a:t>in </a:t>
            </a:r>
            <a:r>
              <a:rPr lang="en-US" sz="1400" b="1" dirty="0" smtClean="0">
                <a:latin typeface="Times New Roman"/>
                <a:cs typeface="Times New Roman"/>
              </a:rPr>
              <a:t>dynamical cell functions (intracellular trafficking, chromosome segregation,…). </a:t>
            </a:r>
            <a:r>
              <a:rPr lang="en-US" sz="1400" b="1" dirty="0" smtClean="0">
                <a:solidFill>
                  <a:srgbClr val="0000FF"/>
                </a:solidFill>
                <a:latin typeface="Times New Roman"/>
                <a:cs typeface="Times New Roman"/>
              </a:rPr>
              <a:t>Microtubule bundles (see Figure) </a:t>
            </a:r>
            <a:r>
              <a:rPr lang="en-US" sz="1400" b="1" dirty="0" smtClean="0">
                <a:latin typeface="Times New Roman"/>
                <a:cs typeface="Times New Roman"/>
              </a:rPr>
              <a:t>play a critical role in neurons where they stabilize the axonal shaft required for proper inter-neuron communication.  </a:t>
            </a:r>
          </a:p>
        </p:txBody>
      </p:sp>
      <p:sp>
        <p:nvSpPr>
          <p:cNvPr id="14343" name="TextBox 7"/>
          <p:cNvSpPr txBox="1">
            <a:spLocks noChangeArrowheads="1"/>
          </p:cNvSpPr>
          <p:nvPr/>
        </p:nvSpPr>
        <p:spPr bwMode="auto">
          <a:xfrm>
            <a:off x="76200" y="5065693"/>
            <a:ext cx="3886200" cy="954107"/>
          </a:xfrm>
          <a:prstGeom prst="rect">
            <a:avLst/>
          </a:prstGeom>
          <a:noFill/>
          <a:ln w="9525">
            <a:noFill/>
            <a:miter lim="800000"/>
            <a:headEnd/>
            <a:tailEnd/>
          </a:ln>
        </p:spPr>
        <p:txBody>
          <a:bodyPr wrap="square">
            <a:prstTxWarp prst="textNoShape">
              <a:avLst/>
            </a:prstTxWarp>
            <a:spAutoFit/>
          </a:bodyPr>
          <a:lstStyle/>
          <a:p>
            <a:pPr algn="just"/>
            <a:r>
              <a:rPr lang="en-US" sz="1400" b="1" dirty="0" smtClean="0">
                <a:solidFill>
                  <a:srgbClr val="0000FF"/>
                </a:solidFill>
                <a:latin typeface="Times New Roman"/>
                <a:cs typeface="Times New Roman"/>
              </a:rPr>
              <a:t>The findings pave the path for a mechanistic understanding of microtubule bundling – </a:t>
            </a:r>
            <a:r>
              <a:rPr lang="en-US" sz="1400" b="1" dirty="0" smtClean="0">
                <a:solidFill>
                  <a:srgbClr val="FF0000"/>
                </a:solidFill>
                <a:latin typeface="Times New Roman"/>
                <a:cs typeface="Times New Roman"/>
              </a:rPr>
              <a:t>a structure that plays a critical role in maintaining stable axonal compartments in neurons. </a:t>
            </a:r>
            <a:endParaRPr lang="en-US" sz="1400" b="1" dirty="0">
              <a:solidFill>
                <a:srgbClr val="FF0000"/>
              </a:solidFill>
              <a:latin typeface="Times New Roman"/>
              <a:cs typeface="Times New Roman"/>
            </a:endParaRPr>
          </a:p>
        </p:txBody>
      </p:sp>
      <p:sp>
        <p:nvSpPr>
          <p:cNvPr id="10" name="Line 42"/>
          <p:cNvSpPr>
            <a:spLocks noChangeShapeType="1"/>
          </p:cNvSpPr>
          <p:nvPr/>
        </p:nvSpPr>
        <p:spPr bwMode="auto">
          <a:xfrm>
            <a:off x="0" y="838200"/>
            <a:ext cx="9144000" cy="0"/>
          </a:xfrm>
          <a:prstGeom prst="line">
            <a:avLst/>
          </a:prstGeom>
          <a:noFill/>
          <a:ln w="25400" cmpd="thickThin">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11" name="TextBox 10"/>
          <p:cNvSpPr txBox="1"/>
          <p:nvPr/>
        </p:nvSpPr>
        <p:spPr>
          <a:xfrm>
            <a:off x="457201" y="914400"/>
            <a:ext cx="2209799" cy="338554"/>
          </a:xfrm>
          <a:prstGeom prst="rect">
            <a:avLst/>
          </a:prstGeom>
          <a:noFill/>
        </p:spPr>
        <p:txBody>
          <a:bodyPr wrap="square" rtlCol="0">
            <a:spAutoFit/>
          </a:bodyPr>
          <a:lstStyle/>
          <a:p>
            <a:pPr algn="ctr"/>
            <a:r>
              <a:rPr lang="en-US" sz="1600" b="1" dirty="0" smtClean="0">
                <a:latin typeface="Times New Roman"/>
                <a:cs typeface="Times New Roman"/>
              </a:rPr>
              <a:t>Intellectual Merit</a:t>
            </a:r>
            <a:endParaRPr lang="en-US" sz="1600" b="1" dirty="0">
              <a:latin typeface="Times New Roman"/>
              <a:cs typeface="Times New Roman"/>
            </a:endParaRPr>
          </a:p>
        </p:txBody>
      </p:sp>
      <p:sp>
        <p:nvSpPr>
          <p:cNvPr id="13" name="Text Box 2"/>
          <p:cNvSpPr txBox="1">
            <a:spLocks noChangeArrowheads="1"/>
          </p:cNvSpPr>
          <p:nvPr/>
        </p:nvSpPr>
        <p:spPr bwMode="auto">
          <a:xfrm>
            <a:off x="1271787" y="10805"/>
            <a:ext cx="6248400" cy="830997"/>
          </a:xfrm>
          <a:prstGeom prst="rect">
            <a:avLst/>
          </a:prstGeom>
          <a:noFill/>
          <a:ln w="9525">
            <a:noFill/>
            <a:miter lim="800000"/>
            <a:headEnd/>
            <a:tailEnd/>
          </a:ln>
        </p:spPr>
        <p:txBody>
          <a:bodyPr wrap="square">
            <a:prstTxWarp prst="textNoShape">
              <a:avLst/>
            </a:prstTxWarp>
            <a:spAutoFit/>
          </a:bodyPr>
          <a:lstStyle/>
          <a:p>
            <a:pPr algn="ctr"/>
            <a:r>
              <a:rPr lang="en-US" sz="1600" b="1" dirty="0" smtClean="0"/>
              <a:t>Protein-</a:t>
            </a:r>
            <a:r>
              <a:rPr lang="en-US" sz="1600" b="1" dirty="0"/>
              <a:t>mediated </a:t>
            </a:r>
            <a:r>
              <a:rPr lang="en-US" sz="1600" b="1" dirty="0" smtClean="0"/>
              <a:t>Microtubule </a:t>
            </a:r>
            <a:r>
              <a:rPr lang="en-US" sz="1600" b="1" dirty="0"/>
              <a:t>B</a:t>
            </a:r>
            <a:r>
              <a:rPr lang="en-US" sz="1600" b="1" dirty="0" smtClean="0"/>
              <a:t>undling is Suppressed by Tubulin-Binding Molecules Modulating </a:t>
            </a:r>
            <a:r>
              <a:rPr lang="en-US" sz="1600" b="1" dirty="0"/>
              <a:t>M</a:t>
            </a:r>
            <a:r>
              <a:rPr lang="en-US" sz="1600" b="1" dirty="0" smtClean="0"/>
              <a:t>icrotubule </a:t>
            </a:r>
            <a:r>
              <a:rPr lang="en-US" sz="1600" b="1" dirty="0" smtClean="0"/>
              <a:t>Dynamics</a:t>
            </a:r>
          </a:p>
          <a:p>
            <a:pPr algn="ctr"/>
            <a:r>
              <a:rPr lang="en-US" sz="1400" b="1" dirty="0" smtClean="0">
                <a:solidFill>
                  <a:srgbClr val="0000FF"/>
                </a:solidFill>
                <a:latin typeface="Times New Roman"/>
                <a:cs typeface="Times New Roman"/>
              </a:rPr>
              <a:t>Cyrus R. </a:t>
            </a:r>
            <a:r>
              <a:rPr lang="en-US" sz="1400" b="1" dirty="0" smtClean="0">
                <a:solidFill>
                  <a:srgbClr val="0000FF"/>
                </a:solidFill>
                <a:latin typeface="Times New Roman"/>
                <a:cs typeface="Times New Roman"/>
              </a:rPr>
              <a:t>Safinya</a:t>
            </a:r>
            <a:r>
              <a:rPr lang="en-US" sz="1400" b="1" dirty="0" smtClean="0">
                <a:solidFill>
                  <a:srgbClr val="0000FF"/>
                </a:solidFill>
                <a:latin typeface="Times New Roman"/>
                <a:cs typeface="Times New Roman"/>
              </a:rPr>
              <a:t>, University of California-Santa Barbara, DMR </a:t>
            </a:r>
            <a:r>
              <a:rPr lang="en-US" sz="1600" b="1" dirty="0" smtClean="0">
                <a:solidFill>
                  <a:srgbClr val="0000FF"/>
                </a:solidFill>
                <a:latin typeface="Times New Roman"/>
                <a:cs typeface="Times New Roman"/>
              </a:rPr>
              <a:t>1401784</a:t>
            </a:r>
            <a:endParaRPr lang="en-US" sz="1600" dirty="0">
              <a:solidFill>
                <a:srgbClr val="0000FF"/>
              </a:solidFill>
              <a:latin typeface="Times New Roman"/>
              <a:cs typeface="Times New Roman"/>
            </a:endParaRPr>
          </a:p>
        </p:txBody>
      </p:sp>
      <p:sp>
        <p:nvSpPr>
          <p:cNvPr id="17" name="TextBox 16"/>
          <p:cNvSpPr txBox="1"/>
          <p:nvPr/>
        </p:nvSpPr>
        <p:spPr>
          <a:xfrm>
            <a:off x="4343400" y="4114800"/>
            <a:ext cx="4648200" cy="2000548"/>
          </a:xfrm>
          <a:prstGeom prst="rect">
            <a:avLst/>
          </a:prstGeom>
          <a:noFill/>
          <a:ln>
            <a:solidFill>
              <a:schemeClr val="tx1"/>
            </a:solidFill>
          </a:ln>
        </p:spPr>
        <p:txBody>
          <a:bodyPr wrap="square" rtlCol="0">
            <a:spAutoFit/>
          </a:bodyPr>
          <a:lstStyle/>
          <a:p>
            <a:pPr algn="just"/>
            <a:r>
              <a:rPr lang="en-US" sz="1400" b="1" dirty="0" smtClean="0">
                <a:latin typeface="Times New Roman"/>
                <a:cs typeface="Times New Roman"/>
              </a:rPr>
              <a:t>Figure</a:t>
            </a:r>
            <a:r>
              <a:rPr lang="en-US" sz="1100" b="1" dirty="0" smtClean="0">
                <a:latin typeface="Times New Roman"/>
                <a:cs typeface="Times New Roman"/>
              </a:rPr>
              <a:t> </a:t>
            </a:r>
            <a:r>
              <a:rPr lang="en-US" sz="1100" dirty="0" smtClean="0">
                <a:latin typeface="Times New Roman"/>
                <a:cs typeface="Times New Roman"/>
              </a:rPr>
              <a:t>(Left) </a:t>
            </a:r>
            <a:r>
              <a:rPr lang="en-US" sz="1100" dirty="0" smtClean="0"/>
              <a:t>Plot of the </a:t>
            </a:r>
            <a:r>
              <a:rPr lang="en-US" sz="1100" dirty="0"/>
              <a:t>inner </a:t>
            </a:r>
            <a:r>
              <a:rPr lang="en-US" sz="1100" dirty="0" smtClean="0"/>
              <a:t>radius, &lt;</a:t>
            </a:r>
            <a:r>
              <a:rPr lang="en-US" sz="1100" i="1" dirty="0"/>
              <a:t>R</a:t>
            </a:r>
            <a:r>
              <a:rPr lang="en-US" sz="1100" baseline="-25000" dirty="0"/>
              <a:t>in</a:t>
            </a:r>
            <a:r>
              <a:rPr lang="en-US" sz="1100" baseline="30000" dirty="0"/>
              <a:t>MT</a:t>
            </a:r>
            <a:r>
              <a:rPr lang="en-US" sz="1100" dirty="0" smtClean="0"/>
              <a:t>&gt;, of microtubules (MTs) with increasing amounts of the bundling protein Tau (</a:t>
            </a:r>
            <a:r>
              <a:rPr lang="en-US" sz="1100" dirty="0"/>
              <a:t>x-axis corresponds to Tau/tubulin molar ratio)</a:t>
            </a:r>
            <a:r>
              <a:rPr lang="en-US" sz="1100" dirty="0" smtClean="0"/>
              <a:t> shows the </a:t>
            </a:r>
            <a:r>
              <a:rPr lang="en-US" sz="1100" dirty="0"/>
              <a:t>increase in </a:t>
            </a:r>
            <a:r>
              <a:rPr lang="en-US" sz="1100" dirty="0" smtClean="0"/>
              <a:t>inner radius with </a:t>
            </a:r>
            <a:r>
              <a:rPr lang="en-US" sz="1100" dirty="0"/>
              <a:t>the addition of </a:t>
            </a:r>
            <a:r>
              <a:rPr lang="en-US" sz="1100" dirty="0" smtClean="0"/>
              <a:t>protein. The data are from synchrotron x-ray studies. The four curves (bottom to top) correspond to decreasing amounts of “</a:t>
            </a:r>
            <a:r>
              <a:rPr lang="en-US" sz="1100" dirty="0" smtClean="0"/>
              <a:t>taxol</a:t>
            </a:r>
            <a:r>
              <a:rPr lang="en-US" sz="1100" dirty="0" smtClean="0"/>
              <a:t>”,  a tubulin binding molecule that suppresses MT dynamics (red, blue, green, orange correspond to 1/1; ¼; 1/8; 1/32 </a:t>
            </a:r>
            <a:r>
              <a:rPr lang="en-US" sz="1100" dirty="0" smtClean="0"/>
              <a:t>taxol</a:t>
            </a:r>
            <a:r>
              <a:rPr lang="en-US" sz="1100" dirty="0" smtClean="0"/>
              <a:t>/tubulin ratios). Remarkably, the plots reveal that </a:t>
            </a:r>
            <a:r>
              <a:rPr lang="en-US" sz="1100" dirty="0" smtClean="0"/>
              <a:t>taxol</a:t>
            </a:r>
            <a:r>
              <a:rPr lang="en-US" sz="1100" dirty="0" smtClean="0"/>
              <a:t> suppresses the bundling action of the protein and only at the lowest amounts is protein Tau able to assemble MT bundles (hatched region).</a:t>
            </a:r>
            <a:r>
              <a:rPr lang="en-US" sz="1100" dirty="0" smtClean="0">
                <a:latin typeface="Times New Roman"/>
                <a:cs typeface="Times New Roman"/>
              </a:rPr>
              <a:t> (Right) </a:t>
            </a:r>
            <a:r>
              <a:rPr lang="en-US" sz="1100" dirty="0">
                <a:latin typeface="Times New Roman"/>
                <a:cs typeface="Times New Roman"/>
              </a:rPr>
              <a:t>S</a:t>
            </a:r>
            <a:r>
              <a:rPr lang="en-US" sz="1100" dirty="0" smtClean="0">
                <a:latin typeface="Times New Roman"/>
                <a:cs typeface="Times New Roman"/>
              </a:rPr>
              <a:t>chematic drawing depicting a microtubule (MT) bundle. Each MT consists of linear </a:t>
            </a:r>
            <a:r>
              <a:rPr lang="en-US" sz="1100" dirty="0" smtClean="0">
                <a:latin typeface="Times New Roman"/>
                <a:cs typeface="Times New Roman"/>
              </a:rPr>
              <a:t>protofilaments</a:t>
            </a:r>
            <a:r>
              <a:rPr lang="en-US" sz="1100" dirty="0" smtClean="0">
                <a:latin typeface="Times New Roman"/>
                <a:cs typeface="Times New Roman"/>
              </a:rPr>
              <a:t> formed from stacks of tubulin dimers (red/blue spheres).</a:t>
            </a:r>
            <a:endParaRPr lang="en-US" sz="1100" b="1" dirty="0" smtClean="0">
              <a:solidFill>
                <a:srgbClr val="0000FF"/>
              </a:solidFill>
              <a:latin typeface="Times New Roman"/>
              <a:cs typeface="Times New Roman"/>
            </a:endParaRPr>
          </a:p>
        </p:txBody>
      </p:sp>
      <p:sp>
        <p:nvSpPr>
          <p:cNvPr id="19" name="TextBox 18"/>
          <p:cNvSpPr txBox="1"/>
          <p:nvPr/>
        </p:nvSpPr>
        <p:spPr>
          <a:xfrm>
            <a:off x="4343400" y="6124714"/>
            <a:ext cx="4648200" cy="707886"/>
          </a:xfrm>
          <a:prstGeom prst="rect">
            <a:avLst/>
          </a:prstGeom>
          <a:noFill/>
          <a:ln>
            <a:solidFill>
              <a:schemeClr val="tx1"/>
            </a:solidFill>
          </a:ln>
        </p:spPr>
        <p:txBody>
          <a:bodyPr wrap="square" rtlCol="0">
            <a:spAutoFit/>
          </a:bodyPr>
          <a:lstStyle/>
          <a:p>
            <a:pPr algn="just"/>
            <a:r>
              <a:rPr lang="en-US" sz="1000" b="1" dirty="0" smtClean="0">
                <a:solidFill>
                  <a:srgbClr val="0000FF"/>
                </a:solidFill>
                <a:latin typeface="Arial"/>
                <a:cs typeface="Arial"/>
              </a:rPr>
              <a:t>PUBLICATION: </a:t>
            </a:r>
            <a:r>
              <a:rPr lang="en-US" sz="1000" dirty="0"/>
              <a:t>Choi, M. C.; Chung, P. J.; Song, C.; Miller, H. P.; </a:t>
            </a:r>
            <a:r>
              <a:rPr lang="en-US" sz="1000" dirty="0"/>
              <a:t>Kiris</a:t>
            </a:r>
            <a:r>
              <a:rPr lang="en-US" sz="1000" dirty="0"/>
              <a:t>, E.; Li, Y.; Wilson, L.; Feinstein, S. C.; Safinya, C. R.: Paclitaxel suppresses Tau-mediated microtubule bundling in a concentration-dependent manner. </a:t>
            </a:r>
            <a:r>
              <a:rPr lang="en-US" sz="1000" i="1" dirty="0"/>
              <a:t>Biochim</a:t>
            </a:r>
            <a:r>
              <a:rPr lang="en-US" sz="1000" i="1" dirty="0"/>
              <a:t>. </a:t>
            </a:r>
            <a:r>
              <a:rPr lang="en-US" sz="1000" i="1" dirty="0"/>
              <a:t>Biophys</a:t>
            </a:r>
            <a:r>
              <a:rPr lang="en-US" sz="1000" i="1" dirty="0"/>
              <a:t>. </a:t>
            </a:r>
            <a:r>
              <a:rPr lang="en-US" sz="1000" i="1" dirty="0"/>
              <a:t>Acta</a:t>
            </a:r>
            <a:r>
              <a:rPr lang="en-US" sz="1000" i="1" dirty="0"/>
              <a:t> - General Subjects</a:t>
            </a:r>
            <a:r>
              <a:rPr lang="en-US" sz="1000" dirty="0"/>
              <a:t> </a:t>
            </a:r>
            <a:r>
              <a:rPr lang="en-US" sz="1000" b="1" dirty="0"/>
              <a:t>2017</a:t>
            </a:r>
            <a:r>
              <a:rPr lang="en-US" sz="1000" dirty="0"/>
              <a:t>, </a:t>
            </a:r>
            <a:r>
              <a:rPr lang="en-US" sz="1000" i="1" dirty="0"/>
              <a:t>1861</a:t>
            </a:r>
            <a:r>
              <a:rPr lang="en-US" sz="1000" dirty="0"/>
              <a:t>, 3456-3463. DOI: </a:t>
            </a:r>
            <a:r>
              <a:rPr lang="en-US" sz="1000" u="sng" dirty="0">
                <a:hlinkClick r:id="rId3"/>
              </a:rPr>
              <a:t>10.1016/j.bbagen.2016.09.011</a:t>
            </a:r>
            <a:r>
              <a:rPr lang="en-US" sz="1000" dirty="0"/>
              <a:t>.</a:t>
            </a:r>
          </a:p>
        </p:txBody>
      </p:sp>
      <p:sp>
        <p:nvSpPr>
          <p:cNvPr id="20" name="TextBox 19"/>
          <p:cNvSpPr txBox="1"/>
          <p:nvPr/>
        </p:nvSpPr>
        <p:spPr>
          <a:xfrm>
            <a:off x="76200" y="3922693"/>
            <a:ext cx="3962400" cy="954107"/>
          </a:xfrm>
          <a:prstGeom prst="rect">
            <a:avLst/>
          </a:prstGeom>
          <a:noFill/>
        </p:spPr>
        <p:txBody>
          <a:bodyPr wrap="square" rtlCol="0">
            <a:spAutoFit/>
          </a:bodyPr>
          <a:lstStyle/>
          <a:p>
            <a:pPr algn="just"/>
            <a:r>
              <a:rPr lang="en-US" sz="1400" b="1" dirty="0" smtClean="0">
                <a:latin typeface="Times New Roman"/>
                <a:cs typeface="Times New Roman"/>
              </a:rPr>
              <a:t>Remarkably, </a:t>
            </a:r>
            <a:r>
              <a:rPr lang="en-US" sz="1400" b="1" dirty="0" smtClean="0">
                <a:solidFill>
                  <a:srgbClr val="FF0000"/>
                </a:solidFill>
                <a:latin typeface="Times New Roman"/>
                <a:cs typeface="Times New Roman"/>
              </a:rPr>
              <a:t>our studies have led to the discovery that microtubule bundling </a:t>
            </a:r>
            <a:r>
              <a:rPr lang="en-US" sz="1400" b="1" dirty="0" smtClean="0">
                <a:latin typeface="Times New Roman"/>
                <a:cs typeface="Times New Roman"/>
              </a:rPr>
              <a:t>is dependent on the concentration of a tubulin binding molecule which counteracts protein bundling forces. </a:t>
            </a:r>
            <a:endParaRPr lang="en-US" sz="1400" b="1" dirty="0">
              <a:latin typeface="Times New Roman"/>
              <a:cs typeface="Times New Roman"/>
            </a:endParaRPr>
          </a:p>
        </p:txBody>
      </p:sp>
      <p:grpSp>
        <p:nvGrpSpPr>
          <p:cNvPr id="28" name="Group 27"/>
          <p:cNvGrpSpPr/>
          <p:nvPr/>
        </p:nvGrpSpPr>
        <p:grpSpPr>
          <a:xfrm>
            <a:off x="151032" y="6172200"/>
            <a:ext cx="2973168" cy="685800"/>
            <a:chOff x="151032" y="6172200"/>
            <a:chExt cx="2973168" cy="685800"/>
          </a:xfrm>
        </p:grpSpPr>
        <p:pic>
          <p:nvPicPr>
            <p:cNvPr id="22" name="Picture 5" descr="http://www.nsf.gov/images/logos/nsf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032" y="6248400"/>
              <a:ext cx="534768" cy="537990"/>
            </a:xfrm>
            <a:prstGeom prst="rect">
              <a:avLst/>
            </a:prstGeom>
            <a:noFill/>
            <a:extLst>
              <a:ext uri="{909E8E84-426E-40dd-AFC4-6F175D3DCCD1}">
                <a14:hiddenFill xmlns:a14="http://schemas.microsoft.com/office/drawing/2010/main" xmlns="">
                  <a:solidFill>
                    <a:srgbClr val="FFFFFF"/>
                  </a:solidFill>
                </a14:hiddenFill>
              </a:ext>
            </a:extLst>
          </p:spPr>
        </p:pic>
        <p:sp>
          <p:nvSpPr>
            <p:cNvPr id="23" name="TextBox 22"/>
            <p:cNvSpPr txBox="1"/>
            <p:nvPr/>
          </p:nvSpPr>
          <p:spPr>
            <a:xfrm>
              <a:off x="609600" y="6172200"/>
              <a:ext cx="1371600" cy="646331"/>
            </a:xfrm>
            <a:prstGeom prst="rect">
              <a:avLst/>
            </a:prstGeom>
            <a:noFill/>
          </p:spPr>
          <p:txBody>
            <a:bodyPr wrap="square" rtlCol="0">
              <a:spAutoFit/>
            </a:bodyPr>
            <a:lstStyle/>
            <a:p>
              <a:r>
                <a:rPr lang="en-US" sz="3600" dirty="0" smtClean="0">
                  <a:latin typeface="Times New Roman"/>
                  <a:cs typeface="Times New Roman"/>
                </a:rPr>
                <a:t>DMR</a:t>
              </a:r>
              <a:endParaRPr lang="en-US" sz="3600" dirty="0">
                <a:latin typeface="Times New Roman"/>
                <a:cs typeface="Times New Roman"/>
              </a:endParaRPr>
            </a:p>
          </p:txBody>
        </p:sp>
        <p:sp>
          <p:nvSpPr>
            <p:cNvPr id="26" name="TextBox 25"/>
            <p:cNvSpPr txBox="1"/>
            <p:nvPr/>
          </p:nvSpPr>
          <p:spPr>
            <a:xfrm>
              <a:off x="1676400" y="6336268"/>
              <a:ext cx="1447800" cy="369332"/>
            </a:xfrm>
            <a:prstGeom prst="rect">
              <a:avLst/>
            </a:prstGeom>
            <a:noFill/>
          </p:spPr>
          <p:txBody>
            <a:bodyPr wrap="square" rtlCol="0">
              <a:spAutoFit/>
            </a:bodyPr>
            <a:lstStyle/>
            <a:p>
              <a:r>
                <a:rPr lang="en-US" sz="900" dirty="0" smtClean="0">
                  <a:latin typeface="Times New Roman"/>
                  <a:cs typeface="Times New Roman"/>
                </a:rPr>
                <a:t>DIVISION OF MATERIALS RESEARCH</a:t>
              </a:r>
              <a:endParaRPr lang="en-US" sz="900" dirty="0">
                <a:latin typeface="Times New Roman"/>
                <a:cs typeface="Times New Roman"/>
              </a:endParaRPr>
            </a:p>
          </p:txBody>
        </p:sp>
        <p:sp>
          <p:nvSpPr>
            <p:cNvPr id="27" name="TextBox 26"/>
            <p:cNvSpPr txBox="1"/>
            <p:nvPr/>
          </p:nvSpPr>
          <p:spPr>
            <a:xfrm>
              <a:off x="609600" y="6673334"/>
              <a:ext cx="2438400" cy="184666"/>
            </a:xfrm>
            <a:prstGeom prst="rect">
              <a:avLst/>
            </a:prstGeom>
            <a:noFill/>
          </p:spPr>
          <p:txBody>
            <a:bodyPr wrap="square" rtlCol="0">
              <a:spAutoFit/>
            </a:bodyPr>
            <a:lstStyle/>
            <a:p>
              <a:r>
                <a:rPr lang="en-US" sz="600" dirty="0" smtClean="0">
                  <a:latin typeface="Times New Roman"/>
                  <a:cs typeface="Times New Roman"/>
                </a:rPr>
                <a:t>DIRECTORATE FOR MATHEMATICAL AND PHYSICAL SCIENCES</a:t>
              </a:r>
              <a:endParaRPr lang="en-US" sz="600" dirty="0">
                <a:latin typeface="Times New Roman"/>
                <a:cs typeface="Times New Roman"/>
              </a:endParaRPr>
            </a:p>
          </p:txBody>
        </p:sp>
      </p:grpSp>
      <p:grpSp>
        <p:nvGrpSpPr>
          <p:cNvPr id="24" name="Group 23"/>
          <p:cNvGrpSpPr/>
          <p:nvPr/>
        </p:nvGrpSpPr>
        <p:grpSpPr>
          <a:xfrm>
            <a:off x="4348866" y="1153087"/>
            <a:ext cx="4615551" cy="2961713"/>
            <a:chOff x="4348866" y="1153087"/>
            <a:chExt cx="4615551" cy="2961713"/>
          </a:xfrm>
        </p:grpSpPr>
        <p:pic>
          <p:nvPicPr>
            <p:cNvPr id="12" name="Picture 11" descr="The image shows a schematic drawing depicting a bundle of microtubules. Microtubules are filaments that make up parts of the skeleton of the cell (i.e. the so called cytoskeleton). Microtubule bundles play important structural roles in the axon compartment of nerve cells. Axons are crucial in enabling the transfer of signals from one neuron to a neighboring neuron. The identities of combinations of molecules involved in producing bundles are not known and is actively sought after by researchers worldwide. " title="a bundle of microtubule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1377" y="1153087"/>
              <a:ext cx="1463040" cy="2907792"/>
            </a:xfrm>
            <a:prstGeom prst="rect">
              <a:avLst/>
            </a:prstGeom>
          </p:spPr>
        </p:pic>
        <p:grpSp>
          <p:nvGrpSpPr>
            <p:cNvPr id="15" name="Group 14"/>
            <p:cNvGrpSpPr/>
            <p:nvPr/>
          </p:nvGrpSpPr>
          <p:grpSpPr>
            <a:xfrm>
              <a:off x="4348866" y="1371600"/>
              <a:ext cx="3205655" cy="2743200"/>
              <a:chOff x="4201721" y="1524000"/>
              <a:chExt cx="3205655" cy="2743200"/>
            </a:xfrm>
          </p:grpSpPr>
          <p:grpSp>
            <p:nvGrpSpPr>
              <p:cNvPr id="9" name="Group 8"/>
              <p:cNvGrpSpPr/>
              <p:nvPr/>
            </p:nvGrpSpPr>
            <p:grpSpPr>
              <a:xfrm>
                <a:off x="4201721" y="1524000"/>
                <a:ext cx="3205655" cy="2743200"/>
                <a:chOff x="4201721" y="1524000"/>
                <a:chExt cx="3205655" cy="2743200"/>
              </a:xfrm>
              <a:solidFill>
                <a:schemeClr val="bg1"/>
              </a:solidFill>
            </p:grpSpPr>
            <p:grpSp>
              <p:nvGrpSpPr>
                <p:cNvPr id="7" name="Group 6"/>
                <p:cNvGrpSpPr/>
                <p:nvPr/>
              </p:nvGrpSpPr>
              <p:grpSpPr>
                <a:xfrm>
                  <a:off x="4201721" y="1524000"/>
                  <a:ext cx="3205655" cy="2743200"/>
                  <a:chOff x="4201721" y="1524000"/>
                  <a:chExt cx="3205655" cy="2743200"/>
                </a:xfrm>
                <a:grpFill/>
              </p:grpSpPr>
              <p:grpSp>
                <p:nvGrpSpPr>
                  <p:cNvPr id="4" name="Group 3"/>
                  <p:cNvGrpSpPr/>
                  <p:nvPr/>
                </p:nvGrpSpPr>
                <p:grpSpPr>
                  <a:xfrm>
                    <a:off x="4201721" y="1524000"/>
                    <a:ext cx="3205655" cy="2743200"/>
                    <a:chOff x="4201721" y="1524000"/>
                    <a:chExt cx="3205655" cy="2743200"/>
                  </a:xfrm>
                  <a:grpFill/>
                </p:grpSpPr>
                <p:grpSp>
                  <p:nvGrpSpPr>
                    <p:cNvPr id="5" name="Group 4"/>
                    <p:cNvGrpSpPr/>
                    <p:nvPr/>
                  </p:nvGrpSpPr>
                  <p:grpSpPr>
                    <a:xfrm>
                      <a:off x="4201721" y="1524000"/>
                      <a:ext cx="3205655" cy="2743200"/>
                      <a:chOff x="6256443" y="1219200"/>
                      <a:chExt cx="2404872" cy="2057940"/>
                    </a:xfrm>
                    <a:grpFill/>
                  </p:grpSpPr>
                  <p:pic>
                    <p:nvPicPr>
                      <p:cNvPr id="25" name="Picture 10" descr="The image shows data where it was discovered that the molecule paclitaxel (which goes by the trade name taxol and is used in cancer chemotherapy) is able to suppress the action of proteins believed to be important in forming microtubule bundles. Microtubule bundles play important structural roles in the axon compartment of nerve cells, which enable the transfer of signals between neuron. The findings pave the pathway for a mechanistic understanding of microtubule bundling – a structure that plays a critical role in maintaining stable axonal compartments in neurons. &#10;" title="Conditions for forming microtubule bundles"/>
                      <p:cNvPicPr>
                        <a:picLocks noChangeAspect="1" noChangeArrowheads="1"/>
                      </p:cNvPicPr>
                      <p:nvPr/>
                    </p:nvPicPr>
                    <p:blipFill>
                      <a:blip r:embed="rId6" cstate="print"/>
                      <a:srcRect/>
                      <a:stretch>
                        <a:fillRect/>
                      </a:stretch>
                    </p:blipFill>
                    <p:spPr bwMode="auto">
                      <a:xfrm>
                        <a:off x="6256443" y="1219200"/>
                        <a:ext cx="2404872" cy="2057940"/>
                      </a:xfrm>
                      <a:prstGeom prst="rect">
                        <a:avLst/>
                      </a:prstGeom>
                      <a:grpFill/>
                    </p:spPr>
                  </p:pic>
                  <p:grpSp>
                    <p:nvGrpSpPr>
                      <p:cNvPr id="29" name="그룹 6"/>
                      <p:cNvGrpSpPr>
                        <a:grpSpLocks/>
                      </p:cNvGrpSpPr>
                      <p:nvPr/>
                    </p:nvGrpSpPr>
                    <p:grpSpPr bwMode="auto">
                      <a:xfrm>
                        <a:off x="7270660" y="1359844"/>
                        <a:ext cx="919947" cy="492254"/>
                        <a:chOff x="5445469" y="1741245"/>
                        <a:chExt cx="595695" cy="446316"/>
                      </a:xfrm>
                      <a:grpFill/>
                    </p:grpSpPr>
                    <p:cxnSp>
                      <p:nvCxnSpPr>
                        <p:cNvPr id="30" name="직선 연결선 162"/>
                        <p:cNvCxnSpPr/>
                        <p:nvPr/>
                      </p:nvCxnSpPr>
                      <p:spPr bwMode="auto">
                        <a:xfrm flipH="1">
                          <a:off x="5525906" y="1741247"/>
                          <a:ext cx="119755" cy="221844"/>
                        </a:xfrm>
                        <a:prstGeom prst="line">
                          <a:avLst/>
                        </a:prstGeom>
                        <a:grpFill/>
                        <a:ln w="19050" cap="flat" cmpd="sng" algn="ctr">
                          <a:solidFill>
                            <a:schemeClr val="bg1">
                              <a:lumMod val="50000"/>
                            </a:schemeClr>
                          </a:solidFill>
                          <a:prstDash val="solid"/>
                          <a:round/>
                          <a:headEnd type="none" w="med" len="med"/>
                          <a:tailEnd type="none" w="med" len="med"/>
                        </a:ln>
                        <a:effectLst/>
                      </p:spPr>
                    </p:cxnSp>
                    <p:cxnSp>
                      <p:nvCxnSpPr>
                        <p:cNvPr id="31" name="직선 연결선 163"/>
                        <p:cNvCxnSpPr/>
                        <p:nvPr/>
                      </p:nvCxnSpPr>
                      <p:spPr bwMode="auto">
                        <a:xfrm flipH="1">
                          <a:off x="5533260" y="1741247"/>
                          <a:ext cx="233206" cy="446314"/>
                        </a:xfrm>
                        <a:prstGeom prst="line">
                          <a:avLst/>
                        </a:prstGeom>
                        <a:grpFill/>
                        <a:ln w="19050" cap="flat" cmpd="sng" algn="ctr">
                          <a:solidFill>
                            <a:schemeClr val="bg1">
                              <a:lumMod val="50000"/>
                            </a:schemeClr>
                          </a:solidFill>
                          <a:prstDash val="solid"/>
                          <a:round/>
                          <a:headEnd type="none" w="med" len="med"/>
                          <a:tailEnd type="none" w="med" len="med"/>
                        </a:ln>
                        <a:effectLst/>
                      </p:spPr>
                    </p:cxnSp>
                    <p:cxnSp>
                      <p:nvCxnSpPr>
                        <p:cNvPr id="32" name="직선 연결선 164"/>
                        <p:cNvCxnSpPr/>
                        <p:nvPr/>
                      </p:nvCxnSpPr>
                      <p:spPr bwMode="auto">
                        <a:xfrm flipH="1">
                          <a:off x="5668772" y="1741245"/>
                          <a:ext cx="222701" cy="446314"/>
                        </a:xfrm>
                        <a:prstGeom prst="line">
                          <a:avLst/>
                        </a:prstGeom>
                        <a:grpFill/>
                        <a:ln w="19050" cap="flat" cmpd="sng" algn="ctr">
                          <a:solidFill>
                            <a:schemeClr val="bg1">
                              <a:lumMod val="50000"/>
                            </a:schemeClr>
                          </a:solidFill>
                          <a:prstDash val="solid"/>
                          <a:round/>
                          <a:headEnd type="none" w="med" len="med"/>
                          <a:tailEnd type="none" w="med" len="med"/>
                        </a:ln>
                        <a:effectLst/>
                      </p:spPr>
                    </p:cxnSp>
                    <p:cxnSp>
                      <p:nvCxnSpPr>
                        <p:cNvPr id="33" name="직선 연결선 165"/>
                        <p:cNvCxnSpPr/>
                        <p:nvPr/>
                      </p:nvCxnSpPr>
                      <p:spPr bwMode="auto">
                        <a:xfrm flipH="1">
                          <a:off x="5792729" y="1756997"/>
                          <a:ext cx="215348" cy="430561"/>
                        </a:xfrm>
                        <a:prstGeom prst="line">
                          <a:avLst/>
                        </a:prstGeom>
                        <a:grpFill/>
                        <a:ln w="19050" cap="flat" cmpd="sng" algn="ctr">
                          <a:solidFill>
                            <a:schemeClr val="bg1">
                              <a:lumMod val="50000"/>
                            </a:schemeClr>
                          </a:solidFill>
                          <a:prstDash val="solid"/>
                          <a:round/>
                          <a:headEnd type="none" w="med" len="med"/>
                          <a:tailEnd type="none" w="med" len="med"/>
                        </a:ln>
                        <a:effectLst/>
                      </p:spPr>
                    </p:cxnSp>
                    <p:cxnSp>
                      <p:nvCxnSpPr>
                        <p:cNvPr id="34" name="직선 연결선 166"/>
                        <p:cNvCxnSpPr/>
                        <p:nvPr/>
                      </p:nvCxnSpPr>
                      <p:spPr bwMode="auto">
                        <a:xfrm flipH="1">
                          <a:off x="5898827" y="1963090"/>
                          <a:ext cx="109250" cy="224470"/>
                        </a:xfrm>
                        <a:prstGeom prst="line">
                          <a:avLst/>
                        </a:prstGeom>
                        <a:grpFill/>
                        <a:ln w="19050" cap="flat" cmpd="sng" algn="ctr">
                          <a:solidFill>
                            <a:schemeClr val="bg1">
                              <a:lumMod val="50000"/>
                            </a:schemeClr>
                          </a:solidFill>
                          <a:prstDash val="solid"/>
                          <a:round/>
                          <a:headEnd type="none" w="med" len="med"/>
                          <a:tailEnd type="none" w="med" len="med"/>
                        </a:ln>
                        <a:effectLst/>
                      </p:spPr>
                    </p:cxnSp>
                    <p:cxnSp>
                      <p:nvCxnSpPr>
                        <p:cNvPr id="35" name="직선 연결선 167"/>
                        <p:cNvCxnSpPr/>
                        <p:nvPr/>
                      </p:nvCxnSpPr>
                      <p:spPr bwMode="auto">
                        <a:xfrm flipH="1">
                          <a:off x="5521706" y="1767499"/>
                          <a:ext cx="17858" cy="32817"/>
                        </a:xfrm>
                        <a:prstGeom prst="line">
                          <a:avLst/>
                        </a:prstGeom>
                        <a:grpFill/>
                        <a:ln w="19050" cap="flat" cmpd="sng" algn="ctr">
                          <a:solidFill>
                            <a:schemeClr val="bg1">
                              <a:lumMod val="50000"/>
                            </a:schemeClr>
                          </a:solidFill>
                          <a:prstDash val="solid"/>
                          <a:round/>
                          <a:headEnd type="none" w="med" len="med"/>
                          <a:tailEnd type="none" w="med" len="med"/>
                        </a:ln>
                        <a:effectLst/>
                      </p:spPr>
                    </p:cxnSp>
                    <p:cxnSp>
                      <p:nvCxnSpPr>
                        <p:cNvPr id="36" name="직선 연결선 168"/>
                        <p:cNvCxnSpPr/>
                        <p:nvPr/>
                      </p:nvCxnSpPr>
                      <p:spPr bwMode="auto">
                        <a:xfrm flipH="1">
                          <a:off x="5997570" y="2150801"/>
                          <a:ext cx="17858" cy="32817"/>
                        </a:xfrm>
                        <a:prstGeom prst="line">
                          <a:avLst/>
                        </a:prstGeom>
                        <a:grpFill/>
                        <a:ln w="19050" cap="flat" cmpd="sng" algn="ctr">
                          <a:solidFill>
                            <a:schemeClr val="bg1">
                              <a:lumMod val="50000"/>
                            </a:schemeClr>
                          </a:solidFill>
                          <a:prstDash val="solid"/>
                          <a:round/>
                          <a:headEnd type="none" w="med" len="med"/>
                          <a:tailEnd type="none" w="med" len="med"/>
                        </a:ln>
                        <a:effectLst/>
                      </p:spPr>
                    </p:cxnSp>
                    <p:sp>
                      <p:nvSpPr>
                        <p:cNvPr id="37" name="직사각형 3"/>
                        <p:cNvSpPr>
                          <a:spLocks noChangeArrowheads="1"/>
                        </p:cNvSpPr>
                        <p:nvPr/>
                      </p:nvSpPr>
                      <p:spPr bwMode="auto">
                        <a:xfrm>
                          <a:off x="5613403" y="1876422"/>
                          <a:ext cx="231775" cy="174625"/>
                        </a:xfrm>
                        <a:prstGeom prst="rect">
                          <a:avLst/>
                        </a:prstGeom>
                        <a:grpFill/>
                        <a:ln w="19050" algn="ctr">
                          <a:noFill/>
                          <a:round/>
                          <a:headEnd/>
                          <a:tailEnd/>
                        </a:ln>
                      </p:spPr>
                      <p:txBody>
                        <a:bodyPr/>
                        <a:lstStyle/>
                        <a:p>
                          <a:endParaRPr lang="ko-KR" altLang="en-US"/>
                        </a:p>
                      </p:txBody>
                    </p:sp>
                    <p:sp>
                      <p:nvSpPr>
                        <p:cNvPr id="38" name="Text Box 242"/>
                        <p:cNvSpPr txBox="1">
                          <a:spLocks noChangeArrowheads="1"/>
                        </p:cNvSpPr>
                        <p:nvPr/>
                      </p:nvSpPr>
                      <p:spPr bwMode="auto">
                        <a:xfrm>
                          <a:off x="5445469" y="1859979"/>
                          <a:ext cx="595695" cy="209290"/>
                        </a:xfrm>
                        <a:prstGeom prst="rect">
                          <a:avLst/>
                        </a:prstGeom>
                        <a:grpFill/>
                        <a:ln w="19050">
                          <a:noFill/>
                          <a:miter lim="800000"/>
                          <a:headEnd/>
                          <a:tailEnd/>
                        </a:ln>
                      </p:spPr>
                      <p:txBody>
                        <a:bodyPr wrap="square">
                          <a:spAutoFit/>
                        </a:bodyPr>
                        <a:lstStyle/>
                        <a:p>
                          <a:pPr algn="ctr"/>
                          <a:r>
                            <a:rPr lang="en-US" altLang="ko-KR" sz="900" dirty="0" smtClean="0">
                              <a:latin typeface="Gill Sans MT" pitchFamily="34" charset="0"/>
                            </a:rPr>
                            <a:t>Bundled MTs</a:t>
                          </a:r>
                          <a:endParaRPr lang="en-US" altLang="ko-KR" sz="900" dirty="0">
                            <a:latin typeface="Gill Sans MT" pitchFamily="34" charset="0"/>
                          </a:endParaRPr>
                        </a:p>
                      </p:txBody>
                    </p:sp>
                  </p:grpSp>
                </p:grpSp>
                <p:sp>
                  <p:nvSpPr>
                    <p:cNvPr id="3" name="TextBox 2"/>
                    <p:cNvSpPr txBox="1"/>
                    <p:nvPr/>
                  </p:nvSpPr>
                  <p:spPr>
                    <a:xfrm>
                      <a:off x="6858000" y="1676400"/>
                      <a:ext cx="457200" cy="461665"/>
                    </a:xfrm>
                    <a:prstGeom prst="rect">
                      <a:avLst/>
                    </a:prstGeom>
                    <a:grpFill/>
                  </p:spPr>
                  <p:txBody>
                    <a:bodyPr wrap="square" rtlCol="0">
                      <a:spAutoFit/>
                    </a:bodyPr>
                    <a:lstStyle/>
                    <a:p>
                      <a:endParaRPr lang="en-US" dirty="0"/>
                    </a:p>
                  </p:txBody>
                </p:sp>
              </p:grpSp>
              <p:sp>
                <p:nvSpPr>
                  <p:cNvPr id="6" name="TextBox 5"/>
                  <p:cNvSpPr txBox="1"/>
                  <p:nvPr/>
                </p:nvSpPr>
                <p:spPr>
                  <a:xfrm>
                    <a:off x="6858000" y="2489200"/>
                    <a:ext cx="533400" cy="461665"/>
                  </a:xfrm>
                  <a:prstGeom prst="rect">
                    <a:avLst/>
                  </a:prstGeom>
                  <a:grpFill/>
                </p:spPr>
                <p:txBody>
                  <a:bodyPr wrap="square" rtlCol="0">
                    <a:spAutoFit/>
                  </a:bodyPr>
                  <a:lstStyle/>
                  <a:p>
                    <a:endParaRPr lang="en-US" dirty="0">
                      <a:solidFill>
                        <a:schemeClr val="bg1"/>
                      </a:solidFill>
                    </a:endParaRPr>
                  </a:p>
                </p:txBody>
              </p:sp>
            </p:grpSp>
            <p:sp>
              <p:nvSpPr>
                <p:cNvPr id="8" name="TextBox 7"/>
                <p:cNvSpPr txBox="1"/>
                <p:nvPr/>
              </p:nvSpPr>
              <p:spPr>
                <a:xfrm>
                  <a:off x="6883400" y="3200400"/>
                  <a:ext cx="457200" cy="461665"/>
                </a:xfrm>
                <a:prstGeom prst="rect">
                  <a:avLst/>
                </a:prstGeom>
                <a:grpFill/>
              </p:spPr>
              <p:txBody>
                <a:bodyPr wrap="square" rtlCol="0">
                  <a:spAutoFit/>
                </a:bodyPr>
                <a:lstStyle/>
                <a:p>
                  <a:endParaRPr lang="en-US" dirty="0"/>
                </a:p>
              </p:txBody>
            </p:sp>
          </p:grpSp>
          <p:sp>
            <p:nvSpPr>
              <p:cNvPr id="14" name="TextBox 13"/>
              <p:cNvSpPr txBox="1"/>
              <p:nvPr/>
            </p:nvSpPr>
            <p:spPr>
              <a:xfrm>
                <a:off x="6985000" y="2286000"/>
                <a:ext cx="304800" cy="830997"/>
              </a:xfrm>
              <a:prstGeom prst="rect">
                <a:avLst/>
              </a:prstGeom>
              <a:solidFill>
                <a:schemeClr val="bg1"/>
              </a:solidFill>
            </p:spPr>
            <p:txBody>
              <a:bodyPr wrap="square" rtlCol="0">
                <a:spAutoFit/>
              </a:bodyPr>
              <a:lstStyle/>
              <a:p>
                <a:endParaRPr lang="en-US" dirty="0" smtClean="0"/>
              </a:p>
              <a:p>
                <a:endParaRPr lang="en-US" dirty="0"/>
              </a:p>
            </p:txBody>
          </p:sp>
        </p:grpSp>
      </p:grpSp>
      <p:sp>
        <p:nvSpPr>
          <p:cNvPr id="16" name="TextBox 15"/>
          <p:cNvSpPr txBox="1"/>
          <p:nvPr/>
        </p:nvSpPr>
        <p:spPr>
          <a:xfrm>
            <a:off x="76200" y="3071336"/>
            <a:ext cx="3886200" cy="738664"/>
          </a:xfrm>
          <a:prstGeom prst="rect">
            <a:avLst/>
          </a:prstGeom>
          <a:noFill/>
        </p:spPr>
        <p:txBody>
          <a:bodyPr wrap="square" rtlCol="0">
            <a:spAutoFit/>
          </a:bodyPr>
          <a:lstStyle/>
          <a:p>
            <a:pPr algn="just"/>
            <a:r>
              <a:rPr lang="en-US" sz="1400" b="1" dirty="0">
                <a:latin typeface="Times New Roman"/>
                <a:cs typeface="Times New Roman"/>
              </a:rPr>
              <a:t>T</a:t>
            </a:r>
            <a:r>
              <a:rPr lang="en-US" sz="1400" b="1" dirty="0" smtClean="0">
                <a:latin typeface="Times New Roman"/>
                <a:cs typeface="Times New Roman"/>
              </a:rPr>
              <a:t>he </a:t>
            </a:r>
            <a:r>
              <a:rPr lang="en-US" sz="1400" b="1" dirty="0">
                <a:latin typeface="Times New Roman"/>
                <a:cs typeface="Times New Roman"/>
              </a:rPr>
              <a:t>precise nature of bundling forces mediated by </a:t>
            </a:r>
            <a:r>
              <a:rPr lang="en-US" sz="1400" b="1" dirty="0" smtClean="0">
                <a:latin typeface="Times New Roman"/>
                <a:cs typeface="Times New Roman"/>
              </a:rPr>
              <a:t>microtubule-</a:t>
            </a:r>
            <a:r>
              <a:rPr lang="en-US" sz="1400" b="1" dirty="0">
                <a:latin typeface="Times New Roman"/>
                <a:cs typeface="Times New Roman"/>
              </a:rPr>
              <a:t>associated proteins remains controversial.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76200" y="1143000"/>
            <a:ext cx="5867400" cy="769441"/>
          </a:xfrm>
          <a:prstGeom prst="rect">
            <a:avLst/>
          </a:prstGeom>
          <a:noFill/>
          <a:ln w="9525">
            <a:noFill/>
            <a:miter lim="800000"/>
            <a:headEnd/>
            <a:tailEnd/>
          </a:ln>
        </p:spPr>
        <p:txBody>
          <a:bodyPr wrap="square">
            <a:prstTxWarp prst="textNoShape">
              <a:avLst/>
            </a:prstTxWarp>
            <a:spAutoFit/>
          </a:bodyPr>
          <a:lstStyle/>
          <a:p>
            <a:pPr algn="just"/>
            <a:r>
              <a:rPr lang="en-US" sz="2000" b="1" u="sng" dirty="0" smtClean="0">
                <a:solidFill>
                  <a:srgbClr val="FF0000"/>
                </a:solidFill>
                <a:latin typeface="Times New Roman"/>
                <a:cs typeface="Times New Roman"/>
              </a:rPr>
              <a:t>Education:</a:t>
            </a:r>
            <a:r>
              <a:rPr lang="en-US" sz="1800" b="1" dirty="0">
                <a:latin typeface="Times New Roman"/>
                <a:cs typeface="Times New Roman"/>
              </a:rPr>
              <a:t> </a:t>
            </a:r>
            <a:r>
              <a:rPr lang="en-US" sz="1400" b="1" dirty="0" smtClean="0">
                <a:solidFill>
                  <a:srgbClr val="0000FF"/>
                </a:solidFill>
                <a:latin typeface="Times New Roman"/>
                <a:cs typeface="Times New Roman"/>
              </a:rPr>
              <a:t>Undergraduate students and teachers </a:t>
            </a:r>
            <a:r>
              <a:rPr lang="en-US" sz="1200" dirty="0" smtClean="0">
                <a:latin typeface="Times New Roman"/>
                <a:cs typeface="Times New Roman"/>
              </a:rPr>
              <a:t>are </a:t>
            </a:r>
            <a:r>
              <a:rPr lang="en-US" sz="1200" dirty="0">
                <a:latin typeface="Times New Roman"/>
                <a:cs typeface="Times New Roman"/>
              </a:rPr>
              <a:t>educated in </a:t>
            </a:r>
            <a:r>
              <a:rPr lang="en-US" sz="1200" dirty="0" smtClean="0">
                <a:latin typeface="Times New Roman"/>
                <a:cs typeface="Times New Roman"/>
              </a:rPr>
              <a:t>state-of-the-art interdisciplinary methods </a:t>
            </a:r>
            <a:r>
              <a:rPr lang="en-US" sz="1200" dirty="0">
                <a:latin typeface="Times New Roman"/>
                <a:cs typeface="Times New Roman"/>
              </a:rPr>
              <a:t>to discover nature’s rules for </a:t>
            </a:r>
            <a:r>
              <a:rPr lang="en-US" sz="1200" dirty="0" smtClean="0">
                <a:latin typeface="Times New Roman"/>
                <a:cs typeface="Times New Roman"/>
              </a:rPr>
              <a:t>assembling nanoscale biomolecular </a:t>
            </a:r>
            <a:r>
              <a:rPr lang="en-US" sz="1200" dirty="0">
                <a:latin typeface="Times New Roman"/>
                <a:cs typeface="Times New Roman"/>
              </a:rPr>
              <a:t>building blocks</a:t>
            </a:r>
            <a:r>
              <a:rPr lang="en-US" sz="1200" dirty="0" smtClean="0">
                <a:latin typeface="Times New Roman"/>
                <a:cs typeface="Times New Roman"/>
              </a:rPr>
              <a:t>  into functional materials. </a:t>
            </a:r>
            <a:endParaRPr lang="en-US" sz="1200" dirty="0">
              <a:latin typeface="Times New Roman"/>
              <a:cs typeface="Times New Roman"/>
            </a:endParaRPr>
          </a:p>
        </p:txBody>
      </p:sp>
      <p:sp>
        <p:nvSpPr>
          <p:cNvPr id="16388" name="Text Box 4"/>
          <p:cNvSpPr txBox="1">
            <a:spLocks noChangeArrowheads="1"/>
          </p:cNvSpPr>
          <p:nvPr/>
        </p:nvSpPr>
        <p:spPr bwMode="auto">
          <a:xfrm>
            <a:off x="76200" y="1992868"/>
            <a:ext cx="1295400" cy="400110"/>
          </a:xfrm>
          <a:prstGeom prst="rect">
            <a:avLst/>
          </a:prstGeom>
          <a:noFill/>
          <a:ln w="9525">
            <a:noFill/>
            <a:miter lim="800000"/>
            <a:headEnd/>
            <a:tailEnd/>
          </a:ln>
        </p:spPr>
        <p:txBody>
          <a:bodyPr wrap="square">
            <a:prstTxWarp prst="textNoShape">
              <a:avLst/>
            </a:prstTxWarp>
            <a:spAutoFit/>
          </a:bodyPr>
          <a:lstStyle/>
          <a:p>
            <a:r>
              <a:rPr lang="en-US" sz="2000" b="1" u="sng" dirty="0" smtClean="0">
                <a:solidFill>
                  <a:srgbClr val="FF0000"/>
                </a:solidFill>
                <a:latin typeface="Times New Roman"/>
                <a:cs typeface="Times New Roman"/>
              </a:rPr>
              <a:t>Outreach:</a:t>
            </a:r>
            <a:endParaRPr lang="en-US" sz="2000" b="1" dirty="0">
              <a:solidFill>
                <a:srgbClr val="008000"/>
              </a:solidFill>
              <a:latin typeface="Times New Roman"/>
              <a:cs typeface="Times New Roman"/>
            </a:endParaRPr>
          </a:p>
        </p:txBody>
      </p:sp>
      <p:sp>
        <p:nvSpPr>
          <p:cNvPr id="16390" name="Text Box 20"/>
          <p:cNvSpPr txBox="1">
            <a:spLocks noChangeArrowheads="1"/>
          </p:cNvSpPr>
          <p:nvPr/>
        </p:nvSpPr>
        <p:spPr bwMode="auto">
          <a:xfrm>
            <a:off x="3962400" y="6553200"/>
            <a:ext cx="6019800" cy="276999"/>
          </a:xfrm>
          <a:prstGeom prst="rect">
            <a:avLst/>
          </a:prstGeom>
          <a:noFill/>
          <a:ln w="9525">
            <a:noFill/>
            <a:miter lim="800000"/>
            <a:headEnd/>
            <a:tailEnd/>
          </a:ln>
        </p:spPr>
        <p:txBody>
          <a:bodyPr wrap="square">
            <a:prstTxWarp prst="textNoShape">
              <a:avLst/>
            </a:prstTxWarp>
            <a:spAutoFit/>
          </a:bodyPr>
          <a:lstStyle/>
          <a:p>
            <a:r>
              <a:rPr lang="en-US" sz="1200" b="1" dirty="0">
                <a:latin typeface="Times New Roman"/>
                <a:cs typeface="Times New Roman"/>
              </a:rPr>
              <a:t>(For more information see</a:t>
            </a:r>
            <a:r>
              <a:rPr lang="en-US" sz="1200" b="1" dirty="0" smtClean="0">
                <a:latin typeface="Times New Roman"/>
                <a:cs typeface="Times New Roman"/>
              </a:rPr>
              <a:t> http://www.mrl.ucsb.edu/~safinyaweb/people.htm)</a:t>
            </a:r>
            <a:endParaRPr lang="en-US" sz="1200" dirty="0">
              <a:latin typeface="Times New Roman"/>
              <a:cs typeface="Times New Roman"/>
            </a:endParaRPr>
          </a:p>
        </p:txBody>
      </p:sp>
      <p:sp>
        <p:nvSpPr>
          <p:cNvPr id="16391" name="Text Box 27"/>
          <p:cNvSpPr txBox="1">
            <a:spLocks noChangeArrowheads="1"/>
          </p:cNvSpPr>
          <p:nvPr/>
        </p:nvSpPr>
        <p:spPr bwMode="auto">
          <a:xfrm>
            <a:off x="76200" y="2362200"/>
            <a:ext cx="5943600" cy="1354217"/>
          </a:xfrm>
          <a:prstGeom prst="rect">
            <a:avLst/>
          </a:prstGeom>
          <a:noFill/>
          <a:ln w="9525">
            <a:noFill/>
            <a:miter lim="800000"/>
            <a:headEnd/>
            <a:tailEnd/>
          </a:ln>
        </p:spPr>
        <p:txBody>
          <a:bodyPr wrap="square">
            <a:prstTxWarp prst="textNoShape">
              <a:avLst/>
            </a:prstTxWarp>
            <a:spAutoFit/>
          </a:bodyPr>
          <a:lstStyle/>
          <a:p>
            <a:pPr algn="just"/>
            <a:r>
              <a:rPr lang="en-US" sz="1200" dirty="0" smtClean="0">
                <a:latin typeface="Times New Roman"/>
                <a:ea typeface="Batang" charset="-127"/>
                <a:cs typeface="Times New Roman"/>
              </a:rPr>
              <a:t>Chemistry PhD student </a:t>
            </a:r>
            <a:r>
              <a:rPr lang="en-US" sz="1400" b="1" dirty="0" smtClean="0">
                <a:solidFill>
                  <a:srgbClr val="0000FF"/>
                </a:solidFill>
                <a:latin typeface="Times New Roman"/>
                <a:ea typeface="Batang" charset="-127"/>
                <a:cs typeface="Times New Roman"/>
              </a:rPr>
              <a:t>Victoria </a:t>
            </a:r>
            <a:r>
              <a:rPr lang="en-US" sz="1400" b="1" dirty="0" smtClean="0">
                <a:solidFill>
                  <a:srgbClr val="0000FF"/>
                </a:solidFill>
                <a:latin typeface="Times New Roman"/>
                <a:ea typeface="Batang" charset="-127"/>
                <a:cs typeface="Times New Roman"/>
              </a:rPr>
              <a:t>Steffes</a:t>
            </a:r>
            <a:r>
              <a:rPr lang="en-US" sz="1400" b="1" dirty="0" smtClean="0">
                <a:solidFill>
                  <a:srgbClr val="0000FF"/>
                </a:solidFill>
                <a:latin typeface="Times New Roman"/>
                <a:ea typeface="Batang" charset="-127"/>
                <a:cs typeface="Times New Roman"/>
              </a:rPr>
              <a:t> </a:t>
            </a:r>
            <a:r>
              <a:rPr lang="en-US" sz="1200" dirty="0" smtClean="0">
                <a:latin typeface="Times New Roman"/>
                <a:ea typeface="Batang" charset="-127"/>
                <a:cs typeface="Times New Roman"/>
              </a:rPr>
              <a:t>(top photo) mentored </a:t>
            </a:r>
            <a:r>
              <a:rPr lang="en-US" sz="1400" dirty="0">
                <a:latin typeface="Times New Roman"/>
                <a:cs typeface="Times New Roman"/>
              </a:rPr>
              <a:t>UC </a:t>
            </a:r>
            <a:r>
              <a:rPr lang="en-US" sz="1400" dirty="0" smtClean="0">
                <a:latin typeface="Times New Roman"/>
                <a:cs typeface="Times New Roman"/>
              </a:rPr>
              <a:t>Irvine</a:t>
            </a:r>
            <a:r>
              <a:rPr lang="en-US" sz="1200" dirty="0" smtClean="0">
                <a:latin typeface="Times New Roman"/>
                <a:ea typeface="Batang" charset="-127"/>
                <a:cs typeface="Times New Roman"/>
              </a:rPr>
              <a:t> chemical engineering student </a:t>
            </a:r>
            <a:r>
              <a:rPr lang="en-US" sz="1400" b="1" dirty="0">
                <a:solidFill>
                  <a:srgbClr val="FF0000"/>
                </a:solidFill>
                <a:latin typeface="Times New Roman"/>
                <a:cs typeface="Times New Roman"/>
              </a:rPr>
              <a:t>Kirolos</a:t>
            </a:r>
            <a:r>
              <a:rPr lang="en-US" sz="1400" b="1" dirty="0">
                <a:solidFill>
                  <a:srgbClr val="FF0000"/>
                </a:solidFill>
                <a:latin typeface="Times New Roman"/>
                <a:cs typeface="Times New Roman"/>
              </a:rPr>
              <a:t> </a:t>
            </a:r>
            <a:r>
              <a:rPr lang="en-US" sz="1400" b="1" dirty="0" smtClean="0">
                <a:solidFill>
                  <a:srgbClr val="FF0000"/>
                </a:solidFill>
                <a:latin typeface="Times New Roman"/>
                <a:cs typeface="Times New Roman"/>
              </a:rPr>
              <a:t>Kelada </a:t>
            </a:r>
            <a:r>
              <a:rPr lang="en-US" sz="1200" dirty="0" smtClean="0">
                <a:latin typeface="Times New Roman"/>
                <a:ea typeface="Batang" charset="-127"/>
                <a:cs typeface="Times New Roman"/>
              </a:rPr>
              <a:t>(left, top photo) and UCSB physics student </a:t>
            </a:r>
            <a:r>
              <a:rPr lang="en-US" sz="1400" b="1" dirty="0" smtClean="0">
                <a:solidFill>
                  <a:srgbClr val="FF0000"/>
                </a:solidFill>
                <a:latin typeface="Times New Roman"/>
                <a:ea typeface="Batang" charset="-127"/>
                <a:cs typeface="Times New Roman"/>
              </a:rPr>
              <a:t>Scott MacDonald </a:t>
            </a:r>
            <a:r>
              <a:rPr lang="en-US" sz="1200" dirty="0" smtClean="0">
                <a:latin typeface="Times New Roman"/>
                <a:ea typeface="Batang" charset="-127"/>
                <a:cs typeface="Times New Roman"/>
              </a:rPr>
              <a:t>(right, </a:t>
            </a:r>
            <a:r>
              <a:rPr lang="en-US" sz="1200" dirty="0">
                <a:latin typeface="Times New Roman"/>
                <a:ea typeface="Batang" charset="-127"/>
                <a:cs typeface="Times New Roman"/>
              </a:rPr>
              <a:t>top photo) on </a:t>
            </a:r>
            <a:r>
              <a:rPr lang="en-US" sz="1200" dirty="0" smtClean="0">
                <a:latin typeface="Times New Roman"/>
                <a:ea typeface="Batang" charset="-127"/>
                <a:cs typeface="Times New Roman"/>
              </a:rPr>
              <a:t>a project utilizing imaging and x-ray scattering techniques to study </a:t>
            </a:r>
            <a:r>
              <a:rPr lang="en-US" sz="1200" dirty="0" smtClean="0">
                <a:latin typeface="Times New Roman"/>
                <a:cs typeface="Times New Roman"/>
              </a:rPr>
              <a:t>the </a:t>
            </a:r>
            <a:r>
              <a:rPr lang="en-US" sz="1200" dirty="0">
                <a:latin typeface="Times New Roman"/>
                <a:cs typeface="Times New Roman"/>
              </a:rPr>
              <a:t>stability of liposomes </a:t>
            </a:r>
            <a:r>
              <a:rPr lang="en-US" sz="1200" dirty="0" smtClean="0">
                <a:latin typeface="Times New Roman"/>
                <a:cs typeface="Times New Roman"/>
              </a:rPr>
              <a:t>(spherical </a:t>
            </a:r>
            <a:r>
              <a:rPr lang="en-US" sz="1200" dirty="0">
                <a:latin typeface="Times New Roman"/>
                <a:cs typeface="Times New Roman"/>
              </a:rPr>
              <a:t>membranes) </a:t>
            </a:r>
            <a:r>
              <a:rPr lang="en-US" sz="1200" dirty="0" smtClean="0">
                <a:latin typeface="Times New Roman"/>
                <a:cs typeface="Times New Roman"/>
              </a:rPr>
              <a:t>as carriers of hydrophobic </a:t>
            </a:r>
            <a:r>
              <a:rPr lang="en-US" sz="1200" dirty="0">
                <a:latin typeface="Times New Roman"/>
                <a:cs typeface="Times New Roman"/>
              </a:rPr>
              <a:t>drugs </a:t>
            </a:r>
            <a:r>
              <a:rPr lang="en-US" sz="1200" dirty="0" smtClean="0">
                <a:latin typeface="Times New Roman"/>
                <a:cs typeface="Times New Roman"/>
              </a:rPr>
              <a:t>in </a:t>
            </a:r>
            <a:r>
              <a:rPr lang="en-US" sz="1200" dirty="0">
                <a:latin typeface="Times New Roman"/>
                <a:cs typeface="Times New Roman"/>
              </a:rPr>
              <a:t>cancer therapeutics</a:t>
            </a:r>
            <a:r>
              <a:rPr lang="en-US" sz="1200" dirty="0" smtClean="0">
                <a:latin typeface="Times New Roman"/>
                <a:cs typeface="Times New Roman"/>
              </a:rPr>
              <a:t>. </a:t>
            </a:r>
            <a:r>
              <a:rPr lang="en-US" sz="1200" dirty="0" smtClean="0">
                <a:latin typeface="Times New Roman"/>
                <a:cs typeface="Times New Roman"/>
              </a:rPr>
              <a:t>Kirolos</a:t>
            </a:r>
            <a:r>
              <a:rPr lang="en-US" sz="1200" dirty="0" smtClean="0">
                <a:latin typeface="Times New Roman"/>
                <a:cs typeface="Times New Roman"/>
              </a:rPr>
              <a:t> participated </a:t>
            </a:r>
            <a:r>
              <a:rPr lang="en-US" sz="1200" dirty="0" smtClean="0">
                <a:latin typeface="Times New Roman"/>
                <a:ea typeface="Batang" charset="-127"/>
                <a:cs typeface="Times New Roman"/>
              </a:rPr>
              <a:t>in the </a:t>
            </a:r>
            <a:r>
              <a:rPr lang="en-US" sz="1400" b="1" dirty="0" smtClean="0">
                <a:solidFill>
                  <a:srgbClr val="008000"/>
                </a:solidFill>
                <a:latin typeface="Times New Roman"/>
                <a:cs typeface="Times New Roman"/>
              </a:rPr>
              <a:t>UC </a:t>
            </a:r>
            <a:r>
              <a:rPr lang="en-US" sz="1400" b="1" dirty="0">
                <a:solidFill>
                  <a:srgbClr val="008000"/>
                </a:solidFill>
                <a:latin typeface="Times New Roman"/>
                <a:cs typeface="Times New Roman"/>
              </a:rPr>
              <a:t>LEADS </a:t>
            </a:r>
            <a:r>
              <a:rPr lang="en-US" sz="1400" b="1" dirty="0" smtClean="0">
                <a:solidFill>
                  <a:srgbClr val="008000"/>
                </a:solidFill>
                <a:latin typeface="Times New Roman"/>
                <a:cs typeface="Times New Roman"/>
              </a:rPr>
              <a:t>Program</a:t>
            </a:r>
            <a:r>
              <a:rPr lang="en-US" sz="1400" dirty="0" smtClean="0">
                <a:latin typeface="Times New Roman"/>
                <a:cs typeface="Times New Roman"/>
              </a:rPr>
              <a:t> </a:t>
            </a:r>
            <a:r>
              <a:rPr lang="en-US" sz="1200" dirty="0" smtClean="0">
                <a:latin typeface="Times New Roman"/>
                <a:cs typeface="Times New Roman"/>
              </a:rPr>
              <a:t>(UC </a:t>
            </a:r>
            <a:r>
              <a:rPr lang="en-US" sz="1200" dirty="0">
                <a:latin typeface="Times New Roman"/>
                <a:cs typeface="Times New Roman"/>
              </a:rPr>
              <a:t>Leadership Excellence through Advanced Degrees</a:t>
            </a:r>
            <a:r>
              <a:rPr lang="en-US" sz="1200" dirty="0" smtClean="0">
                <a:latin typeface="Times New Roman"/>
                <a:cs typeface="Times New Roman"/>
              </a:rPr>
              <a:t>)</a:t>
            </a:r>
            <a:r>
              <a:rPr lang="en-US" sz="1200" dirty="0">
                <a:latin typeface="Times New Roman"/>
                <a:cs typeface="Times New Roman"/>
              </a:rPr>
              <a:t>.</a:t>
            </a:r>
            <a:endParaRPr lang="en-US" sz="1200" b="1" dirty="0">
              <a:solidFill>
                <a:srgbClr val="FF0000"/>
              </a:solidFill>
              <a:latin typeface="Times New Roman"/>
              <a:cs typeface="Times New Roman"/>
            </a:endParaRPr>
          </a:p>
        </p:txBody>
      </p:sp>
      <p:sp>
        <p:nvSpPr>
          <p:cNvPr id="16392" name="Text Box 28"/>
          <p:cNvSpPr txBox="1">
            <a:spLocks noChangeArrowheads="1"/>
          </p:cNvSpPr>
          <p:nvPr/>
        </p:nvSpPr>
        <p:spPr bwMode="auto">
          <a:xfrm>
            <a:off x="76200" y="3962400"/>
            <a:ext cx="5943600" cy="1107996"/>
          </a:xfrm>
          <a:prstGeom prst="rect">
            <a:avLst/>
          </a:prstGeom>
          <a:noFill/>
          <a:ln w="9525">
            <a:noFill/>
            <a:miter lim="800000"/>
            <a:headEnd/>
            <a:tailEnd/>
          </a:ln>
        </p:spPr>
        <p:txBody>
          <a:bodyPr wrap="square">
            <a:prstTxWarp prst="textNoShape">
              <a:avLst/>
            </a:prstTxWarp>
            <a:spAutoFit/>
          </a:bodyPr>
          <a:lstStyle/>
          <a:p>
            <a:pPr algn="just"/>
            <a:r>
              <a:rPr lang="en-US" sz="1400" b="1" dirty="0">
                <a:solidFill>
                  <a:srgbClr val="FF0000"/>
                </a:solidFill>
                <a:latin typeface="Times New Roman"/>
                <a:cs typeface="Times New Roman"/>
              </a:rPr>
              <a:t>Justine Paul </a:t>
            </a:r>
            <a:r>
              <a:rPr lang="en-US" sz="1200" dirty="0" smtClean="0">
                <a:latin typeface="Times New Roman"/>
                <a:cs typeface="Times New Roman"/>
              </a:rPr>
              <a:t>(left, bottom photo</a:t>
            </a:r>
            <a:r>
              <a:rPr lang="en-US" sz="1200" dirty="0">
                <a:latin typeface="Times New Roman"/>
                <a:cs typeface="Times New Roman"/>
              </a:rPr>
              <a:t>,</a:t>
            </a:r>
            <a:r>
              <a:rPr lang="en-US" sz="1200" dirty="0" smtClean="0">
                <a:solidFill>
                  <a:srgbClr val="000000"/>
                </a:solidFill>
                <a:latin typeface="Times New Roman"/>
                <a:cs typeface="Times New Roman"/>
              </a:rPr>
              <a:t> bioengineering student from Syracuse University)</a:t>
            </a:r>
            <a:r>
              <a:rPr lang="en-US" sz="1200" dirty="0" smtClean="0">
                <a:latin typeface="Times New Roman"/>
                <a:cs typeface="Times New Roman"/>
              </a:rPr>
              <a:t> participated in the</a:t>
            </a:r>
            <a:r>
              <a:rPr lang="en-US" sz="1400" dirty="0" smtClean="0">
                <a:solidFill>
                  <a:srgbClr val="FF0000"/>
                </a:solidFill>
                <a:latin typeface="Times New Roman"/>
                <a:cs typeface="Times New Roman"/>
              </a:rPr>
              <a:t> </a:t>
            </a:r>
            <a:r>
              <a:rPr lang="en-US" sz="1400" b="1" dirty="0">
                <a:solidFill>
                  <a:srgbClr val="008000"/>
                </a:solidFill>
                <a:latin typeface="Times New Roman"/>
                <a:cs typeface="Times New Roman"/>
              </a:rPr>
              <a:t>Future Leaders in Advanced Materials (FLAM)</a:t>
            </a:r>
            <a:r>
              <a:rPr lang="en-US" sz="1400" dirty="0"/>
              <a:t> </a:t>
            </a:r>
            <a:r>
              <a:rPr lang="en-US" sz="1400" b="1" dirty="0" smtClean="0">
                <a:solidFill>
                  <a:srgbClr val="008000"/>
                </a:solidFill>
                <a:latin typeface="Times New Roman"/>
                <a:cs typeface="Times New Roman"/>
              </a:rPr>
              <a:t>Program. </a:t>
            </a:r>
            <a:r>
              <a:rPr lang="en-US" sz="1200" dirty="0" smtClean="0">
                <a:latin typeface="Times New Roman"/>
                <a:cs typeface="Times New Roman"/>
              </a:rPr>
              <a:t>She worked with her mentor PhD student </a:t>
            </a:r>
            <a:r>
              <a:rPr lang="en-US" sz="1400" b="1" dirty="0">
                <a:solidFill>
                  <a:srgbClr val="0000FF"/>
                </a:solidFill>
                <a:latin typeface="Times New Roman"/>
                <a:cs typeface="Times New Roman"/>
              </a:rPr>
              <a:t>Christine </a:t>
            </a:r>
            <a:r>
              <a:rPr lang="en-US" sz="1400" b="1" dirty="0">
                <a:solidFill>
                  <a:srgbClr val="0000FF"/>
                </a:solidFill>
                <a:latin typeface="Times New Roman"/>
                <a:cs typeface="Times New Roman"/>
              </a:rPr>
              <a:t>Tchounwou</a:t>
            </a:r>
            <a:r>
              <a:rPr lang="en-US" sz="1400" b="1" dirty="0">
                <a:solidFill>
                  <a:srgbClr val="0000FF"/>
                </a:solidFill>
                <a:latin typeface="Times New Roman"/>
                <a:cs typeface="Times New Roman"/>
              </a:rPr>
              <a:t> </a:t>
            </a:r>
            <a:r>
              <a:rPr lang="en-US" sz="1200" dirty="0" smtClean="0">
                <a:latin typeface="Times New Roman"/>
                <a:cs typeface="Times New Roman"/>
              </a:rPr>
              <a:t>(2</a:t>
            </a:r>
            <a:r>
              <a:rPr lang="en-US" sz="1200" baseline="30000" dirty="0" smtClean="0">
                <a:latin typeface="Times New Roman"/>
                <a:cs typeface="Times New Roman"/>
              </a:rPr>
              <a:t>nd</a:t>
            </a:r>
            <a:r>
              <a:rPr lang="en-US" sz="1200" dirty="0" smtClean="0">
                <a:latin typeface="Times New Roman"/>
                <a:cs typeface="Times New Roman"/>
              </a:rPr>
              <a:t> from left, bottom photo, Biology) on understanding the behavior of </a:t>
            </a:r>
            <a:r>
              <a:rPr lang="en-US" sz="1200" dirty="0" smtClean="0"/>
              <a:t>chemically </a:t>
            </a:r>
            <a:r>
              <a:rPr lang="en-US" sz="1200" dirty="0"/>
              <a:t>altered tau </a:t>
            </a:r>
            <a:r>
              <a:rPr lang="en-US" sz="1200" dirty="0" smtClean="0"/>
              <a:t>and its interactions with microtubules in solutions closely mimicking conditions in neurons.</a:t>
            </a:r>
            <a:r>
              <a:rPr lang="en-US" sz="1200" dirty="0" smtClean="0">
                <a:latin typeface="Times New Roman"/>
                <a:cs typeface="Times New Roman"/>
              </a:rPr>
              <a:t> </a:t>
            </a:r>
            <a:endParaRPr lang="en-US" sz="1400" dirty="0" smtClean="0">
              <a:solidFill>
                <a:srgbClr val="0000FF"/>
              </a:solidFill>
              <a:latin typeface="Times New Roman"/>
              <a:cs typeface="Times New Roman"/>
            </a:endParaRPr>
          </a:p>
        </p:txBody>
      </p:sp>
      <p:sp>
        <p:nvSpPr>
          <p:cNvPr id="13" name="TextBox 12"/>
          <p:cNvSpPr txBox="1"/>
          <p:nvPr/>
        </p:nvSpPr>
        <p:spPr>
          <a:xfrm>
            <a:off x="1981200" y="838200"/>
            <a:ext cx="2286000" cy="369332"/>
          </a:xfrm>
          <a:prstGeom prst="rect">
            <a:avLst/>
          </a:prstGeom>
          <a:noFill/>
        </p:spPr>
        <p:txBody>
          <a:bodyPr wrap="square" rtlCol="0">
            <a:spAutoFit/>
          </a:bodyPr>
          <a:lstStyle/>
          <a:p>
            <a:pPr algn="ctr"/>
            <a:r>
              <a:rPr lang="en-US" sz="1800" b="1" u="sng" dirty="0" smtClean="0">
                <a:latin typeface="Times New Roman"/>
                <a:cs typeface="Times New Roman"/>
              </a:rPr>
              <a:t>Broader Impacts</a:t>
            </a:r>
            <a:endParaRPr lang="en-US" sz="1800" b="1" u="sng" dirty="0">
              <a:latin typeface="Times New Roman"/>
              <a:cs typeface="Times New Roman"/>
            </a:endParaRPr>
          </a:p>
        </p:txBody>
      </p:sp>
      <p:sp>
        <p:nvSpPr>
          <p:cNvPr id="15" name="Line 42"/>
          <p:cNvSpPr>
            <a:spLocks noChangeShapeType="1"/>
          </p:cNvSpPr>
          <p:nvPr/>
        </p:nvSpPr>
        <p:spPr bwMode="auto">
          <a:xfrm>
            <a:off x="0" y="838200"/>
            <a:ext cx="9144000" cy="0"/>
          </a:xfrm>
          <a:prstGeom prst="line">
            <a:avLst/>
          </a:prstGeom>
          <a:noFill/>
          <a:ln w="25400" cmpd="thickThin">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grpSp>
        <p:nvGrpSpPr>
          <p:cNvPr id="23" name="Group 22"/>
          <p:cNvGrpSpPr/>
          <p:nvPr/>
        </p:nvGrpSpPr>
        <p:grpSpPr>
          <a:xfrm>
            <a:off x="151032" y="6172200"/>
            <a:ext cx="2973168" cy="685800"/>
            <a:chOff x="151032" y="6172200"/>
            <a:chExt cx="2973168" cy="685800"/>
          </a:xfrm>
        </p:grpSpPr>
        <p:pic>
          <p:nvPicPr>
            <p:cNvPr id="24" name="Picture 5" descr="http://www.nsf.gov/images/logos/nsf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032" y="6248400"/>
              <a:ext cx="534768" cy="537990"/>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extBox 24"/>
            <p:cNvSpPr txBox="1"/>
            <p:nvPr/>
          </p:nvSpPr>
          <p:spPr>
            <a:xfrm>
              <a:off x="609600" y="6172200"/>
              <a:ext cx="1371600" cy="646331"/>
            </a:xfrm>
            <a:prstGeom prst="rect">
              <a:avLst/>
            </a:prstGeom>
            <a:noFill/>
          </p:spPr>
          <p:txBody>
            <a:bodyPr wrap="square" rtlCol="0">
              <a:spAutoFit/>
            </a:bodyPr>
            <a:lstStyle/>
            <a:p>
              <a:r>
                <a:rPr lang="en-US" sz="3600" dirty="0" smtClean="0">
                  <a:latin typeface="Times New Roman"/>
                  <a:cs typeface="Times New Roman"/>
                </a:rPr>
                <a:t>DMR</a:t>
              </a:r>
              <a:endParaRPr lang="en-US" sz="3600" dirty="0">
                <a:latin typeface="Times New Roman"/>
                <a:cs typeface="Times New Roman"/>
              </a:endParaRPr>
            </a:p>
          </p:txBody>
        </p:sp>
        <p:sp>
          <p:nvSpPr>
            <p:cNvPr id="26" name="TextBox 25"/>
            <p:cNvSpPr txBox="1"/>
            <p:nvPr/>
          </p:nvSpPr>
          <p:spPr>
            <a:xfrm>
              <a:off x="1676400" y="6336268"/>
              <a:ext cx="1447800" cy="369332"/>
            </a:xfrm>
            <a:prstGeom prst="rect">
              <a:avLst/>
            </a:prstGeom>
            <a:noFill/>
          </p:spPr>
          <p:txBody>
            <a:bodyPr wrap="square" rtlCol="0">
              <a:spAutoFit/>
            </a:bodyPr>
            <a:lstStyle/>
            <a:p>
              <a:r>
                <a:rPr lang="en-US" sz="900" dirty="0" smtClean="0">
                  <a:latin typeface="Times New Roman"/>
                  <a:cs typeface="Times New Roman"/>
                </a:rPr>
                <a:t>DIVISION OF MATERIALS RESEARCH</a:t>
              </a:r>
              <a:endParaRPr lang="en-US" sz="900" dirty="0">
                <a:latin typeface="Times New Roman"/>
                <a:cs typeface="Times New Roman"/>
              </a:endParaRPr>
            </a:p>
          </p:txBody>
        </p:sp>
        <p:sp>
          <p:nvSpPr>
            <p:cNvPr id="27" name="TextBox 26"/>
            <p:cNvSpPr txBox="1"/>
            <p:nvPr/>
          </p:nvSpPr>
          <p:spPr>
            <a:xfrm>
              <a:off x="609600" y="6673334"/>
              <a:ext cx="2438400" cy="184666"/>
            </a:xfrm>
            <a:prstGeom prst="rect">
              <a:avLst/>
            </a:prstGeom>
            <a:noFill/>
          </p:spPr>
          <p:txBody>
            <a:bodyPr wrap="square" rtlCol="0">
              <a:spAutoFit/>
            </a:bodyPr>
            <a:lstStyle/>
            <a:p>
              <a:r>
                <a:rPr lang="en-US" sz="600" dirty="0" smtClean="0">
                  <a:latin typeface="Times New Roman"/>
                  <a:cs typeface="Times New Roman"/>
                </a:rPr>
                <a:t>DIRECTORATE FOR MATHEMATICAL AND PHYSICAL SCIENCES</a:t>
              </a:r>
              <a:endParaRPr lang="en-US" sz="600" dirty="0">
                <a:latin typeface="Times New Roman"/>
                <a:cs typeface="Times New Roman"/>
              </a:endParaRPr>
            </a:p>
          </p:txBody>
        </p:sp>
      </p:grpSp>
      <p:sp>
        <p:nvSpPr>
          <p:cNvPr id="31" name="Text Box 28"/>
          <p:cNvSpPr txBox="1">
            <a:spLocks noChangeArrowheads="1"/>
          </p:cNvSpPr>
          <p:nvPr/>
        </p:nvSpPr>
        <p:spPr bwMode="auto">
          <a:xfrm>
            <a:off x="76200" y="5064204"/>
            <a:ext cx="5943600" cy="1107996"/>
          </a:xfrm>
          <a:prstGeom prst="rect">
            <a:avLst/>
          </a:prstGeom>
          <a:noFill/>
          <a:ln w="9525">
            <a:noFill/>
            <a:miter lim="800000"/>
            <a:headEnd/>
            <a:tailEnd/>
          </a:ln>
        </p:spPr>
        <p:txBody>
          <a:bodyPr wrap="square">
            <a:prstTxWarp prst="textNoShape">
              <a:avLst/>
            </a:prstTxWarp>
            <a:spAutoFit/>
          </a:bodyPr>
          <a:lstStyle/>
          <a:p>
            <a:pPr algn="just"/>
            <a:r>
              <a:rPr lang="en-US" sz="1200" dirty="0" smtClean="0">
                <a:latin typeface="Times New Roman"/>
                <a:ea typeface="Batang" charset="-127"/>
                <a:cs typeface="Times New Roman"/>
              </a:rPr>
              <a:t>PhD student </a:t>
            </a:r>
            <a:r>
              <a:rPr lang="en-US" sz="1200" b="1" dirty="0" smtClean="0">
                <a:solidFill>
                  <a:srgbClr val="0000FF"/>
                </a:solidFill>
                <a:latin typeface="Times New Roman"/>
                <a:ea typeface="Batang" charset="-127"/>
                <a:cs typeface="Times New Roman"/>
              </a:rPr>
              <a:t>Bretton Fletcher </a:t>
            </a:r>
            <a:r>
              <a:rPr lang="en-US" sz="1200" dirty="0" smtClean="0">
                <a:latin typeface="Times New Roman"/>
                <a:ea typeface="Batang" charset="-127"/>
                <a:cs typeface="Times New Roman"/>
              </a:rPr>
              <a:t>(bottom photo, Biomolecular Science &amp; Engineering Program) mentored biology student </a:t>
            </a:r>
            <a:r>
              <a:rPr lang="en-US" sz="1400" b="1" dirty="0" smtClean="0">
                <a:solidFill>
                  <a:srgbClr val="FF0000"/>
                </a:solidFill>
                <a:latin typeface="Times New Roman"/>
                <a:cs typeface="Times New Roman"/>
              </a:rPr>
              <a:t>Anaiancy</a:t>
            </a:r>
            <a:r>
              <a:rPr lang="en-US" sz="1400" b="1" dirty="0">
                <a:solidFill>
                  <a:srgbClr val="FF0000"/>
                </a:solidFill>
                <a:latin typeface="Times New Roman"/>
                <a:cs typeface="Times New Roman"/>
              </a:rPr>
              <a:t> </a:t>
            </a:r>
            <a:r>
              <a:rPr lang="en-US" sz="1400" b="1" dirty="0" smtClean="0">
                <a:solidFill>
                  <a:srgbClr val="FF0000"/>
                </a:solidFill>
                <a:latin typeface="Times New Roman"/>
                <a:cs typeface="Times New Roman"/>
              </a:rPr>
              <a:t>Ramirez </a:t>
            </a:r>
            <a:r>
              <a:rPr lang="en-US" sz="1200" dirty="0" smtClean="0">
                <a:latin typeface="Times New Roman"/>
                <a:cs typeface="Times New Roman"/>
              </a:rPr>
              <a:t>(right, bottom photo) in methods involving expressions </a:t>
            </a:r>
            <a:r>
              <a:rPr lang="en-US" sz="1200" dirty="0">
                <a:latin typeface="Times New Roman"/>
                <a:cs typeface="Times New Roman"/>
              </a:rPr>
              <a:t>of wild type </a:t>
            </a:r>
            <a:r>
              <a:rPr lang="en-US" sz="1200" dirty="0" smtClean="0">
                <a:latin typeface="Times New Roman"/>
                <a:cs typeface="Times New Roman"/>
              </a:rPr>
              <a:t>and </a:t>
            </a:r>
            <a:r>
              <a:rPr lang="en-US" sz="1200" dirty="0">
                <a:latin typeface="Times New Roman"/>
                <a:cs typeface="Times New Roman"/>
              </a:rPr>
              <a:t>chemically altered isoforms of microtubule associated protein Tau. </a:t>
            </a:r>
            <a:r>
              <a:rPr lang="en-US" sz="1200" dirty="0" smtClean="0">
                <a:latin typeface="Times New Roman"/>
                <a:cs typeface="Times New Roman"/>
              </a:rPr>
              <a:t>Anaiancy</a:t>
            </a:r>
            <a:r>
              <a:rPr lang="en-US" sz="1200" dirty="0" smtClean="0">
                <a:latin typeface="Times New Roman"/>
                <a:cs typeface="Times New Roman"/>
              </a:rPr>
              <a:t> is part of the </a:t>
            </a:r>
            <a:r>
              <a:rPr lang="en-US" sz="1400" b="1" dirty="0">
                <a:solidFill>
                  <a:srgbClr val="008000"/>
                </a:solidFill>
                <a:latin typeface="Times New Roman"/>
                <a:cs typeface="Times New Roman"/>
              </a:rPr>
              <a:t>California Alliance for Minority </a:t>
            </a:r>
            <a:r>
              <a:rPr lang="en-US" sz="1400" b="1" dirty="0" smtClean="0">
                <a:solidFill>
                  <a:srgbClr val="008000"/>
                </a:solidFill>
                <a:latin typeface="Times New Roman"/>
                <a:cs typeface="Times New Roman"/>
              </a:rPr>
              <a:t>Participation Program </a:t>
            </a:r>
            <a:r>
              <a:rPr lang="en-US" sz="1400" b="1" dirty="0">
                <a:solidFill>
                  <a:srgbClr val="008000"/>
                </a:solidFill>
                <a:latin typeface="Times New Roman"/>
                <a:cs typeface="Times New Roman"/>
              </a:rPr>
              <a:t>(CAMP</a:t>
            </a:r>
            <a:r>
              <a:rPr lang="en-US" sz="1400" b="1" dirty="0" smtClean="0">
                <a:solidFill>
                  <a:srgbClr val="008000"/>
                </a:solidFill>
                <a:latin typeface="Times New Roman"/>
                <a:cs typeface="Times New Roman"/>
              </a:rPr>
              <a:t>)</a:t>
            </a:r>
            <a:r>
              <a:rPr lang="en-US" sz="1200" dirty="0" smtClean="0">
                <a:latin typeface="Times New Roman"/>
                <a:cs typeface="Times New Roman"/>
              </a:rPr>
              <a:t>. </a:t>
            </a:r>
            <a:endParaRPr lang="en-US" sz="1200" b="1" dirty="0" smtClean="0">
              <a:solidFill>
                <a:srgbClr val="0000FF"/>
              </a:solidFill>
              <a:latin typeface="Times New Roman"/>
              <a:cs typeface="Times New Roman"/>
            </a:endParaRPr>
          </a:p>
        </p:txBody>
      </p:sp>
      <p:sp>
        <p:nvSpPr>
          <p:cNvPr id="28" name="Text Box 2"/>
          <p:cNvSpPr txBox="1">
            <a:spLocks noChangeArrowheads="1"/>
          </p:cNvSpPr>
          <p:nvPr/>
        </p:nvSpPr>
        <p:spPr bwMode="auto">
          <a:xfrm>
            <a:off x="1263713" y="20360"/>
            <a:ext cx="6553200" cy="1077218"/>
          </a:xfrm>
          <a:prstGeom prst="rect">
            <a:avLst/>
          </a:prstGeom>
          <a:noFill/>
          <a:ln w="9525">
            <a:noFill/>
            <a:miter lim="800000"/>
            <a:headEnd/>
            <a:tailEnd/>
          </a:ln>
        </p:spPr>
        <p:txBody>
          <a:bodyPr wrap="square">
            <a:prstTxWarp prst="textNoShape">
              <a:avLst/>
            </a:prstTxWarp>
            <a:spAutoFit/>
          </a:bodyPr>
          <a:lstStyle/>
          <a:p>
            <a:pPr algn="ctr"/>
            <a:r>
              <a:rPr lang="en-US" sz="1600" b="1" dirty="0" smtClean="0">
                <a:latin typeface="Times New Roman"/>
                <a:cs typeface="Times New Roman"/>
              </a:rPr>
              <a:t>Modern Scientific Methods to Enable the Understanding of Self-Assembly in </a:t>
            </a:r>
            <a:r>
              <a:rPr lang="en-US" sz="1600" b="1" dirty="0" smtClean="0">
                <a:latin typeface="Times New Roman"/>
                <a:cs typeface="Times New Roman"/>
              </a:rPr>
              <a:t>Biomaterials</a:t>
            </a:r>
          </a:p>
          <a:p>
            <a:pPr algn="ctr"/>
            <a:r>
              <a:rPr lang="en-US" sz="1600" b="1" dirty="0" smtClean="0">
                <a:latin typeface="Times New Roman"/>
                <a:cs typeface="Times New Roman"/>
              </a:rPr>
              <a:t> </a:t>
            </a:r>
            <a:r>
              <a:rPr lang="en-US" sz="1400" b="1" dirty="0">
                <a:solidFill>
                  <a:srgbClr val="0000FF"/>
                </a:solidFill>
                <a:latin typeface="Times New Roman"/>
                <a:cs typeface="Times New Roman"/>
              </a:rPr>
              <a:t>Cyrus R. </a:t>
            </a:r>
            <a:r>
              <a:rPr lang="en-US" sz="1400" b="1" dirty="0">
                <a:solidFill>
                  <a:srgbClr val="0000FF"/>
                </a:solidFill>
                <a:latin typeface="Times New Roman"/>
                <a:cs typeface="Times New Roman"/>
              </a:rPr>
              <a:t>Safinya</a:t>
            </a:r>
            <a:r>
              <a:rPr lang="en-US" sz="1400" b="1" dirty="0">
                <a:solidFill>
                  <a:srgbClr val="0000FF"/>
                </a:solidFill>
                <a:latin typeface="Times New Roman"/>
                <a:cs typeface="Times New Roman"/>
              </a:rPr>
              <a:t>, University of California-Santa Barbara, DMR 1401784</a:t>
            </a:r>
            <a:endParaRPr lang="en-US" sz="1400" dirty="0">
              <a:solidFill>
                <a:srgbClr val="0000FF"/>
              </a:solidFill>
              <a:latin typeface="Times New Roman"/>
              <a:cs typeface="Times New Roman"/>
            </a:endParaRPr>
          </a:p>
          <a:p>
            <a:pPr algn="ctr"/>
            <a:endParaRPr lang="en-US" sz="1600" b="1" dirty="0">
              <a:latin typeface="Times New Roman"/>
              <a:cs typeface="Times New Roman"/>
            </a:endParaRPr>
          </a:p>
        </p:txBody>
      </p:sp>
      <p:pic>
        <p:nvPicPr>
          <p:cNvPr id="2" name="Picture 1" descr="The picture shows UC Irvine chemical engineering student Kirolos Kelada and UCSB physics student Scott MacDonald with their mentor chemistry PhD student Victoria Steffes. The interns’ projects utilize modern imaging and x-ray scattering techniques to study the stability of spherical membranes, which are used as carriers of hydrophobic drugs in cancer therapeutics. Kirolos was participating in the UC-Wide LEADS Program (UC Leadership Excellence through Advanced Degrees)." title="UC Irvine and UC Santa Barbara interns in Safinya Lab"/>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8752" y="1676400"/>
            <a:ext cx="3067948" cy="2209800"/>
          </a:xfrm>
          <a:prstGeom prst="rect">
            <a:avLst/>
          </a:prstGeom>
        </p:spPr>
      </p:pic>
      <p:pic>
        <p:nvPicPr>
          <p:cNvPr id="3" name="Picture 2" descr="The picture shows Justine Paul, a bioengineering student from Syracuse University, and UCSB biology student Anaiancy Ramirez with their mentors PhD students Christine Tchounwou and Bretton Fletcher, respectively. The undergraduate interns are participating in a project involving understanding the behavior of chemically altered Protein Tau, and its interactions with microtubules, in solutions closely mimicking conditions in neurons. The students are also learning how to express the neuron-specific proteins. Anaiancy is part of the California Alliance for Minority Participation Program while Justine is participating in the Future Leaders in Advanced Materials (FLAM) Program." title="Syracuse University and UC Santa Barbara interns in Safinya Lab"/>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3982026"/>
            <a:ext cx="3060700" cy="219017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3679</TotalTime>
  <Words>805</Words>
  <Application>Microsoft Office PowerPoint</Application>
  <PresentationFormat>On-screen Show (4:3)</PresentationFormat>
  <Paragraphs>27</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Batang</vt:lpstr>
      <vt:lpstr>ＭＳ Ｐゴシック</vt:lpstr>
      <vt:lpstr>Arial</vt:lpstr>
      <vt:lpstr>Gill Sans MT</vt:lpstr>
      <vt:lpstr>Times</vt:lpstr>
      <vt:lpstr>Times New Roman</vt:lpstr>
      <vt:lpstr>Blank Presentation</vt:lpstr>
      <vt:lpstr>PowerPoint Presentation</vt:lpstr>
      <vt:lpstr>PowerPoint Presentation</vt:lpstr>
    </vt:vector>
  </TitlesOfParts>
  <Company>mrl-ucsb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Williams, Catherine</cp:lastModifiedBy>
  <cp:revision>645</cp:revision>
  <cp:lastPrinted>2016-08-23T23:15:43Z</cp:lastPrinted>
  <dcterms:created xsi:type="dcterms:W3CDTF">2016-08-23T21:20:36Z</dcterms:created>
  <dcterms:modified xsi:type="dcterms:W3CDTF">2017-11-30T12:53:58Z</dcterms:modified>
</cp:coreProperties>
</file>