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
  </p:notesMasterIdLst>
  <p:sldIdLst>
    <p:sldId id="258" r:id="rId2"/>
    <p:sldId id="259" r:id="rId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30" autoAdjust="0"/>
    <p:restoredTop sz="94660"/>
  </p:normalViewPr>
  <p:slideViewPr>
    <p:cSldViewPr snapToGrid="0" snapToObjects="1">
      <p:cViewPr>
        <p:scale>
          <a:sx n="100" d="100"/>
          <a:sy n="100" d="100"/>
        </p:scale>
        <p:origin x="1536" y="33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ossrvfile03.utep.edu\COS\Dr_Luis_Echegoyen\Grants\Awarded\PREM\Outreach\Survey\Survey%20Information%20Working%20Documen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416168256222038"/>
          <c:y val="6.7875719842055149E-2"/>
          <c:w val="0.65838317437779614"/>
          <c:h val="0.72186219594138634"/>
        </c:manualLayout>
      </c:layout>
      <c:barChart>
        <c:barDir val="bar"/>
        <c:grouping val="stacked"/>
        <c:varyColors val="0"/>
        <c:ser>
          <c:idx val="0"/>
          <c:order val="0"/>
          <c:tx>
            <c:strRef>
              <c:f>'Outreach surveys 2016-2017'!$I$36</c:f>
              <c:strCache>
                <c:ptCount val="1"/>
                <c:pt idx="0">
                  <c:v>Hands-On Activity</c:v>
                </c:pt>
              </c:strCache>
            </c:strRef>
          </c:tx>
          <c:spPr>
            <a:solidFill>
              <a:srgbClr val="0000FF"/>
            </a:solidFill>
            <a:ln>
              <a:noFill/>
            </a:ln>
            <a:effectLst/>
          </c:spPr>
          <c:invertIfNegative val="0"/>
          <c:dLbls>
            <c:dLbl>
              <c:idx val="2"/>
              <c:tx>
                <c:rich>
                  <a:bodyPr/>
                  <a:lstStyle/>
                  <a:p>
                    <a:r>
                      <a:rPr lang="en-US"/>
                      <a:t>2087</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7678-4D84-ACC7-E3B249F6DC3E}"/>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'Outreach surveys 2016-2017'!$H$37:$H$39</c:f>
              <c:strCache>
                <c:ptCount val="3"/>
                <c:pt idx="0">
                  <c:v>2014-2015</c:v>
                </c:pt>
                <c:pt idx="1">
                  <c:v>2015-2016</c:v>
                </c:pt>
                <c:pt idx="2">
                  <c:v>2016-2017</c:v>
                </c:pt>
              </c:strCache>
            </c:strRef>
          </c:cat>
          <c:val>
            <c:numRef>
              <c:f>'Outreach surveys 2016-2017'!$I$37:$I$39</c:f>
              <c:numCache>
                <c:formatCode>General</c:formatCode>
                <c:ptCount val="3"/>
                <c:pt idx="0">
                  <c:v>350</c:v>
                </c:pt>
                <c:pt idx="1">
                  <c:v>1209</c:v>
                </c:pt>
                <c:pt idx="2">
                  <c:v>1892</c:v>
                </c:pt>
              </c:numCache>
            </c:numRef>
          </c:val>
          <c:extLst xmlns:c16r2="http://schemas.microsoft.com/office/drawing/2015/06/chart">
            <c:ext xmlns:c16="http://schemas.microsoft.com/office/drawing/2014/chart" uri="{C3380CC4-5D6E-409C-BE32-E72D297353CC}">
              <c16:uniqueId val="{00000001-7678-4D84-ACC7-E3B249F6DC3E}"/>
            </c:ext>
          </c:extLst>
        </c:ser>
        <c:ser>
          <c:idx val="1"/>
          <c:order val="1"/>
          <c:tx>
            <c:strRef>
              <c:f>'Outreach surveys 2016-2017'!$J$36</c:f>
              <c:strCache>
                <c:ptCount val="1"/>
                <c:pt idx="0">
                  <c:v>Laboratory Tour</c:v>
                </c:pt>
              </c:strCache>
            </c:strRef>
          </c:tx>
          <c:spPr>
            <a:solidFill>
              <a:srgbClr val="FF0000"/>
            </a:solidFill>
            <a:ln>
              <a:noFill/>
            </a:ln>
            <a:effectLst/>
          </c:spPr>
          <c:invertIfNegative val="0"/>
          <c:dLbls>
            <c:dLbl>
              <c:idx val="1"/>
              <c:delete val="1"/>
              <c:extLst xmlns:c16r2="http://schemas.microsoft.com/office/drawing/2015/06/chart">
                <c:ext xmlns:c16="http://schemas.microsoft.com/office/drawing/2014/chart" uri="{C3380CC4-5D6E-409C-BE32-E72D297353CC}">
                  <c16:uniqueId val="{00000002-7678-4D84-ACC7-E3B249F6DC3E}"/>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03-7678-4D84-ACC7-E3B249F6DC3E}"/>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'Outreach surveys 2016-2017'!$H$37:$H$39</c:f>
              <c:strCache>
                <c:ptCount val="3"/>
                <c:pt idx="0">
                  <c:v>2014-2015</c:v>
                </c:pt>
                <c:pt idx="1">
                  <c:v>2015-2016</c:v>
                </c:pt>
                <c:pt idx="2">
                  <c:v>2016-2017</c:v>
                </c:pt>
              </c:strCache>
            </c:strRef>
          </c:cat>
          <c:val>
            <c:numRef>
              <c:f>'Outreach surveys 2016-2017'!$J$37:$J$39</c:f>
              <c:numCache>
                <c:formatCode>General</c:formatCode>
                <c:ptCount val="3"/>
                <c:pt idx="0">
                  <c:v>596</c:v>
                </c:pt>
                <c:pt idx="1">
                  <c:v>0</c:v>
                </c:pt>
                <c:pt idx="2">
                  <c:v>0</c:v>
                </c:pt>
              </c:numCache>
            </c:numRef>
          </c:val>
          <c:extLst xmlns:c16r2="http://schemas.microsoft.com/office/drawing/2015/06/chart">
            <c:ext xmlns:c16="http://schemas.microsoft.com/office/drawing/2014/chart" uri="{C3380CC4-5D6E-409C-BE32-E72D297353CC}">
              <c16:uniqueId val="{00000004-7678-4D84-ACC7-E3B249F6DC3E}"/>
            </c:ext>
          </c:extLst>
        </c:ser>
        <c:dLbls>
          <c:showLegendKey val="0"/>
          <c:showVal val="1"/>
          <c:showCatName val="0"/>
          <c:showSerName val="0"/>
          <c:showPercent val="0"/>
          <c:showBubbleSize val="0"/>
        </c:dLbls>
        <c:gapWidth val="95"/>
        <c:overlap val="100"/>
        <c:axId val="350615992"/>
        <c:axId val="350686488"/>
      </c:barChart>
      <c:catAx>
        <c:axId val="3506159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50686488"/>
        <c:crosses val="autoZero"/>
        <c:auto val="1"/>
        <c:lblAlgn val="ctr"/>
        <c:lblOffset val="100"/>
        <c:noMultiLvlLbl val="0"/>
      </c:catAx>
      <c:valAx>
        <c:axId val="350686488"/>
        <c:scaling>
          <c:orientation val="minMax"/>
        </c:scaling>
        <c:delete val="1"/>
        <c:axPos val="b"/>
        <c:numFmt formatCode="General" sourceLinked="1"/>
        <c:majorTickMark val="none"/>
        <c:minorTickMark val="none"/>
        <c:tickLblPos val="nextTo"/>
        <c:crossAx val="350615992"/>
        <c:crosses val="autoZero"/>
        <c:crossBetween val="between"/>
      </c:valAx>
      <c:spPr>
        <a:noFill/>
        <a:ln w="25400">
          <a:noFill/>
        </a:ln>
        <a:effectLst/>
      </c:spPr>
    </c:plotArea>
    <c:legend>
      <c:legendPos val="t"/>
      <c:layout>
        <c:manualLayout>
          <c:xMode val="edge"/>
          <c:yMode val="edge"/>
          <c:x val="2.8237777388182651E-2"/>
          <c:y val="0.82751563760113223"/>
          <c:w val="0.9116255056835092"/>
          <c:h val="7.8703552860490134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1">
  <a:schemeClr val="accent1"/>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2D3D6502-1252-4428-8402-782B76308A00}" type="datetimeFigureOut">
              <a:rPr lang="en-US" smtClean="0"/>
              <a:t>1/23/2018</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383CF79B-34A9-4D79-B63F-364436C08BE1}" type="slidenum">
              <a:rPr lang="en-US" smtClean="0"/>
              <a:t>‹#›</a:t>
            </a:fld>
            <a:endParaRPr lang="en-US" dirty="0"/>
          </a:p>
        </p:txBody>
      </p:sp>
    </p:spTree>
    <p:extLst>
      <p:ext uri="{BB962C8B-B14F-4D97-AF65-F5344CB8AC3E}">
        <p14:creationId xmlns:p14="http://schemas.microsoft.com/office/powerpoint/2010/main" val="382456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3CF79B-34A9-4D79-B63F-364436C08BE1}" type="slidenum">
              <a:rPr lang="en-US" smtClean="0"/>
              <a:t>1</a:t>
            </a:fld>
            <a:endParaRPr lang="en-US" dirty="0"/>
          </a:p>
        </p:txBody>
      </p:sp>
    </p:spTree>
    <p:extLst>
      <p:ext uri="{BB962C8B-B14F-4D97-AF65-F5344CB8AC3E}">
        <p14:creationId xmlns:p14="http://schemas.microsoft.com/office/powerpoint/2010/main" val="1770840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C83E8E-C740-460B-A21C-B3E7C8FAC69D}" type="slidenum">
              <a:rPr lang="en-US" smtClean="0"/>
              <a:t>2</a:t>
            </a:fld>
            <a:endParaRPr lang="en-US"/>
          </a:p>
        </p:txBody>
      </p:sp>
    </p:spTree>
    <p:extLst>
      <p:ext uri="{BB962C8B-B14F-4D97-AF65-F5344CB8AC3E}">
        <p14:creationId xmlns:p14="http://schemas.microsoft.com/office/powerpoint/2010/main" val="4029302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smtClean="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smtClean="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smtClean="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1/23/2018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smtClean="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1/23/2018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jp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g"/><Relationship Id="rId4" Type="http://schemas.openxmlformats.org/officeDocument/2006/relationships/slideLayout" Target="../slideLayouts/slideLayout4.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1/23/2018</a:t>
            </a:fld>
            <a:endParaRPr lang="en-US" dirty="0"/>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dirty="0"/>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0.png"/><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110532"/>
            <a:ext cx="5797964" cy="803867"/>
          </a:xfrm>
        </p:spPr>
        <p:txBody>
          <a:bodyPr anchor="ctr"/>
          <a:lstStyle/>
          <a:p>
            <a:r>
              <a:rPr lang="en-US" sz="1800" b="1" dirty="0">
                <a:solidFill>
                  <a:schemeClr val="tx1"/>
                </a:solidFill>
              </a:rPr>
              <a:t>Functionalized Fullerenes for Selective Electron Extraction in Inverted Perovskite Solar Cells</a:t>
            </a:r>
          </a:p>
        </p:txBody>
      </p:sp>
      <p:sp>
        <p:nvSpPr>
          <p:cNvPr id="7" name="Rectangle 6"/>
          <p:cNvSpPr/>
          <p:nvPr/>
        </p:nvSpPr>
        <p:spPr>
          <a:xfrm>
            <a:off x="4371035" y="1091604"/>
            <a:ext cx="4692577" cy="307777"/>
          </a:xfrm>
          <a:prstGeom prst="rect">
            <a:avLst/>
          </a:prstGeom>
        </p:spPr>
        <p:txBody>
          <a:bodyPr wrap="square" anchor="ctr">
            <a:spAutoFit/>
          </a:bodyPr>
          <a:lstStyle/>
          <a:p>
            <a:r>
              <a:rPr lang="en-US" sz="1400" b="1" dirty="0" smtClean="0">
                <a:solidFill>
                  <a:schemeClr val="bg1"/>
                </a:solidFill>
              </a:rPr>
              <a:t>Luis Echegoyen, University of Texas at El Paso</a:t>
            </a:r>
            <a:endParaRPr lang="en-US" sz="1400" b="1" dirty="0">
              <a:solidFill>
                <a:schemeClr val="bg1"/>
              </a:solidFill>
            </a:endParaRPr>
          </a:p>
        </p:txBody>
      </p:sp>
      <p:sp>
        <p:nvSpPr>
          <p:cNvPr id="8" name="Rectangle 7"/>
          <p:cNvSpPr/>
          <p:nvPr/>
        </p:nvSpPr>
        <p:spPr>
          <a:xfrm>
            <a:off x="152400" y="331529"/>
            <a:ext cx="2759824" cy="307777"/>
          </a:xfrm>
          <a:prstGeom prst="rect">
            <a:avLst/>
          </a:prstGeom>
        </p:spPr>
        <p:txBody>
          <a:bodyPr wrap="square" anchor="ctr">
            <a:spAutoFit/>
          </a:bodyPr>
          <a:lstStyle/>
          <a:p>
            <a:r>
              <a:rPr lang="en-US" sz="1400" b="1" dirty="0" smtClean="0">
                <a:solidFill>
                  <a:schemeClr val="bg1"/>
                </a:solidFill>
              </a:rPr>
              <a:t>DMR 1205302</a:t>
            </a:r>
            <a:endParaRPr lang="en-US" sz="1400" b="1" dirty="0">
              <a:solidFill>
                <a:schemeClr val="bg1"/>
              </a:solidFill>
            </a:endParaRPr>
          </a:p>
        </p:txBody>
      </p:sp>
      <p:sp>
        <p:nvSpPr>
          <p:cNvPr id="9" name="Text Box 28"/>
          <p:cNvSpPr txBox="1">
            <a:spLocks noChangeArrowheads="1"/>
          </p:cNvSpPr>
          <p:nvPr/>
        </p:nvSpPr>
        <p:spPr bwMode="auto">
          <a:xfrm>
            <a:off x="301925" y="1242224"/>
            <a:ext cx="3985404"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dirty="0"/>
              <a:t>Perovskite solar cells (PSCs), have shown a remarkable increase in photoconversion efficiency (PCE), from 3.8%  in 2009, to 22.1% in 2016. The good electron transporting and solution processable properties of fullerene derivatives make them the most popular electron transporting materials (ETMs) in PSCs. The influence of different adducts on the PCEs of fullerene-based PSCs has not been fully explored to date. </a:t>
            </a:r>
          </a:p>
          <a:p>
            <a:pPr algn="just" eaLnBrk="1" hangingPunct="1"/>
            <a:endParaRPr lang="en-US" sz="1400" dirty="0"/>
          </a:p>
          <a:p>
            <a:pPr algn="just" eaLnBrk="1" hangingPunct="1"/>
            <a:r>
              <a:rPr lang="en-US" sz="1400" dirty="0"/>
              <a:t>Outcome: We reported  new functionalized fullerene derivatives, and PCEs up to 18.6% were obtained when they were used as the ETMs in PSCs.</a:t>
            </a:r>
          </a:p>
          <a:p>
            <a:pPr algn="just" eaLnBrk="1" hangingPunct="1"/>
            <a:endParaRPr lang="en-US" sz="1400" dirty="0"/>
          </a:p>
          <a:p>
            <a:pPr algn="just" eaLnBrk="1" hangingPunct="1"/>
            <a:r>
              <a:rPr lang="en-US" sz="1200" dirty="0"/>
              <a:t>1. Chengbo Tian, Edison Castro, Tan Wang, German Betancourt-Solis, Gloria Rodriguez, and Luis Echegoyen. </a:t>
            </a:r>
            <a:r>
              <a:rPr lang="en-US" sz="1200" i="1" dirty="0"/>
              <a:t>ACS Appl. Mater. Interfaces</a:t>
            </a:r>
            <a:r>
              <a:rPr lang="en-US" sz="1200" dirty="0"/>
              <a:t>, 8 (45), 31426-31432, 2016.</a:t>
            </a:r>
          </a:p>
          <a:p>
            <a:pPr algn="just" eaLnBrk="1" hangingPunct="1"/>
            <a:endParaRPr lang="en-US" sz="1200" dirty="0"/>
          </a:p>
          <a:p>
            <a:pPr algn="just" eaLnBrk="1" hangingPunct="1"/>
            <a:r>
              <a:rPr lang="en-US" sz="1200" dirty="0"/>
              <a:t>2. Chengbo Tian, Kevin Kochiss, Edison Castro, German Betancourt-Solis, Hongwei Han, and Luis Echegoyen. </a:t>
            </a:r>
            <a:r>
              <a:rPr lang="en-US" sz="1200" i="1" dirty="0"/>
              <a:t>J. Mater. Chem. A</a:t>
            </a:r>
            <a:r>
              <a:rPr lang="en-US" sz="1200" dirty="0"/>
              <a:t>, 5, 7326-7332, 2017.</a:t>
            </a:r>
          </a:p>
          <a:p>
            <a:pPr algn="just" eaLnBrk="1" hangingPunct="1"/>
            <a:endParaRPr lang="en-US" altLang="es-ES" sz="1200" dirty="0">
              <a:latin typeface="Arial" panose="020B0604020202020204" pitchFamily="34" charset="0"/>
              <a:ea typeface="Calibri" panose="020F0502020204030204" pitchFamily="34" charset="0"/>
              <a:cs typeface="Arial" panose="020B0604020202020204" pitchFamily="34" charset="0"/>
            </a:endParaRPr>
          </a:p>
        </p:txBody>
      </p:sp>
      <p:sp>
        <p:nvSpPr>
          <p:cNvPr id="11" name="Rectangle 37"/>
          <p:cNvSpPr>
            <a:spLocks noChangeArrowheads="1"/>
          </p:cNvSpPr>
          <p:nvPr/>
        </p:nvSpPr>
        <p:spPr bwMode="auto">
          <a:xfrm>
            <a:off x="4667250" y="1727886"/>
            <a:ext cx="4076700" cy="42609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grpSp>
        <p:nvGrpSpPr>
          <p:cNvPr id="39" name="Group 38" descr="Six chemical structures of the fullerene derivatives synthesized and purified to be used as selective extraction layers in perovskite solar cells. The first compound is a cis-pyrrolidine C60 adduct containing two methyl ester groups. The second structure corresponds to the same pyrrolidine adduct on an alpha bond of C70. The third structure corresponds to an isomeric mixture of the same pyrrolidine over different addition sites of C70 since an isomeric mixture is initially obtained that needs to be separate chromatographically using HPLC. The compound on the bottom-left is the classical PCBM, a methano-adduct containing a phenyl group directly attached to the methano carbon and a methyl-butyl ester also attached to the methano carbon. The last compound in the figure is a dimer derived from PCBM, where the two ester groups are covalently connected by a three carbon bridge with diethyl groups attached to the central carbon." title="Fullerene Derivatives"/>
          <p:cNvGrpSpPr>
            <a:grpSpLocks noChangeAspect="1"/>
          </p:cNvGrpSpPr>
          <p:nvPr/>
        </p:nvGrpSpPr>
        <p:grpSpPr>
          <a:xfrm>
            <a:off x="5314885" y="1721448"/>
            <a:ext cx="2781430" cy="2468880"/>
            <a:chOff x="4685543" y="1392801"/>
            <a:chExt cx="3435350" cy="3049318"/>
          </a:xfrm>
        </p:grpSpPr>
        <p:graphicFrame>
          <p:nvGraphicFramePr>
            <p:cNvPr id="40" name="Object 39" descr="Six chemical structures of the fullerene derivatives synthesized and purified to be used as selective extraction layers in perovskite solar cells. The first compound is a cis-pyrrolidine C60 adduct containing two methyl ester groups. The second structure corresponds to the same pyrrolidine adduct on an alpha bond of C70. The third structure corresponds to an isomeric mixture of the same pyrrolidine over different addition sites of C70 since an isomeric mixture is initially obtained that needs to be separate chromatographically using HPLC. The compound on the bottom-left is the classical PCBM, a methano-adduct containing a phenyl group directly attached to the methano carbon and a methyl-butyl ester also attached to the methano carbon. The last compound in the figure is a dimer derived from PCBM, where the two ester groups are covalently connected by a three carbon bridge with diethyl groups attached to the central carbon." title="Fullerene Derivatives"/>
            <p:cNvGraphicFramePr>
              <a:graphicFrameLocks noChangeAspect="1"/>
            </p:cNvGraphicFramePr>
            <p:nvPr>
              <p:extLst>
                <p:ext uri="{D42A27DB-BD31-4B8C-83A1-F6EECF244321}">
                  <p14:modId xmlns:p14="http://schemas.microsoft.com/office/powerpoint/2010/main" val="2733815073"/>
                </p:ext>
              </p:extLst>
            </p:nvPr>
          </p:nvGraphicFramePr>
          <p:xfrm>
            <a:off x="4685543" y="1700506"/>
            <a:ext cx="3435350" cy="2741613"/>
          </p:xfrm>
          <a:graphic>
            <a:graphicData uri="http://schemas.openxmlformats.org/presentationml/2006/ole">
              <mc:AlternateContent xmlns:mc="http://schemas.openxmlformats.org/markup-compatibility/2006">
                <mc:Choice xmlns:v="urn:schemas-microsoft-com:vml" Requires="v">
                  <p:oleObj spid="_x0000_s1030" name="CS ChemDraw Drawing" r:id="rId4" imgW="6132031" imgH="4907100" progId="ChemDraw.Document.6.0">
                    <p:embed/>
                  </p:oleObj>
                </mc:Choice>
                <mc:Fallback>
                  <p:oleObj name="CS ChemDraw Drawing" r:id="rId4" imgW="6132031" imgH="4907100" progId="ChemDraw.Document.6.0">
                    <p:embed/>
                    <p:pic>
                      <p:nvPicPr>
                        <p:cNvPr id="0" name=""/>
                        <p:cNvPicPr>
                          <a:picLocks noChangeAspect="1" noChangeArrowheads="1"/>
                        </p:cNvPicPr>
                        <p:nvPr/>
                      </p:nvPicPr>
                      <p:blipFill>
                        <a:blip r:embed="rId5"/>
                        <a:srcRect/>
                        <a:stretch>
                          <a:fillRect/>
                        </a:stretch>
                      </p:blipFill>
                      <p:spPr bwMode="auto">
                        <a:xfrm>
                          <a:off x="4685543" y="1700506"/>
                          <a:ext cx="3435350" cy="2741613"/>
                        </a:xfrm>
                        <a:prstGeom prst="rect">
                          <a:avLst/>
                        </a:prstGeom>
                        <a:noFill/>
                      </p:spPr>
                    </p:pic>
                  </p:oleObj>
                </mc:Fallback>
              </mc:AlternateContent>
            </a:graphicData>
          </a:graphic>
        </p:graphicFrame>
        <p:sp>
          <p:nvSpPr>
            <p:cNvPr id="41" name="TextBox 40" descr="Fullerene Derivatives&#10;&#10;Six chemical structures of the fullerene derivatives synthesized and purified to be used as selective extraction layers in perovskite solar cells. The first compound is a cis-pyrrolidine C60 adduct containing two methyl ester groups. The second structure corresponds to the same pyrrolidine adduct on an alpha bond of C70. The third structure corresponds to an isomeric mixture of the same pyrrolidine over different addition sites of C70 since an isomeric mixture is initially obtained that needs to be separate chromatographically using HPLC. The compound on the bottom-left is the classical PCBM, a methano-adduct containing a phenyl group directly attached to the methano carbon and a methyl-butyl ester also attached to the methano carbon. The last compound in the figure is a dimer derived from PCBM, where the two ester groups are covalently connected by a three carbon bridge with diethyl groups attached to the central carbon." title="Image"/>
            <p:cNvSpPr txBox="1"/>
            <p:nvPr/>
          </p:nvSpPr>
          <p:spPr>
            <a:xfrm>
              <a:off x="5076739" y="1392801"/>
              <a:ext cx="2871787" cy="276999"/>
            </a:xfrm>
            <a:prstGeom prst="rect">
              <a:avLst/>
            </a:prstGeom>
            <a:noFill/>
          </p:spPr>
          <p:txBody>
            <a:bodyPr wrap="square" rtlCol="0">
              <a:spAutoFit/>
            </a:bodyPr>
            <a:lstStyle/>
            <a:p>
              <a:pPr algn="ctr"/>
              <a:r>
                <a:rPr lang="en-US" sz="1200" b="1" dirty="0"/>
                <a:t>Fullerene Derivatives</a:t>
              </a:r>
            </a:p>
          </p:txBody>
        </p:sp>
      </p:grpSp>
      <p:grpSp>
        <p:nvGrpSpPr>
          <p:cNvPr id="42" name="Group 41" descr="J-V curves&#10;&#10;Current-voltage curves for the perovskite devices prepared using the fullerenes as electron extracting layers, showing that the alpha-C70 derivative performs best, exhibiting a photoconversion efficiency of 18%, followed by the dimer at 16.2%, then the C70 isomeric mixture at 15.2%, then the C60 derivative at 14.1% and last is the PCBM, at 13.5%. " title="Image"/>
          <p:cNvGrpSpPr>
            <a:grpSpLocks noChangeAspect="1"/>
          </p:cNvGrpSpPr>
          <p:nvPr/>
        </p:nvGrpSpPr>
        <p:grpSpPr>
          <a:xfrm>
            <a:off x="4810500" y="4196766"/>
            <a:ext cx="2130937" cy="1737360"/>
            <a:chOff x="4267145" y="4461166"/>
            <a:chExt cx="2523963" cy="2057794"/>
          </a:xfrm>
        </p:grpSpPr>
        <p:pic>
          <p:nvPicPr>
            <p:cNvPr id="43" name="Picture 42" descr="Current-voltage curves for the perovskite devices prepared using the fullerenes as electron extracting layers, showing that the alpha-C70 derivative performs best, exhibiting a photoconversion efficiency of 18%, followed by the dimer at 16.2%, then the C70 isomeric mixture at 15.2%, then the C60 derivative at 14.1% and last is the PCBM, at 13.5%. " title="J-V curves"/>
            <p:cNvPicPr>
              <a:picLocks noChangeAspect="1"/>
            </p:cNvPicPr>
            <p:nvPr/>
          </p:nvPicPr>
          <p:blipFill>
            <a:blip r:embed="rId6"/>
            <a:stretch>
              <a:fillRect/>
            </a:stretch>
          </p:blipFill>
          <p:spPr>
            <a:xfrm>
              <a:off x="4267145" y="4629036"/>
              <a:ext cx="2523963" cy="1889924"/>
            </a:xfrm>
            <a:prstGeom prst="rect">
              <a:avLst/>
            </a:prstGeom>
          </p:spPr>
        </p:pic>
        <p:sp>
          <p:nvSpPr>
            <p:cNvPr id="44" name="TextBox 43" descr="Current-voltage curves for the perovskite devices prepared using the fullerenes as electron extracting layers, showing that the alpha-C70 derivative performs best, exhibiting a photoconversion efficiency of 18%, followed by the dimer at 16.2%, then the C70 isomeric mixture at 15.2%, then the C60 derivative at 14.1% and last is the PCBM, at 13.5%. " title="J-V curves"/>
            <p:cNvSpPr txBox="1"/>
            <p:nvPr/>
          </p:nvSpPr>
          <p:spPr>
            <a:xfrm>
              <a:off x="4781436" y="4461166"/>
              <a:ext cx="1480006" cy="276999"/>
            </a:xfrm>
            <a:prstGeom prst="rect">
              <a:avLst/>
            </a:prstGeom>
            <a:noFill/>
          </p:spPr>
          <p:txBody>
            <a:bodyPr wrap="square" rtlCol="0">
              <a:spAutoFit/>
            </a:bodyPr>
            <a:lstStyle/>
            <a:p>
              <a:pPr algn="ctr"/>
              <a:r>
                <a:rPr lang="en-US" sz="1200" b="1" i="1" dirty="0"/>
                <a:t>J-V</a:t>
              </a:r>
              <a:r>
                <a:rPr lang="en-US" sz="1200" b="1" dirty="0"/>
                <a:t> curves</a:t>
              </a:r>
            </a:p>
          </p:txBody>
        </p:sp>
      </p:grpSp>
      <p:grpSp>
        <p:nvGrpSpPr>
          <p:cNvPr id="45" name="Group 44" descr="Efficiencies&#10;&#10;A histogram showing the photoconversion efficiencies obtained for the different devices with the numerical values mentioned in the paragraph above." title="Image"/>
          <p:cNvGrpSpPr>
            <a:grpSpLocks noChangeAspect="1"/>
          </p:cNvGrpSpPr>
          <p:nvPr/>
        </p:nvGrpSpPr>
        <p:grpSpPr>
          <a:xfrm>
            <a:off x="6985733" y="4150028"/>
            <a:ext cx="1713921" cy="1737360"/>
            <a:chOff x="6888851" y="4581869"/>
            <a:chExt cx="1986515" cy="2013683"/>
          </a:xfrm>
        </p:grpSpPr>
        <p:sp>
          <p:nvSpPr>
            <p:cNvPr id="46" name="TextBox 45" descr="A histogram showing the photoconversion efficiencies obtained for the different devices with the numerical values mentioned in the paragraph above." title="Efficiencies"/>
            <p:cNvSpPr txBox="1"/>
            <p:nvPr/>
          </p:nvSpPr>
          <p:spPr>
            <a:xfrm>
              <a:off x="7150893" y="4581869"/>
              <a:ext cx="1480006" cy="276999"/>
            </a:xfrm>
            <a:prstGeom prst="rect">
              <a:avLst/>
            </a:prstGeom>
            <a:noFill/>
          </p:spPr>
          <p:txBody>
            <a:bodyPr wrap="square" rtlCol="0">
              <a:spAutoFit/>
            </a:bodyPr>
            <a:lstStyle/>
            <a:p>
              <a:pPr algn="ctr"/>
              <a:r>
                <a:rPr lang="en-US" sz="1200" b="1" dirty="0"/>
                <a:t>Efficiencies</a:t>
              </a:r>
            </a:p>
          </p:txBody>
        </p:sp>
        <p:pic>
          <p:nvPicPr>
            <p:cNvPr id="47" name="Picture 46" descr="A histogram showing the photoconversion efficiencies obtained for the different devices with the numerical values mentioned in the paragraph above." title="Efficiencies"/>
            <p:cNvPicPr>
              <a:picLocks noChangeAspect="1"/>
            </p:cNvPicPr>
            <p:nvPr/>
          </p:nvPicPr>
          <p:blipFill>
            <a:blip r:embed="rId7"/>
            <a:stretch>
              <a:fillRect/>
            </a:stretch>
          </p:blipFill>
          <p:spPr>
            <a:xfrm>
              <a:off x="6888851" y="4855205"/>
              <a:ext cx="1986515" cy="1740347"/>
            </a:xfrm>
            <a:prstGeom prst="rect">
              <a:avLst/>
            </a:prstGeom>
          </p:spPr>
        </p:pic>
      </p:grpSp>
    </p:spTree>
    <p:extLst>
      <p:ext uri="{BB962C8B-B14F-4D97-AF65-F5344CB8AC3E}">
        <p14:creationId xmlns:p14="http://schemas.microsoft.com/office/powerpoint/2010/main" val="32431732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110532"/>
            <a:ext cx="5797964" cy="803867"/>
          </a:xfrm>
        </p:spPr>
        <p:txBody>
          <a:bodyPr anchor="ctr"/>
          <a:lstStyle/>
          <a:p>
            <a:r>
              <a:rPr lang="en-US" sz="1800" b="1" dirty="0">
                <a:solidFill>
                  <a:schemeClr val="tx1"/>
                </a:solidFill>
              </a:rPr>
              <a:t>PREM Outreach Activities</a:t>
            </a:r>
          </a:p>
        </p:txBody>
      </p:sp>
      <p:sp>
        <p:nvSpPr>
          <p:cNvPr id="7" name="Rectangle 6"/>
          <p:cNvSpPr/>
          <p:nvPr/>
        </p:nvSpPr>
        <p:spPr>
          <a:xfrm>
            <a:off x="4346579" y="1071507"/>
            <a:ext cx="4692577" cy="307777"/>
          </a:xfrm>
          <a:prstGeom prst="rect">
            <a:avLst/>
          </a:prstGeom>
        </p:spPr>
        <p:txBody>
          <a:bodyPr wrap="square" anchor="ctr">
            <a:spAutoFit/>
          </a:bodyPr>
          <a:lstStyle/>
          <a:p>
            <a:r>
              <a:rPr lang="en-US" sz="1400" b="1" dirty="0" smtClean="0">
                <a:solidFill>
                  <a:schemeClr val="bg1"/>
                </a:solidFill>
              </a:rPr>
              <a:t>Luis </a:t>
            </a:r>
            <a:r>
              <a:rPr lang="en-US" sz="1400" b="1" dirty="0">
                <a:solidFill>
                  <a:schemeClr val="bg1"/>
                </a:solidFill>
              </a:rPr>
              <a:t>Echegoyen, </a:t>
            </a:r>
            <a:r>
              <a:rPr lang="en-US" sz="1400" b="1" dirty="0" smtClean="0">
                <a:solidFill>
                  <a:schemeClr val="bg1"/>
                </a:solidFill>
              </a:rPr>
              <a:t>University </a:t>
            </a:r>
            <a:r>
              <a:rPr lang="en-US" sz="1400" b="1" dirty="0">
                <a:solidFill>
                  <a:schemeClr val="bg1"/>
                </a:solidFill>
              </a:rPr>
              <a:t>of Texas at El Paso</a:t>
            </a:r>
          </a:p>
        </p:txBody>
      </p:sp>
      <p:sp>
        <p:nvSpPr>
          <p:cNvPr id="8" name="Rectangle 7"/>
          <p:cNvSpPr/>
          <p:nvPr/>
        </p:nvSpPr>
        <p:spPr>
          <a:xfrm>
            <a:off x="152400" y="331529"/>
            <a:ext cx="2759824" cy="307777"/>
          </a:xfrm>
          <a:prstGeom prst="rect">
            <a:avLst/>
          </a:prstGeom>
        </p:spPr>
        <p:txBody>
          <a:bodyPr wrap="square" anchor="ctr">
            <a:spAutoFit/>
          </a:bodyPr>
          <a:lstStyle/>
          <a:p>
            <a:r>
              <a:rPr lang="en-US" sz="1400" b="1" dirty="0">
                <a:solidFill>
                  <a:schemeClr val="bg1"/>
                </a:solidFill>
              </a:rPr>
              <a:t>DMR </a:t>
            </a:r>
            <a:r>
              <a:rPr lang="en-US" sz="1400" b="1" dirty="0" smtClean="0">
                <a:solidFill>
                  <a:schemeClr val="bg1"/>
                </a:solidFill>
              </a:rPr>
              <a:t> </a:t>
            </a:r>
            <a:r>
              <a:rPr lang="en-US" sz="1400" b="1" dirty="0">
                <a:solidFill>
                  <a:schemeClr val="bg1"/>
                </a:solidFill>
              </a:rPr>
              <a:t>1205302</a:t>
            </a:r>
          </a:p>
        </p:txBody>
      </p:sp>
      <p:sp>
        <p:nvSpPr>
          <p:cNvPr id="13" name="Text Box 4"/>
          <p:cNvSpPr txBox="1">
            <a:spLocks noChangeArrowheads="1"/>
          </p:cNvSpPr>
          <p:nvPr/>
        </p:nvSpPr>
        <p:spPr bwMode="auto">
          <a:xfrm>
            <a:off x="433783" y="1184887"/>
            <a:ext cx="3529363" cy="518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100" b="1" dirty="0"/>
              <a:t>Overview: </a:t>
            </a:r>
            <a:r>
              <a:rPr lang="en-US" sz="1100" dirty="0"/>
              <a:t>In February 2015, the PREM students launched the new outreach program by developing the following modules: Hydrogen Car, Light the Way, States of Matter, and Van De Graff Shock. The students developed hands-on activities which allowed the program to shift away from laboratory tours. The modules are presented to students in the local school districts by PREM research students, with 100% participation. Our goal is to ignite curiosity through hands-on experiences in order to foster the next generation of scientists and engineers. Students who participate in the outreach activities are encouraged to ask questions and guess an answer (Hypothesis), conduct the activity (Procedure), discuss their observations (Result), and talk about real life applications (Conclusion). They become researchers during the outreach activities.</a:t>
            </a:r>
          </a:p>
          <a:p>
            <a:pPr algn="just" eaLnBrk="1" hangingPunct="1"/>
            <a:endParaRPr lang="en-US" sz="1100" dirty="0"/>
          </a:p>
          <a:p>
            <a:pPr algn="just" eaLnBrk="1" hangingPunct="1"/>
            <a:r>
              <a:rPr lang="en-US" sz="1100" b="1" dirty="0"/>
              <a:t>Outcome: </a:t>
            </a:r>
            <a:r>
              <a:rPr lang="en-US" sz="1100" dirty="0"/>
              <a:t>The program has reached 2,087 students in 2016-2017 alone. 92% of the students surveyed would recommend the activity. </a:t>
            </a:r>
          </a:p>
          <a:p>
            <a:pPr algn="just" eaLnBrk="1" hangingPunct="1"/>
            <a:endParaRPr lang="en-US" sz="1100" dirty="0"/>
          </a:p>
          <a:p>
            <a:pPr algn="just" eaLnBrk="1" hangingPunct="1"/>
            <a:r>
              <a:rPr lang="en-US" sz="1100" b="1" dirty="0"/>
              <a:t>Broader Impact: </a:t>
            </a:r>
            <a:r>
              <a:rPr lang="en-US" sz="1100" dirty="0"/>
              <a:t>We have expanded by including elementary school students in the outreach activities. Teachers and counselors have taken the opportunity to expand on the outreach topics during their instruction time. We have developed a network with the school district and expect to continue the expansion of the program. </a:t>
            </a:r>
          </a:p>
          <a:p>
            <a:pPr eaLnBrk="1" hangingPunct="1"/>
            <a:endParaRPr lang="en-US" sz="1200" b="1" dirty="0"/>
          </a:p>
        </p:txBody>
      </p:sp>
      <p:sp>
        <p:nvSpPr>
          <p:cNvPr id="15" name="Rectangle 15"/>
          <p:cNvSpPr>
            <a:spLocks noChangeAspect="1" noChangeArrowheads="1"/>
          </p:cNvSpPr>
          <p:nvPr/>
        </p:nvSpPr>
        <p:spPr bwMode="auto">
          <a:xfrm>
            <a:off x="4513863" y="1509623"/>
            <a:ext cx="4358010" cy="476178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aphicFrame>
        <p:nvGraphicFramePr>
          <p:cNvPr id="9" name="Chart 8" descr="The PREM program has shifted away from laboratory tours to hand-on activities. For the reporting period 2014-2015, there were 350 students who participated in hands-on activity and 596 students participating in laboratory tours. During the reporting period 2015-2016, there were 1209 students who participated in hands-on activity and 0 students participating in laboratory tours.  During the reporting period 2016-2017, there were 2087 students who participated in hands-on activity and 0 students participating in laboratory tours.  " title="Transition – Laboratory Tours to Hands-On Activity"/>
          <p:cNvGraphicFramePr/>
          <p:nvPr>
            <p:extLst/>
          </p:nvPr>
        </p:nvGraphicFramePr>
        <p:xfrm>
          <a:off x="6482945" y="2493221"/>
          <a:ext cx="2388928" cy="138554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Table 9" descr="Transition – Laboratory Tours to Hands-On Activity&#10;&#10;The PREM program has shifted away from laboratory tours to hand-on activities. For the reporting period 2014-2015, there were 350 students who participated in hands-on activity and 596 students participating in laboratory tours. During the reporting period 2015-2016, there were 1209 students who participated in hands-on activity and 0 students participating in laboratory tours.  During the reporting period 2016-2017, there were 2087 students who participated in hands-on activity and 0 students participating in laboratory tours.  " title="Images"/>
          <p:cNvGraphicFramePr>
            <a:graphicFrameLocks noGrp="1"/>
          </p:cNvGraphicFramePr>
          <p:nvPr>
            <p:extLst/>
          </p:nvPr>
        </p:nvGraphicFramePr>
        <p:xfrm>
          <a:off x="4597933" y="2646589"/>
          <a:ext cx="2071194" cy="1173988"/>
        </p:xfrm>
        <a:graphic>
          <a:graphicData uri="http://schemas.openxmlformats.org/drawingml/2006/table">
            <a:tbl>
              <a:tblPr firstRow="1" firstCol="1" bandRow="1">
                <a:tableStyleId>{72833802-FEF1-4C79-8D5D-14CF1EAF98D9}</a:tableStyleId>
              </a:tblPr>
              <a:tblGrid>
                <a:gridCol w="466137">
                  <a:extLst>
                    <a:ext uri="{9D8B030D-6E8A-4147-A177-3AD203B41FA5}">
                      <a16:colId xmlns:a16="http://schemas.microsoft.com/office/drawing/2014/main" xmlns="" val="20000"/>
                    </a:ext>
                  </a:extLst>
                </a:gridCol>
                <a:gridCol w="759125">
                  <a:extLst>
                    <a:ext uri="{9D8B030D-6E8A-4147-A177-3AD203B41FA5}">
                      <a16:colId xmlns:a16="http://schemas.microsoft.com/office/drawing/2014/main" xmlns="" val="20001"/>
                    </a:ext>
                  </a:extLst>
                </a:gridCol>
                <a:gridCol w="845932">
                  <a:extLst>
                    <a:ext uri="{9D8B030D-6E8A-4147-A177-3AD203B41FA5}">
                      <a16:colId xmlns:a16="http://schemas.microsoft.com/office/drawing/2014/main" xmlns="" val="20002"/>
                    </a:ext>
                  </a:extLst>
                </a:gridCol>
              </a:tblGrid>
              <a:tr h="251673">
                <a:tc>
                  <a:txBody>
                    <a:bodyPr/>
                    <a:lstStyle/>
                    <a:p>
                      <a:pPr marL="0" marR="0" algn="ctr">
                        <a:lnSpc>
                          <a:spcPct val="107000"/>
                        </a:lnSpc>
                        <a:spcBef>
                          <a:spcPts val="0"/>
                        </a:spcBef>
                        <a:spcAft>
                          <a:spcPts val="0"/>
                        </a:spcAft>
                      </a:pPr>
                      <a:r>
                        <a:rPr lang="en-US" sz="900" dirty="0">
                          <a:effectLst/>
                          <a:latin typeface="Arial" panose="020B0604020202020204" pitchFamily="34" charset="0"/>
                          <a:cs typeface="Arial" panose="020B0604020202020204" pitchFamily="34" charset="0"/>
                        </a:rPr>
                        <a:t> </a:t>
                      </a:r>
                      <a:endParaRPr lang="en-US" sz="9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0000FF"/>
                    </a:solidFill>
                  </a:tcPr>
                </a:tc>
                <a:tc>
                  <a:txBody>
                    <a:bodyPr/>
                    <a:lstStyle/>
                    <a:p>
                      <a:pPr marL="0" marR="0" algn="ctr">
                        <a:lnSpc>
                          <a:spcPct val="107000"/>
                        </a:lnSpc>
                        <a:spcBef>
                          <a:spcPts val="0"/>
                        </a:spcBef>
                        <a:spcAft>
                          <a:spcPts val="0"/>
                        </a:spcAft>
                      </a:pPr>
                      <a:r>
                        <a:rPr lang="en-US" sz="900" dirty="0">
                          <a:effectLst/>
                          <a:latin typeface="Arial" panose="020B0604020202020204" pitchFamily="34" charset="0"/>
                          <a:cs typeface="Arial" panose="020B0604020202020204" pitchFamily="34" charset="0"/>
                        </a:rPr>
                        <a:t>Hands-On Activity</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0000FF"/>
                    </a:solidFill>
                  </a:tcPr>
                </a:tc>
                <a:tc>
                  <a:txBody>
                    <a:bodyPr/>
                    <a:lstStyle/>
                    <a:p>
                      <a:pPr marL="0" marR="0" algn="ctr">
                        <a:lnSpc>
                          <a:spcPct val="107000"/>
                        </a:lnSpc>
                        <a:spcBef>
                          <a:spcPts val="0"/>
                        </a:spcBef>
                        <a:spcAft>
                          <a:spcPts val="0"/>
                        </a:spcAft>
                      </a:pPr>
                      <a:r>
                        <a:rPr lang="en-US" sz="900" dirty="0">
                          <a:effectLst/>
                          <a:latin typeface="Arial" panose="020B0604020202020204" pitchFamily="34" charset="0"/>
                          <a:cs typeface="Arial" panose="020B0604020202020204" pitchFamily="34" charset="0"/>
                        </a:rPr>
                        <a:t>Laboratory Tour</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0000FF"/>
                    </a:solidFill>
                  </a:tcPr>
                </a:tc>
                <a:extLst>
                  <a:ext uri="{0D108BD9-81ED-4DB2-BD59-A6C34878D82A}">
                    <a16:rowId xmlns:a16="http://schemas.microsoft.com/office/drawing/2014/main" xmlns="" val="10000"/>
                  </a:ext>
                </a:extLst>
              </a:tr>
              <a:tr h="190500">
                <a:tc>
                  <a:txBody>
                    <a:bodyPr/>
                    <a:lstStyle/>
                    <a:p>
                      <a:pPr marL="0" marR="0" algn="l">
                        <a:lnSpc>
                          <a:spcPct val="107000"/>
                        </a:lnSpc>
                        <a:spcBef>
                          <a:spcPts val="0"/>
                        </a:spcBef>
                        <a:spcAft>
                          <a:spcPts val="0"/>
                        </a:spcAft>
                      </a:pPr>
                      <a:r>
                        <a:rPr lang="en-US" sz="900" b="0" dirty="0">
                          <a:effectLst/>
                          <a:latin typeface="Arial" panose="020B0604020202020204" pitchFamily="34" charset="0"/>
                          <a:cs typeface="Arial" panose="020B0604020202020204" pitchFamily="34" charset="0"/>
                        </a:rPr>
                        <a:t>2014-2015</a:t>
                      </a:r>
                      <a:endParaRPr lang="en-US" sz="9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900" dirty="0">
                          <a:effectLst/>
                          <a:latin typeface="Arial" panose="020B0604020202020204" pitchFamily="34" charset="0"/>
                          <a:cs typeface="Arial" panose="020B0604020202020204" pitchFamily="34" charset="0"/>
                        </a:rPr>
                        <a:t>350</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900" dirty="0">
                          <a:effectLst/>
                          <a:latin typeface="Arial" panose="020B0604020202020204" pitchFamily="34" charset="0"/>
                          <a:cs typeface="Arial" panose="020B0604020202020204" pitchFamily="34" charset="0"/>
                        </a:rPr>
                        <a:t>596</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10001"/>
                  </a:ext>
                </a:extLst>
              </a:tr>
              <a:tr h="190500">
                <a:tc>
                  <a:txBody>
                    <a:bodyPr/>
                    <a:lstStyle/>
                    <a:p>
                      <a:pPr marL="0" marR="0" algn="l">
                        <a:lnSpc>
                          <a:spcPct val="107000"/>
                        </a:lnSpc>
                        <a:spcBef>
                          <a:spcPts val="0"/>
                        </a:spcBef>
                        <a:spcAft>
                          <a:spcPts val="0"/>
                        </a:spcAft>
                      </a:pPr>
                      <a:r>
                        <a:rPr lang="en-US" sz="900" b="0" dirty="0">
                          <a:effectLst/>
                          <a:latin typeface="Arial" panose="020B0604020202020204" pitchFamily="34" charset="0"/>
                          <a:cs typeface="Arial" panose="020B0604020202020204" pitchFamily="34" charset="0"/>
                        </a:rPr>
                        <a:t>2015-2016</a:t>
                      </a:r>
                      <a:endParaRPr lang="en-US" sz="9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900" dirty="0">
                          <a:effectLst/>
                          <a:latin typeface="Arial" panose="020B0604020202020204" pitchFamily="34" charset="0"/>
                          <a:cs typeface="Arial" panose="020B0604020202020204" pitchFamily="34" charset="0"/>
                        </a:rPr>
                        <a:t>1209</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900" dirty="0">
                          <a:effectLst/>
                          <a:latin typeface="Arial" panose="020B0604020202020204" pitchFamily="34" charset="0"/>
                          <a:cs typeface="Arial" panose="020B0604020202020204" pitchFamily="34" charset="0"/>
                        </a:rPr>
                        <a:t>0</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10002"/>
                  </a:ext>
                </a:extLst>
              </a:tr>
              <a:tr h="190500">
                <a:tc>
                  <a:txBody>
                    <a:bodyPr/>
                    <a:lstStyle/>
                    <a:p>
                      <a:pPr marL="0" marR="0" algn="l">
                        <a:lnSpc>
                          <a:spcPct val="107000"/>
                        </a:lnSpc>
                        <a:spcBef>
                          <a:spcPts val="0"/>
                        </a:spcBef>
                        <a:spcAft>
                          <a:spcPts val="0"/>
                        </a:spcAft>
                      </a:pPr>
                      <a:r>
                        <a:rPr lang="en-US" sz="900" b="0" dirty="0">
                          <a:effectLst/>
                          <a:latin typeface="Arial" panose="020B0604020202020204" pitchFamily="34" charset="0"/>
                          <a:cs typeface="Arial" panose="020B0604020202020204" pitchFamily="34" charset="0"/>
                        </a:rPr>
                        <a:t>2016-2017</a:t>
                      </a:r>
                      <a:endParaRPr lang="en-US" sz="9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900" dirty="0">
                          <a:effectLst/>
                          <a:latin typeface="Arial" panose="020B0604020202020204" pitchFamily="34" charset="0"/>
                          <a:cs typeface="Arial" panose="020B0604020202020204" pitchFamily="34" charset="0"/>
                        </a:rPr>
                        <a:t>2087</a:t>
                      </a:r>
                    </a:p>
                  </a:txBody>
                  <a:tcPr marL="68580" marR="68580" marT="0" marB="0" anchor="ctr"/>
                </a:tc>
                <a:tc>
                  <a:txBody>
                    <a:bodyPr/>
                    <a:lstStyle/>
                    <a:p>
                      <a:pPr marL="0" marR="0" algn="ctr">
                        <a:lnSpc>
                          <a:spcPct val="107000"/>
                        </a:lnSpc>
                        <a:spcBef>
                          <a:spcPts val="0"/>
                        </a:spcBef>
                        <a:spcAft>
                          <a:spcPts val="0"/>
                        </a:spcAft>
                      </a:pPr>
                      <a:r>
                        <a:rPr lang="en-US" sz="900" dirty="0">
                          <a:effectLst/>
                          <a:latin typeface="Arial" panose="020B0604020202020204" pitchFamily="34" charset="0"/>
                          <a:cs typeface="Arial" panose="020B0604020202020204" pitchFamily="34" charset="0"/>
                        </a:rPr>
                        <a:t>0</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10003"/>
                  </a:ext>
                </a:extLst>
              </a:tr>
            </a:tbl>
          </a:graphicData>
        </a:graphic>
      </p:graphicFrame>
      <p:graphicFrame>
        <p:nvGraphicFramePr>
          <p:cNvPr id="11" name="Table 10" descr="Number of Students Reached for 2016-2017&#10;&#10;During the 2016-2017 reporting period, 540 Elementary School (PreK-5th) students, 915 Middle School (6th-8th) students, 444 High School (9th-12th) students and 188 Combined (6th-12th) students participated in the hands-on activities." title="Image"/>
          <p:cNvGraphicFramePr>
            <a:graphicFrameLocks noGrp="1"/>
          </p:cNvGraphicFramePr>
          <p:nvPr>
            <p:extLst/>
          </p:nvPr>
        </p:nvGraphicFramePr>
        <p:xfrm>
          <a:off x="4612470" y="4961762"/>
          <a:ext cx="1824480" cy="1055497"/>
        </p:xfrm>
        <a:graphic>
          <a:graphicData uri="http://schemas.openxmlformats.org/drawingml/2006/table">
            <a:tbl>
              <a:tblPr firstRow="1" firstCol="1" bandRow="1">
                <a:tableStyleId>{72833802-FEF1-4C79-8D5D-14CF1EAF98D9}</a:tableStyleId>
              </a:tblPr>
              <a:tblGrid>
                <a:gridCol w="1352237">
                  <a:extLst>
                    <a:ext uri="{9D8B030D-6E8A-4147-A177-3AD203B41FA5}">
                      <a16:colId xmlns:a16="http://schemas.microsoft.com/office/drawing/2014/main" xmlns="" val="20000"/>
                    </a:ext>
                  </a:extLst>
                </a:gridCol>
                <a:gridCol w="472243">
                  <a:extLst>
                    <a:ext uri="{9D8B030D-6E8A-4147-A177-3AD203B41FA5}">
                      <a16:colId xmlns:a16="http://schemas.microsoft.com/office/drawing/2014/main" xmlns="" val="20001"/>
                    </a:ext>
                  </a:extLst>
                </a:gridCol>
              </a:tblGrid>
              <a:tr h="190500">
                <a:tc>
                  <a:txBody>
                    <a:bodyPr/>
                    <a:lstStyle/>
                    <a:p>
                      <a:pPr marL="0" marR="0" algn="l">
                        <a:lnSpc>
                          <a:spcPct val="107000"/>
                        </a:lnSpc>
                        <a:spcBef>
                          <a:spcPts val="0"/>
                        </a:spcBef>
                        <a:spcAft>
                          <a:spcPts val="0"/>
                        </a:spcAft>
                      </a:pPr>
                      <a:r>
                        <a:rPr lang="en-US" sz="900" dirty="0">
                          <a:effectLst/>
                          <a:latin typeface="Arial" panose="020B0604020202020204" pitchFamily="34" charset="0"/>
                          <a:cs typeface="Arial" panose="020B0604020202020204" pitchFamily="34" charset="0"/>
                        </a:rPr>
                        <a:t>School Level</a:t>
                      </a:r>
                      <a:endParaRPr lang="en-US" sz="10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0000FF"/>
                    </a:solidFill>
                  </a:tcPr>
                </a:tc>
                <a:tc>
                  <a:txBody>
                    <a:bodyPr/>
                    <a:lstStyle/>
                    <a:p>
                      <a:pPr marL="0" marR="0" algn="ctr">
                        <a:lnSpc>
                          <a:spcPct val="107000"/>
                        </a:lnSpc>
                        <a:spcBef>
                          <a:spcPts val="0"/>
                        </a:spcBef>
                        <a:spcAft>
                          <a:spcPts val="0"/>
                        </a:spcAft>
                      </a:pPr>
                      <a:endParaRPr lang="en-US" sz="10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0000FF"/>
                    </a:solidFill>
                  </a:tcPr>
                </a:tc>
                <a:extLst>
                  <a:ext uri="{0D108BD9-81ED-4DB2-BD59-A6C34878D82A}">
                    <a16:rowId xmlns:a16="http://schemas.microsoft.com/office/drawing/2014/main" xmlns="" val="10000"/>
                  </a:ext>
                </a:extLst>
              </a:tr>
              <a:tr h="190500">
                <a:tc>
                  <a:txBody>
                    <a:bodyPr/>
                    <a:lstStyle/>
                    <a:p>
                      <a:pPr marL="0" marR="0" algn="ctr">
                        <a:lnSpc>
                          <a:spcPct val="107000"/>
                        </a:lnSpc>
                        <a:spcBef>
                          <a:spcPts val="0"/>
                        </a:spcBef>
                        <a:spcAft>
                          <a:spcPts val="0"/>
                        </a:spcAft>
                      </a:pPr>
                      <a:r>
                        <a:rPr lang="en-US" sz="900" b="0" dirty="0">
                          <a:effectLst/>
                          <a:latin typeface="Arial" panose="020B0604020202020204" pitchFamily="34" charset="0"/>
                          <a:cs typeface="Arial" panose="020B0604020202020204" pitchFamily="34" charset="0"/>
                        </a:rPr>
                        <a:t>Elementary School (PreK-5th)</a:t>
                      </a:r>
                      <a:endParaRPr lang="en-US" sz="9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900" dirty="0">
                          <a:effectLst/>
                          <a:latin typeface="Arial" panose="020B0604020202020204" pitchFamily="34" charset="0"/>
                          <a:cs typeface="Arial" panose="020B0604020202020204" pitchFamily="34" charset="0"/>
                        </a:rPr>
                        <a:t>540</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xmlns="" val="10001"/>
                  </a:ext>
                </a:extLst>
              </a:tr>
              <a:tr h="190500">
                <a:tc>
                  <a:txBody>
                    <a:bodyPr/>
                    <a:lstStyle/>
                    <a:p>
                      <a:pPr marL="0" marR="0" algn="ctr">
                        <a:lnSpc>
                          <a:spcPct val="107000"/>
                        </a:lnSpc>
                        <a:spcBef>
                          <a:spcPts val="0"/>
                        </a:spcBef>
                        <a:spcAft>
                          <a:spcPts val="0"/>
                        </a:spcAft>
                      </a:pPr>
                      <a:r>
                        <a:rPr lang="en-US" sz="900" b="0" dirty="0">
                          <a:effectLst/>
                          <a:latin typeface="Arial" panose="020B0604020202020204" pitchFamily="34" charset="0"/>
                          <a:cs typeface="Arial" panose="020B0604020202020204" pitchFamily="34" charset="0"/>
                        </a:rPr>
                        <a:t>Middle School (6th-8th)</a:t>
                      </a:r>
                      <a:endParaRPr lang="en-US" sz="9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900" dirty="0">
                          <a:effectLst/>
                          <a:latin typeface="Arial" panose="020B0604020202020204" pitchFamily="34" charset="0"/>
                          <a:cs typeface="Arial" panose="020B0604020202020204" pitchFamily="34" charset="0"/>
                        </a:rPr>
                        <a:t>915</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xmlns="" val="10002"/>
                  </a:ext>
                </a:extLst>
              </a:tr>
              <a:tr h="190500">
                <a:tc>
                  <a:txBody>
                    <a:bodyPr/>
                    <a:lstStyle/>
                    <a:p>
                      <a:pPr marL="0" marR="0" algn="ctr">
                        <a:lnSpc>
                          <a:spcPct val="107000"/>
                        </a:lnSpc>
                        <a:spcBef>
                          <a:spcPts val="0"/>
                        </a:spcBef>
                        <a:spcAft>
                          <a:spcPts val="0"/>
                        </a:spcAft>
                      </a:pPr>
                      <a:r>
                        <a:rPr lang="en-US" sz="900" b="0" dirty="0">
                          <a:effectLst/>
                          <a:latin typeface="Arial" panose="020B0604020202020204" pitchFamily="34" charset="0"/>
                          <a:cs typeface="Arial" panose="020B0604020202020204" pitchFamily="34" charset="0"/>
                        </a:rPr>
                        <a:t>High School (9th-12th)</a:t>
                      </a:r>
                      <a:endParaRPr lang="en-US" sz="9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900" dirty="0">
                          <a:effectLst/>
                          <a:latin typeface="Arial" panose="020B0604020202020204" pitchFamily="34" charset="0"/>
                          <a:cs typeface="Arial" panose="020B0604020202020204" pitchFamily="34" charset="0"/>
                        </a:rPr>
                        <a:t>444</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xmlns="" val="10003"/>
                  </a:ext>
                </a:extLst>
              </a:tr>
              <a:tr h="190500">
                <a:tc>
                  <a:txBody>
                    <a:bodyPr/>
                    <a:lstStyle/>
                    <a:p>
                      <a:pPr marL="0" marR="0" algn="ctr">
                        <a:lnSpc>
                          <a:spcPct val="107000"/>
                        </a:lnSpc>
                        <a:spcBef>
                          <a:spcPts val="0"/>
                        </a:spcBef>
                        <a:spcAft>
                          <a:spcPts val="0"/>
                        </a:spcAft>
                      </a:pPr>
                      <a:r>
                        <a:rPr lang="en-US" sz="900" b="0" dirty="0">
                          <a:effectLst/>
                          <a:latin typeface="Arial" panose="020B0604020202020204" pitchFamily="34" charset="0"/>
                          <a:cs typeface="Arial" panose="020B0604020202020204" pitchFamily="34" charset="0"/>
                        </a:rPr>
                        <a:t>Combined (6th-12th)</a:t>
                      </a:r>
                      <a:endParaRPr lang="en-US" sz="9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900" dirty="0">
                          <a:effectLst/>
                          <a:latin typeface="Arial" panose="020B0604020202020204" pitchFamily="34" charset="0"/>
                          <a:cs typeface="Arial" panose="020B0604020202020204" pitchFamily="34" charset="0"/>
                        </a:rPr>
                        <a:t>188</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xmlns="" val="10004"/>
                  </a:ext>
                </a:extLst>
              </a:tr>
            </a:tbl>
          </a:graphicData>
        </a:graphic>
      </p:graphicFrame>
      <p:graphicFrame>
        <p:nvGraphicFramePr>
          <p:cNvPr id="16" name="Table 15" descr="Number of Students Reached for 2016-2017&#10;&#10;&#10;During the 2016-2017 reporting period, 1362 Hispanic/Latino students, 98 African American students, 12 Native Hawaiian/ Pacific Islander students, 95 Caucasian students, 34 Native American, 36 Asian American, 224 multi-racial students and 226 student who did not specify their ethnicity participated in the hands-on activities." title="Image"/>
          <p:cNvGraphicFramePr>
            <a:graphicFrameLocks noGrp="1" noChangeAspect="1"/>
          </p:cNvGraphicFramePr>
          <p:nvPr>
            <p:extLst/>
          </p:nvPr>
        </p:nvGraphicFramePr>
        <p:xfrm>
          <a:off x="6535556" y="3971522"/>
          <a:ext cx="2186205" cy="1939544"/>
        </p:xfrm>
        <a:graphic>
          <a:graphicData uri="http://schemas.openxmlformats.org/drawingml/2006/table">
            <a:tbl>
              <a:tblPr firstRow="1" firstCol="1" bandRow="1">
                <a:tableStyleId>{72833802-FEF1-4C79-8D5D-14CF1EAF98D9}</a:tableStyleId>
              </a:tblPr>
              <a:tblGrid>
                <a:gridCol w="1221467">
                  <a:extLst>
                    <a:ext uri="{9D8B030D-6E8A-4147-A177-3AD203B41FA5}">
                      <a16:colId xmlns:a16="http://schemas.microsoft.com/office/drawing/2014/main" xmlns="" val="20000"/>
                    </a:ext>
                  </a:extLst>
                </a:gridCol>
                <a:gridCol w="964738">
                  <a:extLst>
                    <a:ext uri="{9D8B030D-6E8A-4147-A177-3AD203B41FA5}">
                      <a16:colId xmlns:a16="http://schemas.microsoft.com/office/drawing/2014/main" xmlns="" val="20001"/>
                    </a:ext>
                  </a:extLst>
                </a:gridCol>
              </a:tblGrid>
              <a:tr h="200025">
                <a:tc>
                  <a:txBody>
                    <a:bodyPr/>
                    <a:lstStyle/>
                    <a:p>
                      <a:pPr marL="0" marR="0" algn="ctr">
                        <a:lnSpc>
                          <a:spcPct val="107000"/>
                        </a:lnSpc>
                        <a:spcBef>
                          <a:spcPts val="0"/>
                        </a:spcBef>
                        <a:spcAft>
                          <a:spcPts val="0"/>
                        </a:spcAft>
                      </a:pPr>
                      <a:r>
                        <a:rPr lang="en-US" sz="900" dirty="0">
                          <a:effectLst/>
                          <a:latin typeface="Arial" panose="020B0604020202020204" pitchFamily="34" charset="0"/>
                          <a:cs typeface="Arial" panose="020B0604020202020204" pitchFamily="34" charset="0"/>
                        </a:rPr>
                        <a:t>Ethnicity</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solidFill>
                      <a:srgbClr val="0000FF"/>
                    </a:solidFill>
                  </a:tcPr>
                </a:tc>
                <a:tc>
                  <a:txBody>
                    <a:bodyPr/>
                    <a:lstStyle/>
                    <a:p>
                      <a:pPr marL="0" marR="0" algn="ctr">
                        <a:lnSpc>
                          <a:spcPct val="107000"/>
                        </a:lnSpc>
                        <a:spcBef>
                          <a:spcPts val="0"/>
                        </a:spcBef>
                        <a:spcAft>
                          <a:spcPts val="0"/>
                        </a:spcAft>
                      </a:pPr>
                      <a:r>
                        <a:rPr lang="en-US" sz="900" dirty="0">
                          <a:effectLst/>
                          <a:latin typeface="Arial" panose="020B0604020202020204" pitchFamily="34" charset="0"/>
                          <a:cs typeface="Arial" panose="020B0604020202020204" pitchFamily="34" charset="0"/>
                        </a:rPr>
                        <a:t> # of students</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solidFill>
                      <a:srgbClr val="0000FF"/>
                    </a:solidFill>
                  </a:tcPr>
                </a:tc>
                <a:extLst>
                  <a:ext uri="{0D108BD9-81ED-4DB2-BD59-A6C34878D82A}">
                    <a16:rowId xmlns:a16="http://schemas.microsoft.com/office/drawing/2014/main" xmlns="" val="10000"/>
                  </a:ext>
                </a:extLst>
              </a:tr>
              <a:tr h="190500">
                <a:tc>
                  <a:txBody>
                    <a:bodyPr/>
                    <a:lstStyle/>
                    <a:p>
                      <a:pPr marL="0" marR="0" algn="l">
                        <a:lnSpc>
                          <a:spcPct val="107000"/>
                        </a:lnSpc>
                        <a:spcBef>
                          <a:spcPts val="0"/>
                        </a:spcBef>
                        <a:spcAft>
                          <a:spcPts val="0"/>
                        </a:spcAft>
                      </a:pPr>
                      <a:r>
                        <a:rPr lang="en-US" sz="900" b="0" dirty="0">
                          <a:effectLst/>
                          <a:latin typeface="Arial" panose="020B0604020202020204" pitchFamily="34" charset="0"/>
                          <a:cs typeface="Arial" panose="020B0604020202020204" pitchFamily="34" charset="0"/>
                        </a:rPr>
                        <a:t>Hispanic/Latino</a:t>
                      </a:r>
                      <a:endParaRPr lang="en-US" sz="9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fontAlgn="b"/>
                      <a:r>
                        <a:rPr lang="en-US" sz="900" b="0" i="0" u="none" strike="noStrike">
                          <a:solidFill>
                            <a:srgbClr val="000000"/>
                          </a:solidFill>
                          <a:effectLst/>
                          <a:latin typeface="Arial" panose="020B0604020202020204" pitchFamily="34" charset="0"/>
                          <a:cs typeface="Arial" panose="020B0604020202020204" pitchFamily="34" charset="0"/>
                        </a:rPr>
                        <a:t>1362</a:t>
                      </a:r>
                    </a:p>
                  </a:txBody>
                  <a:tcPr marL="0" marR="0" marT="0" marB="0" anchor="b"/>
                </a:tc>
                <a:extLst>
                  <a:ext uri="{0D108BD9-81ED-4DB2-BD59-A6C34878D82A}">
                    <a16:rowId xmlns:a16="http://schemas.microsoft.com/office/drawing/2014/main" xmlns="" val="10001"/>
                  </a:ext>
                </a:extLst>
              </a:tr>
              <a:tr h="190500">
                <a:tc>
                  <a:txBody>
                    <a:bodyPr/>
                    <a:lstStyle/>
                    <a:p>
                      <a:pPr marL="0" marR="0" algn="l">
                        <a:lnSpc>
                          <a:spcPct val="107000"/>
                        </a:lnSpc>
                        <a:spcBef>
                          <a:spcPts val="0"/>
                        </a:spcBef>
                        <a:spcAft>
                          <a:spcPts val="0"/>
                        </a:spcAft>
                      </a:pPr>
                      <a:r>
                        <a:rPr lang="en-US" sz="900" b="0" dirty="0">
                          <a:effectLst/>
                          <a:latin typeface="Arial" panose="020B0604020202020204" pitchFamily="34" charset="0"/>
                          <a:cs typeface="Arial" panose="020B0604020202020204" pitchFamily="34" charset="0"/>
                        </a:rPr>
                        <a:t>African American</a:t>
                      </a:r>
                      <a:endParaRPr lang="en-US" sz="9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fontAlgn="b"/>
                      <a:r>
                        <a:rPr lang="en-US" sz="900" b="0" i="0" u="none" strike="noStrike" dirty="0">
                          <a:solidFill>
                            <a:srgbClr val="000000"/>
                          </a:solidFill>
                          <a:effectLst/>
                          <a:latin typeface="Arial" panose="020B0604020202020204" pitchFamily="34" charset="0"/>
                          <a:cs typeface="Arial" panose="020B0604020202020204" pitchFamily="34" charset="0"/>
                        </a:rPr>
                        <a:t>98</a:t>
                      </a:r>
                    </a:p>
                  </a:txBody>
                  <a:tcPr marL="0" marR="0" marT="0" marB="0" anchor="b"/>
                </a:tc>
                <a:extLst>
                  <a:ext uri="{0D108BD9-81ED-4DB2-BD59-A6C34878D82A}">
                    <a16:rowId xmlns:a16="http://schemas.microsoft.com/office/drawing/2014/main" xmlns="" val="10002"/>
                  </a:ext>
                </a:extLst>
              </a:tr>
              <a:tr h="190500">
                <a:tc>
                  <a:txBody>
                    <a:bodyPr/>
                    <a:lstStyle/>
                    <a:p>
                      <a:pPr marL="0" marR="0" algn="l">
                        <a:lnSpc>
                          <a:spcPct val="107000"/>
                        </a:lnSpc>
                        <a:spcBef>
                          <a:spcPts val="0"/>
                        </a:spcBef>
                        <a:spcAft>
                          <a:spcPts val="0"/>
                        </a:spcAft>
                      </a:pPr>
                      <a:r>
                        <a:rPr lang="en-US" sz="900" b="0" dirty="0">
                          <a:effectLst/>
                          <a:latin typeface="Arial" panose="020B0604020202020204" pitchFamily="34" charset="0"/>
                          <a:cs typeface="Arial" panose="020B0604020202020204" pitchFamily="34" charset="0"/>
                        </a:rPr>
                        <a:t>Native Hawaiian/ Pacific Islander</a:t>
                      </a:r>
                      <a:endParaRPr lang="en-US" sz="9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fontAlgn="b"/>
                      <a:r>
                        <a:rPr lang="en-US" sz="900" b="0" i="0" u="none" strike="noStrike" dirty="0">
                          <a:solidFill>
                            <a:srgbClr val="000000"/>
                          </a:solidFill>
                          <a:effectLst/>
                          <a:latin typeface="Arial" panose="020B0604020202020204" pitchFamily="34" charset="0"/>
                          <a:cs typeface="Arial" panose="020B0604020202020204" pitchFamily="34" charset="0"/>
                        </a:rPr>
                        <a:t>12</a:t>
                      </a:r>
                    </a:p>
                  </a:txBody>
                  <a:tcPr marL="0" marR="0" marT="0" marB="0" anchor="b"/>
                </a:tc>
                <a:extLst>
                  <a:ext uri="{0D108BD9-81ED-4DB2-BD59-A6C34878D82A}">
                    <a16:rowId xmlns:a16="http://schemas.microsoft.com/office/drawing/2014/main" xmlns="" val="10003"/>
                  </a:ext>
                </a:extLst>
              </a:tr>
              <a:tr h="190500">
                <a:tc>
                  <a:txBody>
                    <a:bodyPr/>
                    <a:lstStyle/>
                    <a:p>
                      <a:pPr marL="0" marR="0" algn="l">
                        <a:lnSpc>
                          <a:spcPct val="107000"/>
                        </a:lnSpc>
                        <a:spcBef>
                          <a:spcPts val="0"/>
                        </a:spcBef>
                        <a:spcAft>
                          <a:spcPts val="0"/>
                        </a:spcAft>
                      </a:pPr>
                      <a:r>
                        <a:rPr lang="en-US" sz="900" b="0" dirty="0">
                          <a:effectLst/>
                          <a:latin typeface="Arial" panose="020B0604020202020204" pitchFamily="34" charset="0"/>
                          <a:cs typeface="Arial" panose="020B0604020202020204" pitchFamily="34" charset="0"/>
                        </a:rPr>
                        <a:t>Caucasian </a:t>
                      </a:r>
                      <a:endParaRPr lang="en-US" sz="9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fontAlgn="b"/>
                      <a:r>
                        <a:rPr lang="en-US" sz="900" b="0" i="0" u="none" strike="noStrike">
                          <a:solidFill>
                            <a:srgbClr val="000000"/>
                          </a:solidFill>
                          <a:effectLst/>
                          <a:latin typeface="Arial" panose="020B0604020202020204" pitchFamily="34" charset="0"/>
                          <a:cs typeface="Arial" panose="020B0604020202020204" pitchFamily="34" charset="0"/>
                        </a:rPr>
                        <a:t>95</a:t>
                      </a:r>
                    </a:p>
                  </a:txBody>
                  <a:tcPr marL="0" marR="0" marT="0" marB="0" anchor="b"/>
                </a:tc>
                <a:extLst>
                  <a:ext uri="{0D108BD9-81ED-4DB2-BD59-A6C34878D82A}">
                    <a16:rowId xmlns:a16="http://schemas.microsoft.com/office/drawing/2014/main" xmlns="" val="10004"/>
                  </a:ext>
                </a:extLst>
              </a:tr>
              <a:tr h="200025">
                <a:tc>
                  <a:txBody>
                    <a:bodyPr/>
                    <a:lstStyle/>
                    <a:p>
                      <a:pPr marL="0" marR="0" algn="l">
                        <a:lnSpc>
                          <a:spcPct val="107000"/>
                        </a:lnSpc>
                        <a:spcBef>
                          <a:spcPts val="0"/>
                        </a:spcBef>
                        <a:spcAft>
                          <a:spcPts val="0"/>
                        </a:spcAft>
                      </a:pPr>
                      <a:r>
                        <a:rPr lang="en-US" sz="900" b="0" dirty="0">
                          <a:effectLst/>
                          <a:latin typeface="Arial" panose="020B0604020202020204" pitchFamily="34" charset="0"/>
                          <a:cs typeface="Arial" panose="020B0604020202020204" pitchFamily="34" charset="0"/>
                        </a:rPr>
                        <a:t>Native American</a:t>
                      </a:r>
                      <a:endParaRPr lang="en-US" sz="9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fontAlgn="b"/>
                      <a:r>
                        <a:rPr lang="en-US" sz="900" b="0" i="0" u="none" strike="noStrike" dirty="0">
                          <a:solidFill>
                            <a:srgbClr val="000000"/>
                          </a:solidFill>
                          <a:effectLst/>
                          <a:latin typeface="Arial" panose="020B0604020202020204" pitchFamily="34" charset="0"/>
                          <a:cs typeface="Arial" panose="020B0604020202020204" pitchFamily="34" charset="0"/>
                        </a:rPr>
                        <a:t>34</a:t>
                      </a:r>
                    </a:p>
                  </a:txBody>
                  <a:tcPr marL="0" marR="0" marT="0" marB="0" anchor="b"/>
                </a:tc>
                <a:extLst>
                  <a:ext uri="{0D108BD9-81ED-4DB2-BD59-A6C34878D82A}">
                    <a16:rowId xmlns:a16="http://schemas.microsoft.com/office/drawing/2014/main" xmlns="" val="10005"/>
                  </a:ext>
                </a:extLst>
              </a:tr>
              <a:tr h="190500">
                <a:tc>
                  <a:txBody>
                    <a:bodyPr/>
                    <a:lstStyle/>
                    <a:p>
                      <a:pPr marL="0" marR="0" algn="l">
                        <a:lnSpc>
                          <a:spcPct val="107000"/>
                        </a:lnSpc>
                        <a:spcBef>
                          <a:spcPts val="0"/>
                        </a:spcBef>
                        <a:spcAft>
                          <a:spcPts val="0"/>
                        </a:spcAft>
                      </a:pPr>
                      <a:r>
                        <a:rPr lang="en-US" sz="900" b="0">
                          <a:effectLst/>
                          <a:latin typeface="Arial" panose="020B0604020202020204" pitchFamily="34" charset="0"/>
                          <a:cs typeface="Arial" panose="020B0604020202020204" pitchFamily="34" charset="0"/>
                        </a:rPr>
                        <a:t>Asian American</a:t>
                      </a:r>
                      <a:endParaRPr lang="en-US" sz="9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fontAlgn="b"/>
                      <a:r>
                        <a:rPr lang="en-US" sz="900" b="0" i="0" u="none" strike="noStrike">
                          <a:solidFill>
                            <a:srgbClr val="000000"/>
                          </a:solidFill>
                          <a:effectLst/>
                          <a:latin typeface="Arial" panose="020B0604020202020204" pitchFamily="34" charset="0"/>
                          <a:cs typeface="Arial" panose="020B0604020202020204" pitchFamily="34" charset="0"/>
                        </a:rPr>
                        <a:t>36</a:t>
                      </a:r>
                    </a:p>
                  </a:txBody>
                  <a:tcPr marL="0" marR="0" marT="0" marB="0" anchor="b"/>
                </a:tc>
                <a:extLst>
                  <a:ext uri="{0D108BD9-81ED-4DB2-BD59-A6C34878D82A}">
                    <a16:rowId xmlns:a16="http://schemas.microsoft.com/office/drawing/2014/main" xmlns="" val="10006"/>
                  </a:ext>
                </a:extLst>
              </a:tr>
              <a:tr h="190500">
                <a:tc>
                  <a:txBody>
                    <a:bodyPr/>
                    <a:lstStyle/>
                    <a:p>
                      <a:pPr marL="0" marR="0" algn="l">
                        <a:lnSpc>
                          <a:spcPct val="107000"/>
                        </a:lnSpc>
                        <a:spcBef>
                          <a:spcPts val="0"/>
                        </a:spcBef>
                        <a:spcAft>
                          <a:spcPts val="0"/>
                        </a:spcAft>
                      </a:pPr>
                      <a:r>
                        <a:rPr lang="en-US" sz="900" b="0" dirty="0">
                          <a:effectLst/>
                          <a:latin typeface="Arial" panose="020B0604020202020204" pitchFamily="34" charset="0"/>
                          <a:cs typeface="Arial" panose="020B0604020202020204" pitchFamily="34" charset="0"/>
                        </a:rPr>
                        <a:t>Multiracial or Other</a:t>
                      </a:r>
                      <a:endParaRPr lang="en-US" sz="9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fontAlgn="b"/>
                      <a:r>
                        <a:rPr lang="en-US" sz="900" b="0" i="0" u="none" strike="noStrike" dirty="0">
                          <a:solidFill>
                            <a:srgbClr val="000000"/>
                          </a:solidFill>
                          <a:effectLst/>
                          <a:latin typeface="Arial" panose="020B0604020202020204" pitchFamily="34" charset="0"/>
                          <a:cs typeface="Arial" panose="020B0604020202020204" pitchFamily="34" charset="0"/>
                        </a:rPr>
                        <a:t>224</a:t>
                      </a:r>
                    </a:p>
                  </a:txBody>
                  <a:tcPr marL="0" marR="0" marT="0" marB="0" anchor="b"/>
                </a:tc>
                <a:extLst>
                  <a:ext uri="{0D108BD9-81ED-4DB2-BD59-A6C34878D82A}">
                    <a16:rowId xmlns:a16="http://schemas.microsoft.com/office/drawing/2014/main" xmlns="" val="10007"/>
                  </a:ext>
                </a:extLst>
              </a:tr>
              <a:tr h="200025">
                <a:tc>
                  <a:txBody>
                    <a:bodyPr/>
                    <a:lstStyle/>
                    <a:p>
                      <a:pPr marL="0" marR="0" algn="l">
                        <a:lnSpc>
                          <a:spcPct val="107000"/>
                        </a:lnSpc>
                        <a:spcBef>
                          <a:spcPts val="0"/>
                        </a:spcBef>
                        <a:spcAft>
                          <a:spcPts val="0"/>
                        </a:spcAft>
                      </a:pPr>
                      <a:r>
                        <a:rPr lang="en-US" sz="900" b="0" dirty="0">
                          <a:effectLst/>
                          <a:latin typeface="Arial" panose="020B0604020202020204" pitchFamily="34" charset="0"/>
                          <a:cs typeface="Arial" panose="020B0604020202020204" pitchFamily="34" charset="0"/>
                        </a:rPr>
                        <a:t>Unknown/ Rather not share</a:t>
                      </a:r>
                      <a:endParaRPr lang="en-US" sz="9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fontAlgn="b"/>
                      <a:r>
                        <a:rPr lang="en-US" sz="900" b="0" i="0" u="none" strike="noStrike" dirty="0">
                          <a:solidFill>
                            <a:srgbClr val="000000"/>
                          </a:solidFill>
                          <a:effectLst/>
                          <a:latin typeface="Arial" panose="020B0604020202020204" pitchFamily="34" charset="0"/>
                          <a:cs typeface="Arial" panose="020B0604020202020204" pitchFamily="34" charset="0"/>
                        </a:rPr>
                        <a:t>226</a:t>
                      </a:r>
                    </a:p>
                  </a:txBody>
                  <a:tcPr marL="0" marR="0" marT="0" marB="0" anchor="b"/>
                </a:tc>
                <a:extLst>
                  <a:ext uri="{0D108BD9-81ED-4DB2-BD59-A6C34878D82A}">
                    <a16:rowId xmlns:a16="http://schemas.microsoft.com/office/drawing/2014/main" xmlns="" val="10008"/>
                  </a:ext>
                </a:extLst>
              </a:tr>
            </a:tbl>
          </a:graphicData>
        </a:graphic>
      </p:graphicFrame>
      <p:graphicFrame>
        <p:nvGraphicFramePr>
          <p:cNvPr id="17" name="Table 16" descr="Number of Students Reached for 2016-2017&#10;&#10;&#10;During the 2016-2017 reporting period, 970 female students and 960 male students participated in the hands-on activities while 157 participants did not report their gender." title="Images"/>
          <p:cNvGraphicFramePr>
            <a:graphicFrameLocks noGrp="1"/>
          </p:cNvGraphicFramePr>
          <p:nvPr>
            <p:extLst/>
          </p:nvPr>
        </p:nvGraphicFramePr>
        <p:xfrm>
          <a:off x="4612470" y="3976131"/>
          <a:ext cx="1824479" cy="952500"/>
        </p:xfrm>
        <a:graphic>
          <a:graphicData uri="http://schemas.openxmlformats.org/drawingml/2006/table">
            <a:tbl>
              <a:tblPr firstRow="1" firstCol="1" bandRow="1">
                <a:tableStyleId>{72833802-FEF1-4C79-8D5D-14CF1EAF98D9}</a:tableStyleId>
              </a:tblPr>
              <a:tblGrid>
                <a:gridCol w="896548">
                  <a:extLst>
                    <a:ext uri="{9D8B030D-6E8A-4147-A177-3AD203B41FA5}">
                      <a16:colId xmlns:a16="http://schemas.microsoft.com/office/drawing/2014/main" xmlns="" val="20000"/>
                    </a:ext>
                  </a:extLst>
                </a:gridCol>
                <a:gridCol w="927931">
                  <a:extLst>
                    <a:ext uri="{9D8B030D-6E8A-4147-A177-3AD203B41FA5}">
                      <a16:colId xmlns:a16="http://schemas.microsoft.com/office/drawing/2014/main" xmlns="" val="20001"/>
                    </a:ext>
                  </a:extLst>
                </a:gridCol>
              </a:tblGrid>
              <a:tr h="190500">
                <a:tc>
                  <a:txBody>
                    <a:bodyPr/>
                    <a:lstStyle/>
                    <a:p>
                      <a:pPr marL="0" marR="0" algn="l">
                        <a:lnSpc>
                          <a:spcPct val="107000"/>
                        </a:lnSpc>
                        <a:spcBef>
                          <a:spcPts val="0"/>
                        </a:spcBef>
                        <a:spcAft>
                          <a:spcPts val="0"/>
                        </a:spcAft>
                      </a:pPr>
                      <a:r>
                        <a:rPr lang="en-US" sz="900" dirty="0">
                          <a:effectLst/>
                          <a:latin typeface="Arial" panose="020B0604020202020204" pitchFamily="34" charset="0"/>
                          <a:cs typeface="Arial" panose="020B0604020202020204" pitchFamily="34" charset="0"/>
                        </a:rPr>
                        <a:t>Gender</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0000FF"/>
                    </a:solidFill>
                  </a:tcPr>
                </a:tc>
                <a:tc>
                  <a:txBody>
                    <a:bodyPr/>
                    <a:lstStyle/>
                    <a:p>
                      <a:pPr marL="0" marR="0" algn="ctr">
                        <a:lnSpc>
                          <a:spcPct val="107000"/>
                        </a:lnSpc>
                        <a:spcBef>
                          <a:spcPts val="0"/>
                        </a:spcBef>
                        <a:spcAft>
                          <a:spcPts val="0"/>
                        </a:spcAft>
                      </a:pPr>
                      <a:r>
                        <a:rPr lang="en-US" sz="900" dirty="0">
                          <a:effectLst/>
                          <a:latin typeface="Arial" panose="020B0604020202020204" pitchFamily="34" charset="0"/>
                          <a:cs typeface="Arial" panose="020B0604020202020204" pitchFamily="34" charset="0"/>
                        </a:rPr>
                        <a:t> # of students</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solidFill>
                      <a:srgbClr val="0000FF"/>
                    </a:solidFill>
                  </a:tcPr>
                </a:tc>
                <a:extLst>
                  <a:ext uri="{0D108BD9-81ED-4DB2-BD59-A6C34878D82A}">
                    <a16:rowId xmlns:a16="http://schemas.microsoft.com/office/drawing/2014/main" xmlns="" val="10000"/>
                  </a:ext>
                </a:extLst>
              </a:tr>
              <a:tr h="190500">
                <a:tc>
                  <a:txBody>
                    <a:bodyPr/>
                    <a:lstStyle/>
                    <a:p>
                      <a:pPr marL="0" marR="0" algn="l">
                        <a:lnSpc>
                          <a:spcPct val="107000"/>
                        </a:lnSpc>
                        <a:spcBef>
                          <a:spcPts val="0"/>
                        </a:spcBef>
                        <a:spcAft>
                          <a:spcPts val="0"/>
                        </a:spcAft>
                      </a:pPr>
                      <a:r>
                        <a:rPr lang="en-US" sz="900" b="0" dirty="0">
                          <a:effectLst/>
                          <a:latin typeface="Arial" panose="020B0604020202020204" pitchFamily="34" charset="0"/>
                          <a:cs typeface="Arial" panose="020B0604020202020204" pitchFamily="34" charset="0"/>
                        </a:rPr>
                        <a:t>Female</a:t>
                      </a:r>
                      <a:endParaRPr lang="en-US" sz="9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900" dirty="0">
                          <a:effectLst/>
                          <a:latin typeface="Arial" panose="020B0604020202020204" pitchFamily="34" charset="0"/>
                          <a:cs typeface="Arial" panose="020B0604020202020204" pitchFamily="34" charset="0"/>
                        </a:rPr>
                        <a:t>970</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10001"/>
                  </a:ext>
                </a:extLst>
              </a:tr>
              <a:tr h="190500">
                <a:tc>
                  <a:txBody>
                    <a:bodyPr/>
                    <a:lstStyle/>
                    <a:p>
                      <a:pPr marL="0" marR="0" algn="l">
                        <a:lnSpc>
                          <a:spcPct val="107000"/>
                        </a:lnSpc>
                        <a:spcBef>
                          <a:spcPts val="0"/>
                        </a:spcBef>
                        <a:spcAft>
                          <a:spcPts val="0"/>
                        </a:spcAft>
                      </a:pPr>
                      <a:r>
                        <a:rPr lang="en-US" sz="900" b="0" dirty="0">
                          <a:effectLst/>
                          <a:latin typeface="Arial" panose="020B0604020202020204" pitchFamily="34" charset="0"/>
                          <a:cs typeface="Arial" panose="020B0604020202020204" pitchFamily="34" charset="0"/>
                        </a:rPr>
                        <a:t>Male</a:t>
                      </a:r>
                      <a:endParaRPr lang="en-US" sz="9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900" dirty="0">
                          <a:effectLst/>
                          <a:latin typeface="Arial" panose="020B0604020202020204" pitchFamily="34" charset="0"/>
                          <a:cs typeface="Arial" panose="020B0604020202020204" pitchFamily="34" charset="0"/>
                        </a:rPr>
                        <a:t>960</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10002"/>
                  </a:ext>
                </a:extLst>
              </a:tr>
              <a:tr h="190500">
                <a:tc>
                  <a:txBody>
                    <a:bodyPr/>
                    <a:lstStyle/>
                    <a:p>
                      <a:pPr marL="0" marR="0" algn="l">
                        <a:lnSpc>
                          <a:spcPct val="107000"/>
                        </a:lnSpc>
                        <a:spcBef>
                          <a:spcPts val="0"/>
                        </a:spcBef>
                        <a:spcAft>
                          <a:spcPts val="0"/>
                        </a:spcAft>
                      </a:pPr>
                      <a:r>
                        <a:rPr lang="en-US" sz="900" b="0" dirty="0">
                          <a:effectLst/>
                          <a:latin typeface="Arial" panose="020B0604020202020204" pitchFamily="34" charset="0"/>
                          <a:cs typeface="Arial" panose="020B0604020202020204" pitchFamily="34" charset="0"/>
                        </a:rPr>
                        <a:t>Unreported</a:t>
                      </a:r>
                      <a:endParaRPr lang="en-US" sz="9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900" dirty="0">
                          <a:effectLst/>
                          <a:latin typeface="Arial" panose="020B0604020202020204" pitchFamily="34" charset="0"/>
                          <a:cs typeface="Arial" panose="020B0604020202020204" pitchFamily="34" charset="0"/>
                        </a:rPr>
                        <a:t>157</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10003"/>
                  </a:ext>
                </a:extLst>
              </a:tr>
              <a:tr h="190500">
                <a:tc>
                  <a:txBody>
                    <a:bodyPr/>
                    <a:lstStyle/>
                    <a:p>
                      <a:pPr marL="0" marR="0" algn="ctr">
                        <a:lnSpc>
                          <a:spcPct val="107000"/>
                        </a:lnSpc>
                        <a:spcBef>
                          <a:spcPts val="0"/>
                        </a:spcBef>
                        <a:spcAft>
                          <a:spcPts val="0"/>
                        </a:spcAft>
                      </a:pPr>
                      <a:r>
                        <a:rPr lang="en-US" sz="900" dirty="0">
                          <a:effectLst/>
                          <a:latin typeface="Arial" panose="020B0604020202020204" pitchFamily="34" charset="0"/>
                          <a:cs typeface="Arial" panose="020B0604020202020204" pitchFamily="34" charset="0"/>
                        </a:rPr>
                        <a:t>Total</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900" dirty="0">
                          <a:effectLst/>
                          <a:latin typeface="Arial" panose="020B0604020202020204" pitchFamily="34" charset="0"/>
                          <a:cs typeface="Arial" panose="020B0604020202020204" pitchFamily="34" charset="0"/>
                        </a:rPr>
                        <a:t>2087</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10004"/>
                  </a:ext>
                </a:extLst>
              </a:tr>
            </a:tbl>
          </a:graphicData>
        </a:graphic>
      </p:graphicFrame>
      <p:sp>
        <p:nvSpPr>
          <p:cNvPr id="18" name="Text Box 336"/>
          <p:cNvSpPr txBox="1"/>
          <p:nvPr/>
        </p:nvSpPr>
        <p:spPr>
          <a:xfrm>
            <a:off x="4583493" y="3768275"/>
            <a:ext cx="4152367" cy="244475"/>
          </a:xfrm>
          <a:prstGeom prst="rect">
            <a:avLst/>
          </a:prstGeom>
        </p:spPr>
        <p:txBody>
          <a:bodyPr vert="horz" lIns="0" tIns="45720" rIns="0" bIns="45720" rtlCol="0" anchor="ctr" anchorCtr="1">
            <a:noAutofit/>
          </a:bodyPr>
          <a:lstStyle>
            <a:defPPr>
              <a:defRPr lang="en-US"/>
            </a:defPPr>
            <a:lvl1pPr marL="91440" indent="-91440">
              <a:lnSpc>
                <a:spcPct val="90000"/>
              </a:lnSpc>
              <a:spcBef>
                <a:spcPts val="1200"/>
              </a:spcBef>
              <a:spcAft>
                <a:spcPts val="200"/>
              </a:spcAft>
              <a:buClr>
                <a:schemeClr val="accent1"/>
              </a:buClr>
              <a:buSzPct val="100000"/>
              <a:buFont typeface="Calibri" panose="020F0502020204030204" pitchFamily="34" charset="0"/>
              <a:buChar char=" "/>
              <a:defRPr sz="2400">
                <a:solidFill>
                  <a:schemeClr val="tx1">
                    <a:lumMod val="75000"/>
                    <a:lumOff val="25000"/>
                  </a:schemeClr>
                </a:solidFill>
              </a:defRPr>
            </a:lvl1pPr>
            <a:lvl2pPr marL="384048" indent="-182880">
              <a:lnSpc>
                <a:spcPct val="90000"/>
              </a:lnSpc>
              <a:spcBef>
                <a:spcPts val="200"/>
              </a:spcBef>
              <a:spcAft>
                <a:spcPts val="400"/>
              </a:spcAft>
              <a:buClr>
                <a:schemeClr val="accent1"/>
              </a:buClr>
              <a:buFont typeface="Calibri" pitchFamily="34" charset="0"/>
              <a:buChar char="◦"/>
              <a:defRPr>
                <a:solidFill>
                  <a:schemeClr val="tx1">
                    <a:lumMod val="75000"/>
                    <a:lumOff val="25000"/>
                  </a:schemeClr>
                </a:solidFill>
              </a:defRPr>
            </a:lvl2pPr>
            <a:lvl3pPr marL="566928" indent="-18288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3pPr>
            <a:lvl4pPr marL="749808" indent="-18288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4pPr>
            <a:lvl5pPr marL="932688" indent="-18288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5pPr>
            <a:lvl6pPr marL="11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6pPr>
            <a:lvl7pPr marL="13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7pPr>
            <a:lvl8pPr marL="15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8pPr>
            <a:lvl9pPr marL="17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9pPr>
          </a:lstStyle>
          <a:p>
            <a:r>
              <a:rPr lang="en-US" sz="1100" dirty="0">
                <a:solidFill>
                  <a:schemeClr val="tx1"/>
                </a:solidFill>
                <a:latin typeface="Arial" panose="020B0604020202020204" pitchFamily="34" charset="0"/>
                <a:cs typeface="Arial" panose="020B0604020202020204" pitchFamily="34" charset="0"/>
              </a:rPr>
              <a:t>Number of Students Reached for 2016-2017</a:t>
            </a:r>
          </a:p>
        </p:txBody>
      </p:sp>
      <p:sp>
        <p:nvSpPr>
          <p:cNvPr id="19" name="Text Box 336"/>
          <p:cNvSpPr txBox="1"/>
          <p:nvPr/>
        </p:nvSpPr>
        <p:spPr>
          <a:xfrm>
            <a:off x="4591581" y="2420613"/>
            <a:ext cx="4152367" cy="244475"/>
          </a:xfrm>
          <a:prstGeom prst="rect">
            <a:avLst/>
          </a:prstGeom>
        </p:spPr>
        <p:txBody>
          <a:bodyPr vert="horz" lIns="0" tIns="45720" rIns="0" bIns="45720" rtlCol="0" anchor="ctr" anchorCtr="1">
            <a:noAutofit/>
          </a:bodyPr>
          <a:lstStyle>
            <a:defPPr>
              <a:defRPr lang="en-US"/>
            </a:defPPr>
            <a:lvl1pPr marL="91440" indent="-91440">
              <a:lnSpc>
                <a:spcPct val="90000"/>
              </a:lnSpc>
              <a:spcBef>
                <a:spcPts val="1200"/>
              </a:spcBef>
              <a:spcAft>
                <a:spcPts val="200"/>
              </a:spcAft>
              <a:buClr>
                <a:schemeClr val="accent1"/>
              </a:buClr>
              <a:buSzPct val="100000"/>
              <a:buFont typeface="Calibri" panose="020F0502020204030204" pitchFamily="34" charset="0"/>
              <a:buChar char=" "/>
              <a:defRPr sz="2400">
                <a:solidFill>
                  <a:schemeClr val="tx1">
                    <a:lumMod val="75000"/>
                    <a:lumOff val="25000"/>
                  </a:schemeClr>
                </a:solidFill>
              </a:defRPr>
            </a:lvl1pPr>
            <a:lvl2pPr marL="384048" indent="-182880">
              <a:lnSpc>
                <a:spcPct val="90000"/>
              </a:lnSpc>
              <a:spcBef>
                <a:spcPts val="200"/>
              </a:spcBef>
              <a:spcAft>
                <a:spcPts val="400"/>
              </a:spcAft>
              <a:buClr>
                <a:schemeClr val="accent1"/>
              </a:buClr>
              <a:buFont typeface="Calibri" pitchFamily="34" charset="0"/>
              <a:buChar char="◦"/>
              <a:defRPr>
                <a:solidFill>
                  <a:schemeClr val="tx1">
                    <a:lumMod val="75000"/>
                    <a:lumOff val="25000"/>
                  </a:schemeClr>
                </a:solidFill>
              </a:defRPr>
            </a:lvl2pPr>
            <a:lvl3pPr marL="566928" indent="-18288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3pPr>
            <a:lvl4pPr marL="749808" indent="-18288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4pPr>
            <a:lvl5pPr marL="932688" indent="-18288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5pPr>
            <a:lvl6pPr marL="11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6pPr>
            <a:lvl7pPr marL="13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7pPr>
            <a:lvl8pPr marL="15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8pPr>
            <a:lvl9pPr marL="17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9pPr>
          </a:lstStyle>
          <a:p>
            <a:r>
              <a:rPr lang="en-US" sz="1100" dirty="0">
                <a:solidFill>
                  <a:schemeClr val="tx1"/>
                </a:solidFill>
                <a:latin typeface="Arial" panose="020B0604020202020204" pitchFamily="34" charset="0"/>
                <a:cs typeface="Arial" panose="020B0604020202020204" pitchFamily="34" charset="0"/>
              </a:rPr>
              <a:t>Transition – Laboratory Tours to Hands-On Activity</a:t>
            </a:r>
          </a:p>
        </p:txBody>
      </p:sp>
      <p:pic>
        <p:nvPicPr>
          <p:cNvPr id="20" name="Picture 19" descr="PREM Outreach - Hydrogen Car&#10;&#10;Middle school students are conducting hands-on activities alongside PREM researchers. The students are learning about renewable sources of energy and energy storage devices. The students are preparing the hydrogen car by injecting water into the fuel cell. The students connect the hydrogen car to a solar panel which splits the water into hydrogen and oxygen gas. These gases are then used by the fuel cell to produce electricity to power the hydrogen car. " title="Image"/>
          <p:cNvPicPr>
            <a:picLocks noChangeAspect="1"/>
          </p:cNvPicPr>
          <p:nvPr/>
        </p:nvPicPr>
        <p:blipFill rotWithShape="1">
          <a:blip r:embed="rId4" cstate="print">
            <a:extLst>
              <a:ext uri="{28A0092B-C50C-407E-A947-70E740481C1C}">
                <a14:useLocalDpi xmlns:a14="http://schemas.microsoft.com/office/drawing/2010/main" val="0"/>
              </a:ext>
            </a:extLst>
          </a:blip>
          <a:srcRect t="4739" b="9163"/>
          <a:stretch/>
        </p:blipFill>
        <p:spPr>
          <a:xfrm>
            <a:off x="5878152" y="1527816"/>
            <a:ext cx="796532" cy="914400"/>
          </a:xfrm>
          <a:prstGeom prst="rect">
            <a:avLst/>
          </a:prstGeom>
        </p:spPr>
      </p:pic>
      <p:pic>
        <p:nvPicPr>
          <p:cNvPr id="21" name="Picture 20" descr="PREM Outreach - Van de Graaff Shock&#10;&#10;Middle school students are conducting hands-on activities alongside PREM researchers. The students are learning about static electricity through the use of a Van De Graaff generator. The student has placed her hands on the Van De Graaff to illustrate to the class how static electricity causes a transfer of electrons resulting in the student’s hair to repel and cause the hair to stand up. " title="Images"/>
          <p:cNvPicPr>
            <a:picLocks noChangeAspect="1"/>
          </p:cNvPicPr>
          <p:nvPr/>
        </p:nvPicPr>
        <p:blipFill rotWithShape="1">
          <a:blip r:embed="rId5" cstate="print">
            <a:extLst>
              <a:ext uri="{28A0092B-C50C-407E-A947-70E740481C1C}">
                <a14:useLocalDpi xmlns:a14="http://schemas.microsoft.com/office/drawing/2010/main" val="0"/>
              </a:ext>
            </a:extLst>
          </a:blip>
          <a:srcRect l="35319" t="35327" r="35468" b="31058"/>
          <a:stretch/>
        </p:blipFill>
        <p:spPr>
          <a:xfrm>
            <a:off x="7949323" y="1524987"/>
            <a:ext cx="794625" cy="914400"/>
          </a:xfrm>
          <a:prstGeom prst="rect">
            <a:avLst/>
          </a:prstGeom>
        </p:spPr>
      </p:pic>
      <p:pic>
        <p:nvPicPr>
          <p:cNvPr id="22" name="Picture 21" descr="PREM Outreach - States of Matter&#10;&#10;Elementary school students are conducting hands-on activities alongside PREM researchers. The students are learning about states of matter using small and large marshmallows to illustrate molecules." title="Image"/>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25267" y="1535303"/>
            <a:ext cx="1219200" cy="914400"/>
          </a:xfrm>
          <a:prstGeom prst="rect">
            <a:avLst/>
          </a:prstGeom>
        </p:spPr>
      </p:pic>
      <p:pic>
        <p:nvPicPr>
          <p:cNvPr id="23" name="Picture 22" descr="PREM Outreach - States of Matter&#10;&#10;Elementary school students are conducting hands-on activities alongside PREM researchers. The students are learning about states of matter as the PREM researchers pour liquid nitrogen into a milk based mixture. The students are able to observe the changes in the state of matter when the milk based mixture becomes ice-cream after being exposed to the liquid nitrogen. " title="Images"/>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02403" y="1527816"/>
            <a:ext cx="1219200" cy="914400"/>
          </a:xfrm>
          <a:prstGeom prst="rect">
            <a:avLst/>
          </a:prstGeom>
        </p:spPr>
      </p:pic>
    </p:spTree>
    <p:extLst>
      <p:ext uri="{BB962C8B-B14F-4D97-AF65-F5344CB8AC3E}">
        <p14:creationId xmlns:p14="http://schemas.microsoft.com/office/powerpoint/2010/main" val="41248514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11704</TotalTime>
  <Words>532</Words>
  <Application>Microsoft Office PowerPoint</Application>
  <PresentationFormat>On-screen Show (4:3)</PresentationFormat>
  <Paragraphs>75</Paragraphs>
  <Slides>2</Slides>
  <Notes>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vt:i4>
      </vt:variant>
    </vt:vector>
  </HeadingPairs>
  <TitlesOfParts>
    <vt:vector size="8" baseType="lpstr">
      <vt:lpstr>Arial</vt:lpstr>
      <vt:lpstr>Calibri</vt:lpstr>
      <vt:lpstr>News Gothic MT</vt:lpstr>
      <vt:lpstr>Wingdings 2</vt:lpstr>
      <vt:lpstr>Breeze</vt:lpstr>
      <vt:lpstr>CS ChemDraw Drawing</vt:lpstr>
      <vt:lpstr>Functionalized Fullerenes for Selective Electron Extraction in Inverted Perovskite Solar Cells</vt:lpstr>
      <vt:lpstr>PREM Outreach Activities</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Williams, Catherine</cp:lastModifiedBy>
  <cp:revision>23</cp:revision>
  <cp:lastPrinted>2016-08-01T15:14:13Z</cp:lastPrinted>
  <dcterms:created xsi:type="dcterms:W3CDTF">2016-07-19T18:16:54Z</dcterms:created>
  <dcterms:modified xsi:type="dcterms:W3CDTF">2018-01-23T15:40:51Z</dcterms:modified>
  <cp:category/>
</cp:coreProperties>
</file>