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47" autoAdjust="0"/>
    <p:restoredTop sz="93405" autoAdjust="0"/>
  </p:normalViewPr>
  <p:slideViewPr>
    <p:cSldViewPr snapToGrid="0" snapToObjects="1">
      <p:cViewPr>
        <p:scale>
          <a:sx n="100" d="100"/>
          <a:sy n="100" d="100"/>
        </p:scale>
        <p:origin x="954" y="180"/>
      </p:cViewPr>
      <p:guideLst>
        <p:guide orient="horz" pos="2160"/>
        <p:guide pos="2880"/>
      </p:guideLst>
    </p:cSldViewPr>
  </p:slideViewPr>
  <p:notesTextViewPr>
    <p:cViewPr>
      <p:scale>
        <a:sx n="100" d="100"/>
        <a:sy n="100" d="100"/>
      </p:scale>
      <p:origin x="0" y="-97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A88F3BC-284E-43D1-9E48-4C64041BDC53}" type="datetimeFigureOut">
              <a:rPr lang="en-US" smtClean="0"/>
              <a:t>1/17/2018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4CAF29-C592-428D-B289-0D2EF9B9FB51}" type="slidenum">
              <a:rPr lang="en-US" smtClean="0"/>
              <a:t>‹#›</a:t>
            </a:fld>
            <a:endParaRPr lang="en-US" dirty="0"/>
          </a:p>
        </p:txBody>
      </p:sp>
    </p:spTree>
    <p:extLst>
      <p:ext uri="{BB962C8B-B14F-4D97-AF65-F5344CB8AC3E}">
        <p14:creationId xmlns:p14="http://schemas.microsoft.com/office/powerpoint/2010/main" val="312179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9" charset="0"/>
                <a:ea typeface="MS PGothic" pitchFamily="34" charset="-128"/>
                <a:cs typeface="ＭＳ Ｐゴシック" pitchFamily="-65" charset="-128"/>
              </a:rPr>
              <a:t>Helicopters develop</a:t>
            </a:r>
            <a:r>
              <a:rPr lang="en-US" sz="1200" kern="1200" baseline="0" dirty="0" smtClean="0">
                <a:solidFill>
                  <a:schemeClr val="tx1"/>
                </a:solidFill>
                <a:effectLst/>
                <a:latin typeface="Arial" pitchFamily="-109" charset="0"/>
                <a:ea typeface="MS PGothic" pitchFamily="34" charset="-128"/>
                <a:cs typeface="ＭＳ Ｐゴシック" pitchFamily="-65" charset="-128"/>
              </a:rPr>
              <a:t> a static charge as they fly. When rescue swimmers are lowered to the water on a steel cable, they are at risk of getting “zapped” by a static discharge. To prevent this, the Navy wanted to develop a non-conductive cable and winch system that has the same performance as the current design.</a:t>
            </a:r>
            <a:endParaRPr lang="en-US" sz="1200" kern="1200" dirty="0" smtClean="0">
              <a:solidFill>
                <a:schemeClr val="tx1"/>
              </a:solidFill>
              <a:effectLst/>
              <a:latin typeface="Arial" pitchFamily="-109" charset="0"/>
              <a:ea typeface="MS PGothic" pitchFamily="34" charset="-128"/>
              <a:cs typeface="ＭＳ Ｐゴシック" pitchFamily="-65" charset="-128"/>
            </a:endParaRPr>
          </a:p>
          <a:p>
            <a:r>
              <a:rPr lang="en-US" sz="1200" kern="1200" dirty="0" smtClean="0">
                <a:solidFill>
                  <a:schemeClr val="tx1"/>
                </a:solidFill>
                <a:effectLst/>
                <a:latin typeface="Arial" pitchFamily="-109" charset="0"/>
                <a:ea typeface="MS PGothic" pitchFamily="34" charset="-128"/>
                <a:cs typeface="ＭＳ Ｐゴシック" pitchFamily="-65" charset="-128"/>
              </a:rPr>
              <a:t>During a preliminary JumpStart project, the team considered strength and mechanical stability of rope designs based on polymer fibers and jacketing materials.  Promising designs were manufactured by Cortland Cable, Cortland, NY, as potential replacements of the Navy stainless steel cable in current hoist designs.  In parallel, ADC obtained a NAVY contract to develop such a rope that would require minimal modification to current hoist systems. This contract enabled ADC to start an extensive ICP project with Prof. Leigh Phoenix.  The ICP continues the integration into ropes of new commercial synthetic fibers having much improved strength and packing efficiency.  Development of cable and hoist test capabilities and add-on sheave driven tension control are also underway.  The rope must be non-conductive and dimensionally equal to the current steel cable, and satisfy mechanical requirements for strength, fatigue, abrasion resistance, and resist burrowing from collapse of hexagonal packing during winding, a problem common to polymer cable designs.  Researchers worked on several prototypes and the liquid crystal polymer fiber, Vectran, initially seemed most promising.  However, designs involving an extruded polyester jacket resulted in a rope strength falling 15% below the required minimum. The team finally turned to the latest commercial versions of </a:t>
            </a:r>
            <a:r>
              <a:rPr lang="en-US" sz="1200" b="0" i="0" kern="1200" dirty="0" smtClean="0">
                <a:solidFill>
                  <a:schemeClr val="tx1"/>
                </a:solidFill>
                <a:effectLst/>
                <a:latin typeface="Arial" pitchFamily="-109" charset="0"/>
                <a:ea typeface="MS PGothic" pitchFamily="34" charset="-128"/>
                <a:cs typeface="ＭＳ Ｐゴシック" pitchFamily="-65" charset="-128"/>
              </a:rPr>
              <a:t> Ultra High Molecular Weight Polyethylene (</a:t>
            </a:r>
            <a:r>
              <a:rPr lang="en-US" sz="1200" kern="1200" dirty="0" smtClean="0">
                <a:solidFill>
                  <a:schemeClr val="tx1"/>
                </a:solidFill>
                <a:effectLst/>
                <a:latin typeface="Arial" pitchFamily="-109" charset="0"/>
                <a:ea typeface="MS PGothic" pitchFamily="34" charset="-128"/>
                <a:cs typeface="ＭＳ Ｐゴシック" pitchFamily="-65" charset="-128"/>
              </a:rPr>
              <a:t>UHMWPE) fiber (Spectra) that has strength 30% higher than available just four years ago, and with improved packing efficiency as well.  The resulting ropes were 50% stronger than the Vectran design, and in hoist testing at NAVY facilities the rope functioned with transverse stability not seen in previous polymer designs.  Researchers see room for more improvement.</a:t>
            </a:r>
            <a:endParaRPr lang="en-US" sz="1200" kern="1200" dirty="0">
              <a:solidFill>
                <a:schemeClr val="tx1"/>
              </a:solidFill>
              <a:effectLst/>
              <a:latin typeface="Arial" pitchFamily="-109" charset="0"/>
              <a:ea typeface="MS PGothic" pitchFamily="34" charset="-128"/>
              <a:cs typeface="ＭＳ Ｐゴシック" pitchFamily="-65" charset="-128"/>
            </a:endParaRPr>
          </a:p>
        </p:txBody>
      </p:sp>
      <p:sp>
        <p:nvSpPr>
          <p:cNvPr id="4" name="Slide Number Placeholder 3"/>
          <p:cNvSpPr>
            <a:spLocks noGrp="1"/>
          </p:cNvSpPr>
          <p:nvPr>
            <p:ph type="sldNum" sz="quarter" idx="10"/>
          </p:nvPr>
        </p:nvSpPr>
        <p:spPr/>
        <p:txBody>
          <a:bodyPr/>
          <a:lstStyle/>
          <a:p>
            <a:fld id="{C84CAF29-C592-428D-B289-0D2EF9B9FB51}" type="slidenum">
              <a:rPr lang="en-US" smtClean="0"/>
              <a:t>1</a:t>
            </a:fld>
            <a:endParaRPr lang="en-US" dirty="0"/>
          </a:p>
        </p:txBody>
      </p:sp>
    </p:spTree>
    <p:extLst>
      <p:ext uri="{BB962C8B-B14F-4D97-AF65-F5344CB8AC3E}">
        <p14:creationId xmlns:p14="http://schemas.microsoft.com/office/powerpoint/2010/main" val="384042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1/17/2018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417" y="254156"/>
            <a:ext cx="4048679" cy="467352"/>
          </a:xfrm>
        </p:spPr>
        <p:txBody>
          <a:bodyPr anchor="ctr"/>
          <a:lstStyle/>
          <a:p>
            <a:r>
              <a:rPr lang="en-US" b="1" dirty="0" smtClean="0">
                <a:solidFill>
                  <a:schemeClr val="tx1"/>
                </a:solidFill>
                <a:cs typeface="Times New Roman" charset="0"/>
              </a:rPr>
              <a:t>CCMR to the Rescue!</a:t>
            </a:r>
            <a:endParaRPr lang="en-US" b="1" dirty="0">
              <a:solidFill>
                <a:schemeClr val="tx1"/>
              </a:solidFill>
              <a:cs typeface="Times New Roman" charset="0"/>
            </a:endParaRP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smtClean="0">
                <a:solidFill>
                  <a:schemeClr val="bg1"/>
                </a:solidFill>
              </a:rPr>
              <a:t>Frank W. Wise,  Cornell University</a:t>
            </a:r>
            <a:endParaRPr lang="en-US" sz="1400" b="1" dirty="0">
              <a:solidFill>
                <a:schemeClr val="bg1"/>
              </a:solidFill>
            </a:endParaRPr>
          </a:p>
        </p:txBody>
      </p:sp>
      <p:sp>
        <p:nvSpPr>
          <p:cNvPr id="8" name="Rectangle 7"/>
          <p:cNvSpPr/>
          <p:nvPr/>
        </p:nvSpPr>
        <p:spPr>
          <a:xfrm>
            <a:off x="152400" y="331530"/>
            <a:ext cx="2759824" cy="307777"/>
          </a:xfrm>
          <a:prstGeom prst="rect">
            <a:avLst/>
          </a:prstGeom>
        </p:spPr>
        <p:txBody>
          <a:bodyPr wrap="square" anchor="ctr">
            <a:spAutoFit/>
          </a:bodyPr>
          <a:lstStyle/>
          <a:p>
            <a:r>
              <a:rPr lang="en-US" sz="1400" b="1" dirty="0" smtClean="0">
                <a:solidFill>
                  <a:schemeClr val="bg1"/>
                </a:solidFill>
              </a:rPr>
              <a:t>DMR  1120296</a:t>
            </a:r>
            <a:endParaRPr lang="en-US" sz="1400" b="1" dirty="0">
              <a:solidFill>
                <a:schemeClr val="bg1"/>
              </a:solidFill>
            </a:endParaRPr>
          </a:p>
        </p:txBody>
      </p:sp>
      <p:sp>
        <p:nvSpPr>
          <p:cNvPr id="9" name="Text Box 28"/>
          <p:cNvSpPr txBox="1">
            <a:spLocks noChangeArrowheads="1"/>
          </p:cNvSpPr>
          <p:nvPr/>
        </p:nvSpPr>
        <p:spPr bwMode="auto">
          <a:xfrm>
            <a:off x="199621" y="1583909"/>
            <a:ext cx="449937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latin typeface="Trebuchet MS" panose="020B0603020202020204" pitchFamily="34" charset="0"/>
              </a:rPr>
              <a:t>When Navy Aviation rescue swimmers are dangling above the ocean suspended from a helicopter, </a:t>
            </a:r>
            <a:r>
              <a:rPr lang="en-US" sz="1400" dirty="0" smtClean="0">
                <a:latin typeface="Trebuchet MS" panose="020B0603020202020204" pitchFamily="34" charset="0"/>
              </a:rPr>
              <a:t>getting “zapped” by </a:t>
            </a:r>
            <a:r>
              <a:rPr lang="en-US" sz="1400" dirty="0">
                <a:latin typeface="Trebuchet MS" panose="020B0603020202020204" pitchFamily="34" charset="0"/>
              </a:rPr>
              <a:t>a </a:t>
            </a:r>
            <a:r>
              <a:rPr lang="en-US" sz="1400" dirty="0" smtClean="0">
                <a:latin typeface="Trebuchet MS" panose="020B0603020202020204" pitchFamily="34" charset="0"/>
              </a:rPr>
              <a:t>bolt </a:t>
            </a:r>
            <a:r>
              <a:rPr lang="en-US" sz="1400" dirty="0">
                <a:latin typeface="Trebuchet MS" panose="020B0603020202020204" pitchFamily="34" charset="0"/>
              </a:rPr>
              <a:t>of static </a:t>
            </a:r>
            <a:r>
              <a:rPr lang="en-US" sz="1400" dirty="0" smtClean="0">
                <a:latin typeface="Trebuchet MS" panose="020B0603020202020204" pitchFamily="34" charset="0"/>
              </a:rPr>
              <a:t>electricity created by the helicopter </a:t>
            </a:r>
            <a:r>
              <a:rPr lang="en-US" sz="1400" dirty="0">
                <a:latin typeface="Trebuchet MS" panose="020B0603020202020204" pitchFamily="34" charset="0"/>
              </a:rPr>
              <a:t>should be the last thing on their </a:t>
            </a:r>
            <a:r>
              <a:rPr lang="en-US" sz="1400" dirty="0" smtClean="0">
                <a:latin typeface="Trebuchet MS" panose="020B0603020202020204" pitchFamily="34" charset="0"/>
              </a:rPr>
              <a:t>minds. </a:t>
            </a:r>
            <a:r>
              <a:rPr lang="en-US" sz="1400" dirty="0">
                <a:latin typeface="Trebuchet MS" panose="020B0603020202020204" pitchFamily="34" charset="0"/>
              </a:rPr>
              <a:t>To ensure the safety of its rescuers, the </a:t>
            </a:r>
            <a:r>
              <a:rPr lang="en-US" sz="1400" dirty="0" smtClean="0">
                <a:latin typeface="Trebuchet MS" panose="020B0603020202020204" pitchFamily="34" charset="0"/>
              </a:rPr>
              <a:t>US Navy </a:t>
            </a:r>
            <a:r>
              <a:rPr lang="en-US" sz="1400" dirty="0">
                <a:latin typeface="Trebuchet MS" panose="020B0603020202020204" pitchFamily="34" charset="0"/>
              </a:rPr>
              <a:t>asked the CCMR to help develop </a:t>
            </a:r>
            <a:r>
              <a:rPr lang="en-US" sz="1400" b="1" dirty="0">
                <a:latin typeface="Trebuchet MS" panose="020B0603020202020204" pitchFamily="34" charset="0"/>
              </a:rPr>
              <a:t>non-conductive </a:t>
            </a:r>
            <a:r>
              <a:rPr lang="en-US" sz="1400" dirty="0">
                <a:latin typeface="Trebuchet MS" panose="020B0603020202020204" pitchFamily="34" charset="0"/>
              </a:rPr>
              <a:t>synthetic cables to replace </a:t>
            </a:r>
            <a:r>
              <a:rPr lang="en-US" sz="1400" dirty="0" smtClean="0">
                <a:latin typeface="Trebuchet MS" panose="020B0603020202020204" pitchFamily="34" charset="0"/>
              </a:rPr>
              <a:t>their current steel cables.</a:t>
            </a:r>
            <a:endParaRPr lang="en-US" sz="1400" dirty="0">
              <a:latin typeface="Trebuchet MS" panose="020B0603020202020204" pitchFamily="34" charset="0"/>
            </a:endParaRPr>
          </a:p>
          <a:p>
            <a:pPr algn="just"/>
            <a:r>
              <a:rPr lang="en-US" sz="1400" dirty="0" smtClean="0">
                <a:latin typeface="Trebuchet MS" panose="020B0603020202020204" pitchFamily="34" charset="0"/>
              </a:rPr>
              <a:t>The CCMR enlisted Prof</a:t>
            </a:r>
            <a:r>
              <a:rPr lang="en-US" sz="1400" dirty="0">
                <a:latin typeface="Trebuchet MS" panose="020B0603020202020204" pitchFamily="34" charset="0"/>
              </a:rPr>
              <a:t>. </a:t>
            </a:r>
            <a:r>
              <a:rPr lang="en-US" sz="1400" dirty="0" smtClean="0">
                <a:latin typeface="Trebuchet MS" panose="020B0603020202020204" pitchFamily="34" charset="0"/>
              </a:rPr>
              <a:t>S. Leigh Phoenix, </a:t>
            </a:r>
            <a:r>
              <a:rPr lang="en-US" sz="1400" dirty="0">
                <a:latin typeface="Trebuchet MS" panose="020B0603020202020204" pitchFamily="34" charset="0"/>
              </a:rPr>
              <a:t>a cable expert, and Advanced Design Consulting (</a:t>
            </a:r>
            <a:r>
              <a:rPr lang="en-US" sz="1400" dirty="0" smtClean="0">
                <a:latin typeface="Trebuchet MS" panose="020B0603020202020204" pitchFamily="34" charset="0"/>
              </a:rPr>
              <a:t>ADC, Lansing NY), a local company. The team worked with Cortland Cable (Cortland NY), a cable manufacturer, to find the perfect rope. Using </a:t>
            </a:r>
            <a:r>
              <a:rPr lang="en-US" sz="1400" dirty="0">
                <a:latin typeface="Trebuchet MS" panose="020B0603020202020204" pitchFamily="34" charset="0"/>
              </a:rPr>
              <a:t>a system developed by ADC, the team developed and tested synthetic cable replacements that are non-conductive, lighter, and stronger than their steel counterparts. </a:t>
            </a:r>
            <a:r>
              <a:rPr lang="en-US" sz="1400" dirty="0" smtClean="0">
                <a:latin typeface="Trebuchet MS" panose="020B0603020202020204" pitchFamily="34" charset="0"/>
              </a:rPr>
              <a:t>The team also developed </a:t>
            </a:r>
            <a:r>
              <a:rPr lang="en-US" sz="1400" dirty="0">
                <a:latin typeface="Trebuchet MS" panose="020B0603020202020204" pitchFamily="34" charset="0"/>
              </a:rPr>
              <a:t>a new winch drive specifically for use with synthetic cables. </a:t>
            </a:r>
          </a:p>
          <a:p>
            <a:pPr algn="just"/>
            <a:r>
              <a:rPr lang="en-US" sz="1400" dirty="0">
                <a:latin typeface="Trebuchet MS" panose="020B0603020202020204" pitchFamily="34" charset="0"/>
              </a:rPr>
              <a:t>The joint effort of Cornell and 2 </a:t>
            </a:r>
            <a:r>
              <a:rPr lang="en-US" sz="1400" dirty="0" smtClean="0">
                <a:latin typeface="Trebuchet MS" panose="020B0603020202020204" pitchFamily="34" charset="0"/>
              </a:rPr>
              <a:t>New York </a:t>
            </a:r>
            <a:r>
              <a:rPr lang="en-US" sz="1400" dirty="0">
                <a:latin typeface="Trebuchet MS" panose="020B0603020202020204" pitchFamily="34" charset="0"/>
              </a:rPr>
              <a:t>companies will </a:t>
            </a:r>
            <a:r>
              <a:rPr lang="en-US" sz="1400" dirty="0" smtClean="0">
                <a:latin typeface="Trebuchet MS" panose="020B0603020202020204" pitchFamily="34" charset="0"/>
              </a:rPr>
              <a:t>keep Navy </a:t>
            </a:r>
            <a:r>
              <a:rPr lang="en-US" sz="1400" dirty="0">
                <a:latin typeface="Trebuchet MS" panose="020B0603020202020204" pitchFamily="34" charset="0"/>
              </a:rPr>
              <a:t>rescue swimmers </a:t>
            </a:r>
            <a:r>
              <a:rPr lang="en-US" sz="1400" dirty="0" smtClean="0">
                <a:latin typeface="Trebuchet MS" panose="020B0603020202020204" pitchFamily="34" charset="0"/>
              </a:rPr>
              <a:t>safe as </a:t>
            </a:r>
            <a:r>
              <a:rPr lang="en-US" sz="1400" dirty="0">
                <a:latin typeface="Trebuchet MS" panose="020B0603020202020204" pitchFamily="34" charset="0"/>
              </a:rPr>
              <a:t>they complete their dangerous missions. </a:t>
            </a:r>
          </a:p>
        </p:txBody>
      </p:sp>
      <p:sp>
        <p:nvSpPr>
          <p:cNvPr id="16" name="Rectangle 15"/>
          <p:cNvSpPr/>
          <p:nvPr/>
        </p:nvSpPr>
        <p:spPr>
          <a:xfrm>
            <a:off x="7646504" y="4790662"/>
            <a:ext cx="1371600" cy="1200329"/>
          </a:xfrm>
          <a:prstGeom prst="rect">
            <a:avLst/>
          </a:prstGeom>
        </p:spPr>
        <p:txBody>
          <a:bodyPr wrap="square">
            <a:spAutoFit/>
          </a:bodyPr>
          <a:lstStyle/>
          <a:p>
            <a:pPr algn="l"/>
            <a:r>
              <a:rPr lang="en-US" altLang="zh-CN" sz="1200" dirty="0">
                <a:cs typeface="Times New Roman" panose="02020603050405020304" pitchFamily="18" charset="0"/>
              </a:rPr>
              <a:t>ADC E</a:t>
            </a:r>
            <a:r>
              <a:rPr lang="en-US" sz="1200" dirty="0">
                <a:cs typeface="Times New Roman" panose="02020603050405020304" pitchFamily="18" charset="0"/>
              </a:rPr>
              <a:t>ngineers, Prof. Phoenix (pointing), and Cornell students </a:t>
            </a:r>
          </a:p>
          <a:p>
            <a:pPr algn="l"/>
            <a:r>
              <a:rPr lang="en-US" sz="1200" dirty="0">
                <a:cs typeface="Times New Roman" panose="02020603050405020304" pitchFamily="18" charset="0"/>
              </a:rPr>
              <a:t>(ADC's facility, Lansing, NY)</a:t>
            </a:r>
          </a:p>
        </p:txBody>
      </p:sp>
      <p:pic>
        <p:nvPicPr>
          <p:cNvPr id="17" name="Picture 16" descr="Team of Engineers&#10;&#10;A team of graduate students, engineers, and faculty are seen inspecting a new cable and winch assembly for the Navy's use." title="Images"/>
          <p:cNvPicPr>
            <a:picLocks noChangeAspect="1"/>
          </p:cNvPicPr>
          <p:nvPr/>
        </p:nvPicPr>
        <p:blipFill>
          <a:blip r:embed="rId3"/>
          <a:stretch>
            <a:fillRect/>
          </a:stretch>
        </p:blipFill>
        <p:spPr>
          <a:xfrm>
            <a:off x="5181600" y="4636099"/>
            <a:ext cx="2413000" cy="1509453"/>
          </a:xfrm>
          <a:prstGeom prst="rect">
            <a:avLst/>
          </a:prstGeom>
        </p:spPr>
      </p:pic>
      <p:pic>
        <p:nvPicPr>
          <p:cNvPr id="18" name="Picture 17" descr="Rescue Helicopter in Action&#10;&#10;A Navy Aviation rescue swimmer dangling from a helicopter by a cable." titl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2339008"/>
            <a:ext cx="2438400" cy="2341538"/>
          </a:xfrm>
          <a:prstGeom prst="rect">
            <a:avLst/>
          </a:prstGeom>
        </p:spPr>
      </p:pic>
      <p:pic>
        <p:nvPicPr>
          <p:cNvPr id="19" name="Picture 18" title="Dept. of the Navy logo"/>
          <p:cNvPicPr>
            <a:picLocks noChangeAspect="1"/>
          </p:cNvPicPr>
          <p:nvPr/>
        </p:nvPicPr>
        <p:blipFill>
          <a:blip r:embed="rId5"/>
          <a:stretch>
            <a:fillRect/>
          </a:stretch>
        </p:blipFill>
        <p:spPr>
          <a:xfrm>
            <a:off x="6283449" y="1467536"/>
            <a:ext cx="856230" cy="856230"/>
          </a:xfrm>
          <a:prstGeom prst="rect">
            <a:avLst/>
          </a:prstGeom>
        </p:spPr>
      </p:pic>
      <p:pic>
        <p:nvPicPr>
          <p:cNvPr id="20" name="Picture 2" title="Cortland Lin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676" y="1894394"/>
            <a:ext cx="1587264" cy="394918"/>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0" title="ADC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9652" y="1819457"/>
            <a:ext cx="718860" cy="465548"/>
          </a:xfrm>
          <a:prstGeom prst="rect">
            <a:avLst/>
          </a:prstGeom>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11983</TotalTime>
  <Words>496</Words>
  <Application>Microsoft Office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MS PGothic</vt:lpstr>
      <vt:lpstr>MS PGothic</vt:lpstr>
      <vt:lpstr>宋体</vt:lpstr>
      <vt:lpstr>Arial</vt:lpstr>
      <vt:lpstr>Calibri</vt:lpstr>
      <vt:lpstr>News Gothic MT</vt:lpstr>
      <vt:lpstr>Times New Roman</vt:lpstr>
      <vt:lpstr>Trebuchet MS</vt:lpstr>
      <vt:lpstr>Wingdings 2</vt:lpstr>
      <vt:lpstr>Breeze</vt:lpstr>
      <vt:lpstr>CCMR to the Rescue!</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Williams, Catherine</cp:lastModifiedBy>
  <cp:revision>35</cp:revision>
  <cp:lastPrinted>2016-08-01T15:14:13Z</cp:lastPrinted>
  <dcterms:created xsi:type="dcterms:W3CDTF">2016-07-19T18:16:54Z</dcterms:created>
  <dcterms:modified xsi:type="dcterms:W3CDTF">2018-01-17T19:16:55Z</dcterms:modified>
</cp:coreProperties>
</file>