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19"/>
  </p:notesMasterIdLst>
  <p:handoutMasterIdLst>
    <p:handoutMasterId r:id="rId20"/>
  </p:handoutMasterIdLst>
  <p:sldIdLst>
    <p:sldId id="256" r:id="rId4"/>
    <p:sldId id="266" r:id="rId5"/>
    <p:sldId id="274" r:id="rId6"/>
    <p:sldId id="281" r:id="rId7"/>
    <p:sldId id="265" r:id="rId8"/>
    <p:sldId id="258" r:id="rId9"/>
    <p:sldId id="257" r:id="rId10"/>
    <p:sldId id="277" r:id="rId11"/>
    <p:sldId id="279" r:id="rId12"/>
    <p:sldId id="273" r:id="rId13"/>
    <p:sldId id="271" r:id="rId14"/>
    <p:sldId id="261" r:id="rId15"/>
    <p:sldId id="263" r:id="rId16"/>
    <p:sldId id="262" r:id="rId17"/>
    <p:sldId id="27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A2F"/>
    <a:srgbClr val="FF0000"/>
    <a:srgbClr val="41A5A3"/>
    <a:srgbClr val="2841BE"/>
    <a:srgbClr val="00007E"/>
    <a:srgbClr val="000066"/>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6" autoAdjust="0"/>
    <p:restoredTop sz="92991" autoAdjust="0"/>
  </p:normalViewPr>
  <p:slideViewPr>
    <p:cSldViewPr>
      <p:cViewPr>
        <p:scale>
          <a:sx n="96" d="100"/>
          <a:sy n="96" d="100"/>
        </p:scale>
        <p:origin x="-2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11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145463-0ABE-4C5E-934A-C393ABD5A84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6FCE975-2767-4C7A-85A2-0F8C7494FD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uroandrill.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F54A4-573A-4B22-8000-D125B3B8E61E}"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Karl</a:t>
            </a:r>
          </a:p>
          <a:p>
            <a:r>
              <a:rPr lang="en-US" dirty="0"/>
              <a:t>In the program, the title assigned to you for your talk is “Addressing Global Science Questions Through International Collaboration,” which in my opinion is weak because of the dead words “addressing” and “questions.”</a:t>
            </a:r>
          </a:p>
          <a:p>
            <a:endParaRPr lang="en-US" dirty="0"/>
          </a:p>
          <a:p>
            <a:r>
              <a:rPr lang="en-US" dirty="0"/>
              <a:t>The title of the abstract I sent Walton is “Increasing global science effectiveness through international collaboration.”</a:t>
            </a:r>
          </a:p>
          <a:p>
            <a:endParaRPr lang="en-US" dirty="0"/>
          </a:p>
          <a:p>
            <a:r>
              <a:rPr lang="en-US" dirty="0"/>
              <a:t>I wish I’d thought of the one that’s in the above PowerPoint earlier, because I like it better than the other two.</a:t>
            </a:r>
          </a:p>
          <a:p>
            <a:endParaRPr lang="en-US" dirty="0"/>
          </a:p>
          <a:p>
            <a:r>
              <a:rPr lang="en-US" dirty="0"/>
              <a:t>Guy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083053-1476-4D09-87F4-344A6D1A312A}" type="slidenum">
              <a:rPr lang="en-US"/>
              <a:pPr/>
              <a:t>4</a:t>
            </a:fld>
            <a:endParaRPr lang="en-US"/>
          </a:p>
        </p:txBody>
      </p:sp>
      <p:sp>
        <p:nvSpPr>
          <p:cNvPr id="6246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9472A19-01C1-4357-987F-B07947F6A487}" type="slidenum">
              <a:rPr lang="en-US" sz="1200"/>
              <a:pPr algn="r" defTabSz="931863"/>
              <a:t>4</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p:txBody>
          <a:bodyPr/>
          <a:lstStyle/>
          <a:p>
            <a:r>
              <a:rPr lang="en-US"/>
              <a:t>Ice sheet/ice shelf systems</a:t>
            </a:r>
          </a:p>
          <a:p>
            <a:pPr lvl="1"/>
            <a:r>
              <a:rPr lang="en-US"/>
              <a:t>US/UK project on Amundsen Sea sector of West Antarctica would be usefully compared to Amery Ice Shelf part of China’s PANDA project</a:t>
            </a:r>
          </a:p>
          <a:p>
            <a:pPr lvl="1"/>
            <a:r>
              <a:rPr lang="en-US"/>
              <a:t>US Antarctic Gamburtsev Project in central East Antarctica is collaborative with the inland or Dome A part of China’s PANDA project</a:t>
            </a:r>
          </a:p>
          <a:p>
            <a:pPr lvl="1"/>
            <a:endParaRPr lang="en-US"/>
          </a:p>
          <a:p>
            <a:pPr lvl="1"/>
            <a:r>
              <a:rPr lang="en-US"/>
              <a:t>US-ASEP = US Amundsen Sea Embayment Project</a:t>
            </a:r>
          </a:p>
          <a:p>
            <a:pPr lvl="1"/>
            <a:r>
              <a:rPr lang="en-US"/>
              <a:t>US-AGAP = US Antarctic Gambursev Province project</a:t>
            </a:r>
          </a:p>
          <a:p>
            <a:pPr lvl="1"/>
            <a:r>
              <a:rPr lang="en-US"/>
              <a:t>PANDA = China/PRIC Prydz Bay Amery Ice Shelf and Dome-A project</a:t>
            </a:r>
          </a:p>
          <a:p>
            <a:pPr lvl="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FD7DF-EB0E-4CDA-837D-3ED7FB522BE1}" type="slidenum">
              <a:rPr lang="en-US"/>
              <a:pPr/>
              <a:t>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James Hansen’s “lessons from the Cenozoic”: A large ice sheet did not form in Antarctica until CO</a:t>
            </a:r>
            <a:r>
              <a:rPr lang="en-US" baseline="-25000"/>
              <a:t>2</a:t>
            </a:r>
            <a:r>
              <a:rPr lang="en-US"/>
              <a:t> had declined to about 400-600 ppm about 34 My ago.  When CO</a:t>
            </a:r>
            <a:r>
              <a:rPr lang="en-US" baseline="-25000"/>
              <a:t>2</a:t>
            </a:r>
            <a:r>
              <a:rPr lang="en-US"/>
              <a:t> rebounded, by perhaps ~200 ppm (Pagani et al., 2005), the ice sheet largely disappeared, indicating that ice sheet growth is reversible if forcing increases.  Natural rates of change of CO</a:t>
            </a:r>
            <a:r>
              <a:rPr lang="en-US" baseline="-25000"/>
              <a:t>2</a:t>
            </a:r>
            <a:r>
              <a:rPr lang="en-US"/>
              <a:t> then were negligible compared to human emissions, which exceed 3 ppm/yr with ~2 ppm remaining in the air.  “Humans are now in control of the carbon cycle, and, as a result, in control of climate.” (Hansen and Sato, 2007)</a:t>
            </a:r>
          </a:p>
          <a:p>
            <a:r>
              <a:rPr lang="en-US"/>
              <a:t>“The sudden widespread glaciation of Antarctica and the associated shift towards colder temperatures at the Eocene/Oligocene boundary (~34 million years ago) is one of the most fundamental reorganizations of global climate known in the geologic record. . . .  In our model, declining Cenozoic CO</a:t>
            </a:r>
            <a:r>
              <a:rPr lang="en-US" baseline="-25000"/>
              <a:t>2</a:t>
            </a:r>
            <a:r>
              <a:rPr lang="en-US"/>
              <a:t> first leads to the formation of small, highly dynamic ice caps on high Antarctic plateaux.  At a later time, a CO</a:t>
            </a:r>
            <a:r>
              <a:rPr lang="en-US" baseline="-25000"/>
              <a:t>2</a:t>
            </a:r>
            <a:r>
              <a:rPr lang="en-US"/>
              <a:t> threshold is crossed . . . causing ice caps to expand rapidly . . . eventually coalescing into a continental-scale East Antarctic Ice Sheet. . . .  Opening of Southern Ocean gateways plays a secondary role in this transition.” (DeConto and Pollard, </a:t>
            </a:r>
            <a:r>
              <a:rPr lang="en-US" i="1"/>
              <a:t>Nature</a:t>
            </a:r>
            <a:r>
              <a:rPr lang="en-US"/>
              <a:t>, 2003)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F640D1-02FF-401C-931C-81171B157929}" type="slidenum">
              <a:rPr lang="en-US"/>
              <a:pPr/>
              <a:t>7</a:t>
            </a:fld>
            <a:endParaRPr lang="en-US"/>
          </a:p>
        </p:txBody>
      </p:sp>
      <p:sp>
        <p:nvSpPr>
          <p:cNvPr id="5122" name="Rectangle 7"/>
          <p:cNvSpPr txBox="1">
            <a:spLocks noGrp="1" noChangeArrowheads="1"/>
          </p:cNvSpPr>
          <p:nvPr/>
        </p:nvSpPr>
        <p:spPr bwMode="auto">
          <a:xfrm>
            <a:off x="3971925" y="9020175"/>
            <a:ext cx="3038475" cy="276225"/>
          </a:xfrm>
          <a:prstGeom prst="rect">
            <a:avLst/>
          </a:prstGeom>
          <a:noFill/>
          <a:ln w="9525">
            <a:noFill/>
            <a:miter lim="800000"/>
            <a:headEnd/>
            <a:tailEnd/>
          </a:ln>
        </p:spPr>
        <p:txBody>
          <a:bodyPr lIns="93171" tIns="46586" rIns="93171" bIns="46586" anchor="b">
            <a:spAutoFit/>
          </a:bodyPr>
          <a:lstStyle/>
          <a:p>
            <a:pPr algn="r" defTabSz="931863" eaLnBrk="0" hangingPunct="0"/>
            <a:fld id="{6E9A9240-D795-4097-AEF0-68363E32102D}" type="slidenum">
              <a:rPr kumimoji="1" lang="en-US" sz="1200">
                <a:solidFill>
                  <a:schemeClr val="tx2"/>
                </a:solidFill>
                <a:latin typeface="Times New Roman" pitchFamily="18" charset="0"/>
              </a:rPr>
              <a:pPr algn="r" defTabSz="931863" eaLnBrk="0" hangingPunct="0"/>
              <a:t>7</a:t>
            </a:fld>
            <a:endParaRPr kumimoji="1" lang="en-US" sz="1200">
              <a:solidFill>
                <a:schemeClr val="tx2"/>
              </a:solidFill>
              <a:latin typeface="Times New Roman" pitchFamily="18" charset="0"/>
            </a:endParaRPr>
          </a:p>
        </p:txBody>
      </p:sp>
      <p:sp>
        <p:nvSpPr>
          <p:cNvPr id="5123" name="Rectangle 2"/>
          <p:cNvSpPr>
            <a:spLocks noGrp="1" noRot="1" noChangeAspect="1" noChangeArrowheads="1" noTextEdit="1"/>
          </p:cNvSpPr>
          <p:nvPr>
            <p:ph type="sldImg"/>
          </p:nvPr>
        </p:nvSpPr>
        <p:spPr>
          <a:xfrm>
            <a:off x="1182688" y="698500"/>
            <a:ext cx="4646612" cy="3484563"/>
          </a:xfrm>
          <a:solidFill>
            <a:srgbClr val="FFFFFF"/>
          </a:solidFill>
          <a:ln/>
        </p:spPr>
      </p:sp>
      <p:sp>
        <p:nvSpPr>
          <p:cNvPr id="5124" name="Rectangle 3"/>
          <p:cNvSpPr>
            <a:spLocks noGrp="1" noChangeArrowheads="1"/>
          </p:cNvSpPr>
          <p:nvPr>
            <p:ph type="body" idx="1"/>
          </p:nvPr>
        </p:nvSpPr>
        <p:spPr>
          <a:xfrm>
            <a:off x="933450" y="6369050"/>
            <a:ext cx="5143500" cy="277813"/>
          </a:xfrm>
          <a:solidFill>
            <a:srgbClr val="FFFFFF"/>
          </a:solidFill>
          <a:ln>
            <a:solidFill>
              <a:srgbClr val="000000"/>
            </a:solidFill>
          </a:ln>
        </p:spPr>
        <p:txBody>
          <a:bodyPr lIns="92221" tIns="46111" rIns="92221" bIns="46111" anchor="ct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0C8D6-6880-4351-9FB4-974AEA01DA54}" type="slidenum">
              <a:rPr lang="en-US"/>
              <a:pPr/>
              <a:t>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35038" y="6370638"/>
            <a:ext cx="5140325" cy="27463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97D9E4E-A5F2-4500-90B1-29353733F1D0}" type="slidenum">
              <a:rPr lang="en-US"/>
              <a:pPr/>
              <a:t>9</a:t>
            </a:fld>
            <a:endParaRPr lang="en-US"/>
          </a:p>
        </p:txBody>
      </p:sp>
      <p:sp>
        <p:nvSpPr>
          <p:cNvPr id="56322" name="Rectangle 7"/>
          <p:cNvSpPr txBox="1">
            <a:spLocks noGrp="1" noChangeArrowheads="1"/>
          </p:cNvSpPr>
          <p:nvPr/>
        </p:nvSpPr>
        <p:spPr bwMode="auto">
          <a:xfrm>
            <a:off x="3971925" y="9020175"/>
            <a:ext cx="3038475" cy="276225"/>
          </a:xfrm>
          <a:prstGeom prst="rect">
            <a:avLst/>
          </a:prstGeom>
          <a:noFill/>
          <a:ln w="9525">
            <a:noFill/>
            <a:miter lim="800000"/>
            <a:headEnd/>
            <a:tailEnd/>
          </a:ln>
        </p:spPr>
        <p:txBody>
          <a:bodyPr lIns="93171" tIns="46586" rIns="93171" bIns="46586" anchor="b">
            <a:spAutoFit/>
          </a:bodyPr>
          <a:lstStyle/>
          <a:p>
            <a:pPr algn="r" defTabSz="931863" eaLnBrk="0" hangingPunct="0"/>
            <a:fld id="{36B34AD3-AD0D-4C6F-9B59-A70F21136937}" type="slidenum">
              <a:rPr kumimoji="1" lang="en-US" sz="1200">
                <a:solidFill>
                  <a:schemeClr val="tx2"/>
                </a:solidFill>
                <a:latin typeface="Times New Roman" pitchFamily="18" charset="0"/>
              </a:rPr>
              <a:pPr algn="r" defTabSz="931863" eaLnBrk="0" hangingPunct="0"/>
              <a:t>9</a:t>
            </a:fld>
            <a:endParaRPr kumimoji="1" lang="en-US" sz="1200">
              <a:solidFill>
                <a:schemeClr val="tx2"/>
              </a:solidFill>
              <a:latin typeface="Times New Roman" pitchFamily="18" charset="0"/>
            </a:endParaRPr>
          </a:p>
        </p:txBody>
      </p:sp>
      <p:sp>
        <p:nvSpPr>
          <p:cNvPr id="56323" name="Rectangle 2"/>
          <p:cNvSpPr>
            <a:spLocks noGrp="1" noRot="1" noChangeAspect="1" noChangeArrowheads="1" noTextEdit="1"/>
          </p:cNvSpPr>
          <p:nvPr>
            <p:ph type="sldImg"/>
          </p:nvPr>
        </p:nvSpPr>
        <p:spPr>
          <a:xfrm>
            <a:off x="1182688" y="698500"/>
            <a:ext cx="4646612" cy="3484563"/>
          </a:xfrm>
          <a:solidFill>
            <a:srgbClr val="FFFFFF"/>
          </a:solidFill>
          <a:ln/>
        </p:spPr>
      </p:sp>
      <p:sp>
        <p:nvSpPr>
          <p:cNvPr id="56324" name="Rectangle 3"/>
          <p:cNvSpPr>
            <a:spLocks noGrp="1" noChangeArrowheads="1"/>
          </p:cNvSpPr>
          <p:nvPr>
            <p:ph type="body" idx="1"/>
          </p:nvPr>
        </p:nvSpPr>
        <p:spPr>
          <a:xfrm>
            <a:off x="933450" y="4459288"/>
            <a:ext cx="5143500" cy="4102100"/>
          </a:xfrm>
          <a:solidFill>
            <a:srgbClr val="FFFFFF"/>
          </a:solidFill>
          <a:ln>
            <a:solidFill>
              <a:srgbClr val="000000"/>
            </a:solidFill>
          </a:ln>
        </p:spPr>
        <p:txBody>
          <a:bodyPr lIns="92221" tIns="46111" rIns="92221" bIns="46111" anchor="ctr">
            <a:spAutoFit/>
          </a:bodyPr>
          <a:lstStyle/>
          <a:p>
            <a:r>
              <a:rPr lang="en-US" b="1"/>
              <a:t>Principal ANDRILL partners: Germany, Italy, NZ, UK, USA </a:t>
            </a:r>
          </a:p>
          <a:p>
            <a:endParaRPr lang="en-US" b="1"/>
          </a:p>
          <a:p>
            <a:r>
              <a:rPr lang="en-US" b="1"/>
              <a:t>EuroANDRILL Consortium</a:t>
            </a:r>
            <a:r>
              <a:rPr lang="en-US"/>
              <a:t/>
            </a:r>
            <a:br>
              <a:rPr lang="en-US"/>
            </a:br>
            <a:r>
              <a:rPr lang="en-US">
                <a:hlinkClick r:id="rId3"/>
              </a:rPr>
              <a:t>EuroANDRILL</a:t>
            </a:r>
            <a:r>
              <a:rPr lang="en-US"/>
              <a:t> is a new initiative to create a European network with the goal to increase future involvement of European countries in the ANDRILL. </a:t>
            </a:r>
            <a:endParaRPr lang="en-US" i="1"/>
          </a:p>
          <a:p>
            <a:r>
              <a:rPr lang="en-US" i="1"/>
              <a:t>Project Partners:</a:t>
            </a:r>
            <a:r>
              <a:rPr lang="en-US"/>
              <a:t/>
            </a:r>
            <a:br>
              <a:rPr lang="en-US"/>
            </a:br>
            <a:r>
              <a:rPr lang="en-US"/>
              <a:t>Dr. Fabio Florindo, Italy</a:t>
            </a:r>
            <a:br>
              <a:rPr lang="en-US"/>
            </a:br>
            <a:r>
              <a:rPr lang="en-US"/>
              <a:t>Dr. Carlota Escutia, Spain</a:t>
            </a:r>
            <a:br>
              <a:rPr lang="en-US"/>
            </a:br>
            <a:r>
              <a:rPr lang="en-US"/>
              <a:t>Prof. Marc De Batist, Belgium</a:t>
            </a:r>
            <a:br>
              <a:rPr lang="en-US"/>
            </a:br>
            <a:r>
              <a:rPr lang="en-US"/>
              <a:t>Dr. Gerhard Kuhn, Germany</a:t>
            </a:r>
            <a:br>
              <a:rPr lang="en-US"/>
            </a:br>
            <a:r>
              <a:rPr lang="en-US"/>
              <a:t>Prof. Jan Backman, Sweden</a:t>
            </a:r>
            <a:br>
              <a:rPr lang="en-US"/>
            </a:br>
            <a:r>
              <a:rPr lang="en-US"/>
              <a:t>Prof. Henk Brinkhuis, Netherlands</a:t>
            </a:r>
            <a:br>
              <a:rPr lang="en-US"/>
            </a:br>
            <a:r>
              <a:rPr lang="en-US"/>
              <a:t>Prof. Jane Francis, United Kingdom</a:t>
            </a:r>
            <a:br>
              <a:rPr lang="en-US"/>
            </a:br>
            <a:r>
              <a:rPr lang="en-US"/>
              <a:t>Prof. Andrezej Gazdzicki, Poland</a:t>
            </a:r>
            <a:br>
              <a:rPr lang="en-US"/>
            </a:br>
            <a:r>
              <a:rPr lang="en-US"/>
              <a:t>Dr. Catherine Ritz, France</a:t>
            </a:r>
            <a:br>
              <a:rPr lang="en-US"/>
            </a:br>
            <a:r>
              <a:rPr lang="en-US"/>
              <a:t>Dr. Kari Strand, Finland</a:t>
            </a:r>
            <a:br>
              <a:rPr lang="en-US"/>
            </a:br>
            <a:r>
              <a:rPr lang="en-US"/>
              <a:t>Dr. Frank Rack, United States of America</a:t>
            </a:r>
            <a:br>
              <a:rPr lang="en-US"/>
            </a:br>
            <a:r>
              <a:rPr lang="en-US"/>
              <a:t>Prof. Timothy Naish, New Zealand</a:t>
            </a:r>
            <a:br>
              <a:rPr lang="en-US"/>
            </a:br>
            <a:r>
              <a:rPr lang="en-US"/>
              <a:t>Dr. German Leitchenkov, Russia</a:t>
            </a:r>
            <a:br>
              <a:rPr lang="en-US"/>
            </a:b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CE975-2767-4C7A-85A2-0F8C7494FD7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EB9CB-10CC-4A29-8D54-2E2C19B25978}" type="slidenum">
              <a:rPr lang="en-US"/>
              <a:pPr/>
              <a:t>15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Left to right::</a:t>
            </a:r>
          </a:p>
          <a:p>
            <a:endParaRPr lang="en-US"/>
          </a:p>
          <a:p>
            <a:r>
              <a:rPr lang="en-US"/>
              <a:t>Argentina, Australia, Chile, Russia, New Zealand, Norway,</a:t>
            </a:r>
          </a:p>
          <a:p>
            <a:endParaRPr lang="en-US"/>
          </a:p>
          <a:p>
            <a:pPr algn="r"/>
            <a:r>
              <a:rPr lang="en-US"/>
              <a:t>USA, UK, France, Belgium, South Africa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EDD6AA-8AEF-43DC-943D-8FC09DD208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B55478-334F-403D-A995-D31365C58B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C5E87B-2FBC-40F3-AD26-4109B7F6FA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0825" cy="6850063"/>
            <a:chOff x="0" y="0"/>
            <a:chExt cx="5758" cy="4315"/>
          </a:xfrm>
        </p:grpSpPr>
        <p:grpSp>
          <p:nvGrpSpPr>
            <p:cNvPr id="14339" name="Group 3"/>
            <p:cNvGrpSpPr>
              <a:grpSpLocks/>
            </p:cNvGrpSpPr>
            <p:nvPr userDrawn="1"/>
          </p:nvGrpSpPr>
          <p:grpSpPr bwMode="auto">
            <a:xfrm>
              <a:off x="1728" y="2230"/>
              <a:ext cx="4027" cy="2085"/>
              <a:chOff x="1728" y="2230"/>
              <a:chExt cx="4027" cy="2085"/>
            </a:xfrm>
          </p:grpSpPr>
          <p:sp>
            <p:nvSpPr>
              <p:cNvPr id="1434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434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434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434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434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434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434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34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435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4351" name="Rectangle 15"/>
          <p:cNvSpPr>
            <a:spLocks noGrp="1" noChangeArrowheads="1"/>
          </p:cNvSpPr>
          <p:nvPr>
            <p:ph type="sldNum" sz="quarter" idx="4"/>
          </p:nvPr>
        </p:nvSpPr>
        <p:spPr>
          <a:xfrm>
            <a:off x="6553200" y="6254750"/>
            <a:ext cx="2133600" cy="476250"/>
          </a:xfrm>
        </p:spPr>
        <p:txBody>
          <a:bodyPr/>
          <a:lstStyle>
            <a:lvl1pPr>
              <a:defRPr/>
            </a:lvl1pPr>
          </a:lstStyle>
          <a:p>
            <a:fld id="{64E732F8-9DD4-4F6D-9FDC-6EFAE65ECBBD}"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D0E6BD3-757A-4776-B998-660C653EC18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CF519D0-1722-44AB-8CA2-02C6A4279B0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9AF0202-4F95-4E50-994D-A59AAF7DED64}"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EFAB1B9A-2B0C-43DC-8CE3-C6A92537E25E}"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4010B86-C2DA-456A-8B49-103BFB139DDF}"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60F2785-872D-4443-A130-F32616934C24}"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7FFB429-8D3E-473C-B222-DD6109057D0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A5E2A9-9348-41EC-ADA2-8564AB70186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3B68BA6-938F-4EB8-ACB7-9958FBCFD3C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A092474-3FA6-426B-8389-0F1704981B4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35B9A0A-524C-4C5A-A9BF-8BD682AE7FA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98500" y="1778000"/>
            <a:ext cx="7772400" cy="1143000"/>
          </a:xfrm>
        </p:spPr>
        <p:txBody>
          <a:bodyPr anchor="ctr"/>
          <a:lstStyle>
            <a:lvl1pPr>
              <a:defRPr/>
            </a:lvl1pPr>
          </a:lstStyle>
          <a:p>
            <a:r>
              <a:rPr lang="en-US"/>
              <a:t>Click to edit Master title style</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grpSp>
        <p:nvGrpSpPr>
          <p:cNvPr id="60420" name="Group 4"/>
          <p:cNvGrpSpPr>
            <a:grpSpLocks/>
          </p:cNvGrpSpPr>
          <p:nvPr/>
        </p:nvGrpSpPr>
        <p:grpSpPr bwMode="auto">
          <a:xfrm>
            <a:off x="254000" y="228600"/>
            <a:ext cx="919163" cy="868363"/>
            <a:chOff x="144" y="144"/>
            <a:chExt cx="579" cy="547"/>
          </a:xfrm>
        </p:grpSpPr>
        <p:pic>
          <p:nvPicPr>
            <p:cNvPr id="60421" name="Picture 5" descr="Usaplg2"/>
            <p:cNvPicPr>
              <a:picLocks noChangeAspect="1" noChangeArrowheads="1"/>
            </p:cNvPicPr>
            <p:nvPr/>
          </p:nvPicPr>
          <p:blipFill>
            <a:blip r:embed="rId2" cstate="screen"/>
            <a:srcRect/>
            <a:stretch>
              <a:fillRect/>
            </a:stretch>
          </p:blipFill>
          <p:spPr bwMode="auto">
            <a:xfrm>
              <a:off x="144" y="144"/>
              <a:ext cx="565" cy="547"/>
            </a:xfrm>
            <a:prstGeom prst="rect">
              <a:avLst/>
            </a:prstGeom>
            <a:noFill/>
          </p:spPr>
        </p:pic>
        <p:sp>
          <p:nvSpPr>
            <p:cNvPr id="60422" name="Rectangle 6"/>
            <p:cNvSpPr>
              <a:spLocks noChangeAspect="1" noChangeArrowheads="1"/>
            </p:cNvSpPr>
            <p:nvPr/>
          </p:nvSpPr>
          <p:spPr bwMode="auto">
            <a:xfrm>
              <a:off x="144" y="144"/>
              <a:ext cx="579" cy="542"/>
            </a:xfrm>
            <a:prstGeom prst="rect">
              <a:avLst/>
            </a:prstGeom>
            <a:noFill/>
            <a:ln w="12700">
              <a:solidFill>
                <a:schemeClr val="bg1"/>
              </a:solidFill>
              <a:miter lim="800000"/>
              <a:headEnd/>
              <a:tailEnd/>
            </a:ln>
            <a:effectLst>
              <a:outerShdw dist="28398" dir="1593903" algn="ctr" rotWithShape="0">
                <a:schemeClr val="bg2"/>
              </a:outerShdw>
            </a:effectLst>
          </p:spPr>
          <p:txBody>
            <a:bodyPr wrap="none" anchor="ctr"/>
            <a:lstStyle/>
            <a:p>
              <a:endParaRPr lang="en-US"/>
            </a:p>
          </p:txBody>
        </p:sp>
      </p:grpSp>
      <p:grpSp>
        <p:nvGrpSpPr>
          <p:cNvPr id="60423" name="Group 7"/>
          <p:cNvGrpSpPr>
            <a:grpSpLocks/>
          </p:cNvGrpSpPr>
          <p:nvPr/>
        </p:nvGrpSpPr>
        <p:grpSpPr bwMode="auto">
          <a:xfrm>
            <a:off x="7958138" y="230188"/>
            <a:ext cx="919162" cy="912812"/>
            <a:chOff x="5013" y="145"/>
            <a:chExt cx="579" cy="575"/>
          </a:xfrm>
        </p:grpSpPr>
        <p:pic>
          <p:nvPicPr>
            <p:cNvPr id="60424" name="Picture 8" descr="nsf1_sm"/>
            <p:cNvPicPr>
              <a:picLocks noChangeAspect="1" noChangeArrowheads="1"/>
            </p:cNvPicPr>
            <p:nvPr userDrawn="1"/>
          </p:nvPicPr>
          <p:blipFill>
            <a:blip r:embed="rId3" cstate="screen"/>
            <a:srcRect/>
            <a:stretch>
              <a:fillRect/>
            </a:stretch>
          </p:blipFill>
          <p:spPr bwMode="auto">
            <a:xfrm>
              <a:off x="5032" y="162"/>
              <a:ext cx="541" cy="541"/>
            </a:xfrm>
            <a:prstGeom prst="rect">
              <a:avLst/>
            </a:prstGeom>
            <a:noFill/>
            <a:ln w="9525">
              <a:noFill/>
              <a:miter lim="800000"/>
              <a:headEnd/>
              <a:tailEnd/>
            </a:ln>
          </p:spPr>
        </p:pic>
        <p:sp>
          <p:nvSpPr>
            <p:cNvPr id="60425" name="Rectangle 9"/>
            <p:cNvSpPr>
              <a:spLocks noChangeAspect="1" noChangeArrowheads="1"/>
            </p:cNvSpPr>
            <p:nvPr/>
          </p:nvSpPr>
          <p:spPr bwMode="auto">
            <a:xfrm>
              <a:off x="5013" y="145"/>
              <a:ext cx="579" cy="575"/>
            </a:xfrm>
            <a:prstGeom prst="rect">
              <a:avLst/>
            </a:prstGeom>
            <a:noFill/>
            <a:ln w="28575">
              <a:solidFill>
                <a:schemeClr val="bg1"/>
              </a:solid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100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81200"/>
            <a:ext cx="38100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1C243-2DC2-493E-8CBA-30EF063B51A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433388"/>
            <a:ext cx="1943100" cy="360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33388"/>
            <a:ext cx="5676900" cy="360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4C2922-AEE4-4496-B10C-D673D2053E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09B727-B5DA-492F-8E7A-6B4765DC7D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279524-71D7-47D8-A2B3-495A5389FCD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011778-0AB9-4676-906B-F098A01A32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03799E-6FF5-4C19-B0B9-97A7BFF6F9F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669817-D0AC-4CE3-9EBD-6D9B655AA4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17D83B-E63A-43C5-A1FD-3EF9E3666F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1A8696-BD51-4956-BA76-E29174E3ECAC}" type="slidenum">
              <a:rPr lang="en-US"/>
              <a:pPr/>
              <a:t>‹#›</a:t>
            </a:fld>
            <a:endParaRPr lang="en-US"/>
          </a:p>
        </p:txBody>
      </p:sp>
      <p:grpSp>
        <p:nvGrpSpPr>
          <p:cNvPr id="13316" name="Group 4"/>
          <p:cNvGrpSpPr>
            <a:grpSpLocks/>
          </p:cNvGrpSpPr>
          <p:nvPr/>
        </p:nvGrpSpPr>
        <p:grpSpPr bwMode="auto">
          <a:xfrm>
            <a:off x="0" y="0"/>
            <a:ext cx="9140825" cy="6850063"/>
            <a:chOff x="0" y="0"/>
            <a:chExt cx="5758" cy="4315"/>
          </a:xfrm>
        </p:grpSpPr>
        <p:grpSp>
          <p:nvGrpSpPr>
            <p:cNvPr id="13317"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332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332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1524000" y="433388"/>
            <a:ext cx="6096000" cy="641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59395" name="Rectangle 3"/>
          <p:cNvSpPr>
            <a:spLocks noGrp="1" noChangeArrowheads="1"/>
          </p:cNvSpPr>
          <p:nvPr>
            <p:ph type="body" idx="1"/>
          </p:nvPr>
        </p:nvSpPr>
        <p:spPr bwMode="auto">
          <a:xfrm>
            <a:off x="609600" y="1981200"/>
            <a:ext cx="7772400" cy="2052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grpSp>
        <p:nvGrpSpPr>
          <p:cNvPr id="59396" name="Group 4"/>
          <p:cNvGrpSpPr>
            <a:grpSpLocks/>
          </p:cNvGrpSpPr>
          <p:nvPr/>
        </p:nvGrpSpPr>
        <p:grpSpPr bwMode="auto">
          <a:xfrm>
            <a:off x="254000" y="228600"/>
            <a:ext cx="815975" cy="779463"/>
            <a:chOff x="160" y="144"/>
            <a:chExt cx="514" cy="491"/>
          </a:xfrm>
        </p:grpSpPr>
        <p:pic>
          <p:nvPicPr>
            <p:cNvPr id="59397" name="Picture 5" descr="Usaplg2"/>
            <p:cNvPicPr>
              <a:picLocks noChangeAspect="1" noChangeArrowheads="1"/>
            </p:cNvPicPr>
            <p:nvPr/>
          </p:nvPicPr>
          <p:blipFill>
            <a:blip r:embed="rId13" cstate="screen"/>
            <a:srcRect/>
            <a:stretch>
              <a:fillRect/>
            </a:stretch>
          </p:blipFill>
          <p:spPr bwMode="auto">
            <a:xfrm>
              <a:off x="163" y="144"/>
              <a:ext cx="507" cy="491"/>
            </a:xfrm>
            <a:prstGeom prst="rect">
              <a:avLst/>
            </a:prstGeom>
            <a:noFill/>
            <a:ln w="9525">
              <a:noFill/>
              <a:miter lim="800000"/>
              <a:headEnd/>
              <a:tailEnd/>
            </a:ln>
          </p:spPr>
        </p:pic>
        <p:sp>
          <p:nvSpPr>
            <p:cNvPr id="59398" name="Rectangle 6"/>
            <p:cNvSpPr>
              <a:spLocks noChangeAspect="1" noChangeArrowheads="1"/>
            </p:cNvSpPr>
            <p:nvPr/>
          </p:nvSpPr>
          <p:spPr bwMode="auto">
            <a:xfrm>
              <a:off x="160" y="150"/>
              <a:ext cx="514" cy="479"/>
            </a:xfrm>
            <a:prstGeom prst="rect">
              <a:avLst/>
            </a:prstGeom>
            <a:noFill/>
            <a:ln w="12700">
              <a:solidFill>
                <a:schemeClr val="bg1"/>
              </a:solidFill>
              <a:miter lim="800000"/>
              <a:headEnd/>
              <a:tailEnd/>
            </a:ln>
            <a:effectLst>
              <a:outerShdw dist="28398" dir="1593903" algn="ctr" rotWithShape="0">
                <a:schemeClr val="bg2"/>
              </a:outerShdw>
            </a:effectLst>
          </p:spPr>
          <p:txBody>
            <a:bodyPr wrap="none" anchor="ctr"/>
            <a:lstStyle/>
            <a:p>
              <a:endParaRPr lang="en-US"/>
            </a:p>
          </p:txBody>
        </p:sp>
      </p:grpSp>
      <p:grpSp>
        <p:nvGrpSpPr>
          <p:cNvPr id="59399" name="Group 7"/>
          <p:cNvGrpSpPr>
            <a:grpSpLocks/>
          </p:cNvGrpSpPr>
          <p:nvPr/>
        </p:nvGrpSpPr>
        <p:grpSpPr bwMode="auto">
          <a:xfrm>
            <a:off x="7945438" y="212725"/>
            <a:ext cx="801687" cy="798513"/>
            <a:chOff x="5005" y="134"/>
            <a:chExt cx="505" cy="503"/>
          </a:xfrm>
        </p:grpSpPr>
        <p:pic>
          <p:nvPicPr>
            <p:cNvPr id="59400" name="Picture 8" descr="nsf1_sm"/>
            <p:cNvPicPr>
              <a:picLocks noChangeAspect="1" noChangeArrowheads="1"/>
            </p:cNvPicPr>
            <p:nvPr userDrawn="1"/>
          </p:nvPicPr>
          <p:blipFill>
            <a:blip r:embed="rId14" cstate="screen"/>
            <a:srcRect/>
            <a:stretch>
              <a:fillRect/>
            </a:stretch>
          </p:blipFill>
          <p:spPr bwMode="auto">
            <a:xfrm>
              <a:off x="5018" y="146"/>
              <a:ext cx="478" cy="478"/>
            </a:xfrm>
            <a:prstGeom prst="rect">
              <a:avLst/>
            </a:prstGeom>
            <a:noFill/>
            <a:ln w="9525">
              <a:noFill/>
              <a:miter lim="800000"/>
              <a:headEnd/>
              <a:tailEnd/>
            </a:ln>
          </p:spPr>
        </p:pic>
        <p:sp>
          <p:nvSpPr>
            <p:cNvPr id="59401" name="Rectangle 9"/>
            <p:cNvSpPr>
              <a:spLocks noChangeAspect="1" noChangeArrowheads="1"/>
            </p:cNvSpPr>
            <p:nvPr userDrawn="1"/>
          </p:nvSpPr>
          <p:spPr bwMode="auto">
            <a:xfrm>
              <a:off x="5005" y="134"/>
              <a:ext cx="505" cy="503"/>
            </a:xfrm>
            <a:prstGeom prst="rect">
              <a:avLst/>
            </a:prstGeom>
            <a:noFill/>
            <a:ln w="28575">
              <a:solidFill>
                <a:schemeClr val="bg1"/>
              </a:solid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Times New Roman" pitchFamily="18" charset="0"/>
        </a:defRPr>
      </a:lvl2pPr>
      <a:lvl3pPr algn="ctr" rtl="0" eaLnBrk="0" fontAlgn="base" hangingPunct="0">
        <a:spcBef>
          <a:spcPct val="0"/>
        </a:spcBef>
        <a:spcAft>
          <a:spcPct val="0"/>
        </a:spcAft>
        <a:defRPr kumimoji="1" sz="3600">
          <a:solidFill>
            <a:schemeClr val="tx2"/>
          </a:solidFill>
          <a:latin typeface="Times New Roman" pitchFamily="18" charset="0"/>
        </a:defRPr>
      </a:lvl3pPr>
      <a:lvl4pPr algn="ctr" rtl="0" eaLnBrk="0" fontAlgn="base" hangingPunct="0">
        <a:spcBef>
          <a:spcPct val="0"/>
        </a:spcBef>
        <a:spcAft>
          <a:spcPct val="0"/>
        </a:spcAft>
        <a:defRPr kumimoji="1" sz="3600">
          <a:solidFill>
            <a:schemeClr val="tx2"/>
          </a:solidFill>
          <a:latin typeface="Times New Roman" pitchFamily="18" charset="0"/>
        </a:defRPr>
      </a:lvl4pPr>
      <a:lvl5pPr algn="ctr" rtl="0" eaLnBrk="0" fontAlgn="base" hangingPunct="0">
        <a:spcBef>
          <a:spcPct val="0"/>
        </a:spcBef>
        <a:spcAft>
          <a:spcPct val="0"/>
        </a:spcAft>
        <a:defRPr kumimoji="1" sz="3600">
          <a:solidFill>
            <a:schemeClr val="tx2"/>
          </a:solidFill>
          <a:latin typeface="Times New Roman" pitchFamily="18" charset="0"/>
        </a:defRPr>
      </a:lvl5pPr>
      <a:lvl6pPr marL="457200" algn="ctr" rtl="0" eaLnBrk="0" fontAlgn="base" hangingPunct="0">
        <a:spcBef>
          <a:spcPct val="0"/>
        </a:spcBef>
        <a:spcAft>
          <a:spcPct val="0"/>
        </a:spcAft>
        <a:defRPr kumimoji="1" sz="3600">
          <a:solidFill>
            <a:schemeClr val="tx2"/>
          </a:solidFill>
          <a:latin typeface="Times New Roman" pitchFamily="18" charset="0"/>
        </a:defRPr>
      </a:lvl6pPr>
      <a:lvl7pPr marL="914400" algn="ctr" rtl="0" eaLnBrk="0" fontAlgn="base" hangingPunct="0">
        <a:spcBef>
          <a:spcPct val="0"/>
        </a:spcBef>
        <a:spcAft>
          <a:spcPct val="0"/>
        </a:spcAft>
        <a:defRPr kumimoji="1" sz="3600">
          <a:solidFill>
            <a:schemeClr val="tx2"/>
          </a:solidFill>
          <a:latin typeface="Times New Roman" pitchFamily="18" charset="0"/>
        </a:defRPr>
      </a:lvl7pPr>
      <a:lvl8pPr marL="1371600" algn="ctr" rtl="0" eaLnBrk="0" fontAlgn="base" hangingPunct="0">
        <a:spcBef>
          <a:spcPct val="0"/>
        </a:spcBef>
        <a:spcAft>
          <a:spcPct val="0"/>
        </a:spcAft>
        <a:defRPr kumimoji="1" sz="3600">
          <a:solidFill>
            <a:schemeClr val="tx2"/>
          </a:solidFill>
          <a:latin typeface="Times New Roman" pitchFamily="18" charset="0"/>
        </a:defRPr>
      </a:lvl8pPr>
      <a:lvl9pPr marL="1828800" algn="ctr" rtl="0" eaLnBrk="0" fontAlgn="base" hangingPunct="0">
        <a:spcBef>
          <a:spcPct val="0"/>
        </a:spcBef>
        <a:spcAft>
          <a:spcPct val="0"/>
        </a:spcAft>
        <a:defRPr kumimoji="1"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838200"/>
            <a:ext cx="8763000" cy="2209800"/>
          </a:xfrm>
        </p:spPr>
        <p:txBody>
          <a:bodyPr/>
          <a:lstStyle/>
          <a:p>
            <a:r>
              <a:rPr lang="en-US" sz="5400" dirty="0"/>
              <a:t>International collaboration</a:t>
            </a:r>
            <a:br>
              <a:rPr lang="en-US" sz="5400" dirty="0"/>
            </a:br>
            <a:r>
              <a:rPr lang="en-US" sz="5400" dirty="0"/>
              <a:t>in the Antarctic</a:t>
            </a:r>
            <a:br>
              <a:rPr lang="en-US" sz="5400" dirty="0"/>
            </a:br>
            <a:r>
              <a:rPr lang="en-US" sz="5400" dirty="0"/>
              <a:t>for global science</a:t>
            </a:r>
          </a:p>
        </p:txBody>
      </p:sp>
      <p:sp>
        <p:nvSpPr>
          <p:cNvPr id="2051" name="Rectangle 3"/>
          <p:cNvSpPr>
            <a:spLocks noGrp="1" noChangeArrowheads="1"/>
          </p:cNvSpPr>
          <p:nvPr>
            <p:ph type="subTitle" idx="1"/>
          </p:nvPr>
        </p:nvSpPr>
        <p:spPr>
          <a:xfrm>
            <a:off x="990600" y="4267200"/>
            <a:ext cx="7086600" cy="2362200"/>
          </a:xfrm>
        </p:spPr>
        <p:txBody>
          <a:bodyPr/>
          <a:lstStyle/>
          <a:p>
            <a:pPr>
              <a:lnSpc>
                <a:spcPct val="80000"/>
              </a:lnSpc>
            </a:pPr>
            <a:r>
              <a:rPr lang="en-US" sz="3600" dirty="0"/>
              <a:t>Dr. Karl Erb</a:t>
            </a:r>
          </a:p>
          <a:p>
            <a:pPr>
              <a:lnSpc>
                <a:spcPct val="80000"/>
              </a:lnSpc>
            </a:pPr>
            <a:r>
              <a:rPr lang="en-US" sz="3600" dirty="0"/>
              <a:t>Director</a:t>
            </a:r>
          </a:p>
          <a:p>
            <a:pPr>
              <a:lnSpc>
                <a:spcPct val="80000"/>
              </a:lnSpc>
            </a:pPr>
            <a:r>
              <a:rPr lang="en-US" sz="3600" dirty="0"/>
              <a:t>Office of Polar Programs</a:t>
            </a:r>
          </a:p>
          <a:p>
            <a:pPr>
              <a:lnSpc>
                <a:spcPct val="80000"/>
              </a:lnSpc>
            </a:pPr>
            <a:r>
              <a:rPr lang="en-US" sz="3600" dirty="0"/>
              <a:t>National Science Foundation (USA)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A5A3"/>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6248400" cy="1143000"/>
          </a:xfrm>
        </p:spPr>
        <p:txBody>
          <a:bodyPr/>
          <a:lstStyle/>
          <a:p>
            <a:r>
              <a:rPr lang="en-US" sz="4000" dirty="0" err="1">
                <a:effectLst>
                  <a:outerShdw blurRad="38100" dist="38100" dir="2700000" algn="tl">
                    <a:srgbClr val="FFFFFF"/>
                  </a:outerShdw>
                </a:effectLst>
              </a:rPr>
              <a:t>Concordiasi</a:t>
            </a:r>
            <a:r>
              <a:rPr lang="en-US" sz="4000" dirty="0">
                <a:effectLst>
                  <a:outerShdw blurRad="38100" dist="38100" dir="2700000" algn="tl">
                    <a:srgbClr val="FFFFFF"/>
                  </a:outerShdw>
                </a:effectLst>
              </a:rPr>
              <a:t> science payload, McMurdo</a:t>
            </a:r>
          </a:p>
        </p:txBody>
      </p:sp>
      <p:pic>
        <p:nvPicPr>
          <p:cNvPr id="32773" name="Picture 5" descr="Balloon"/>
          <p:cNvPicPr>
            <a:picLocks noChangeAspect="1" noChangeArrowheads="1"/>
          </p:cNvPicPr>
          <p:nvPr/>
        </p:nvPicPr>
        <p:blipFill>
          <a:blip r:embed="rId2" cstate="screen"/>
          <a:srcRect/>
          <a:stretch>
            <a:fillRect/>
          </a:stretch>
        </p:blipFill>
        <p:spPr bwMode="auto">
          <a:xfrm>
            <a:off x="6494463" y="0"/>
            <a:ext cx="2649537" cy="6858000"/>
          </a:xfrm>
          <a:prstGeom prst="rect">
            <a:avLst/>
          </a:prstGeom>
          <a:noFill/>
        </p:spPr>
      </p:pic>
      <p:pic>
        <p:nvPicPr>
          <p:cNvPr id="32774" name="Picture 6" descr="Dropsonde"/>
          <p:cNvPicPr>
            <a:picLocks noChangeAspect="1" noChangeArrowheads="1"/>
          </p:cNvPicPr>
          <p:nvPr/>
        </p:nvPicPr>
        <p:blipFill>
          <a:blip r:embed="rId3" cstate="screen"/>
          <a:srcRect/>
          <a:stretch>
            <a:fillRect/>
          </a:stretch>
        </p:blipFill>
        <p:spPr bwMode="auto">
          <a:xfrm>
            <a:off x="1676400" y="1600200"/>
            <a:ext cx="4795838" cy="5257800"/>
          </a:xfrm>
          <a:prstGeom prst="rect">
            <a:avLst/>
          </a:prstGeom>
          <a:noFill/>
        </p:spPr>
      </p:pic>
      <p:sp>
        <p:nvSpPr>
          <p:cNvPr id="32775" name="Text Box 7"/>
          <p:cNvSpPr txBox="1">
            <a:spLocks noChangeArrowheads="1"/>
          </p:cNvSpPr>
          <p:nvPr/>
        </p:nvSpPr>
        <p:spPr bwMode="auto">
          <a:xfrm>
            <a:off x="304800" y="3124200"/>
            <a:ext cx="1371600" cy="2227263"/>
          </a:xfrm>
          <a:prstGeom prst="rect">
            <a:avLst/>
          </a:prstGeom>
          <a:noFill/>
          <a:ln w="9525">
            <a:noFill/>
            <a:miter lim="800000"/>
            <a:headEnd/>
            <a:tailEnd/>
          </a:ln>
          <a:effectLst/>
        </p:spPr>
        <p:txBody>
          <a:bodyPr>
            <a:spAutoFit/>
          </a:bodyPr>
          <a:lstStyle/>
          <a:p>
            <a:pPr>
              <a:spcBef>
                <a:spcPct val="50000"/>
              </a:spcBef>
            </a:pPr>
            <a:r>
              <a:rPr lang="en-US" sz="2800">
                <a:effectLst>
                  <a:outerShdw blurRad="38100" dist="38100" dir="2700000" algn="tl">
                    <a:srgbClr val="FFFFFF"/>
                  </a:outerShdw>
                </a:effectLst>
              </a:rPr>
              <a:t>France-USA study of climate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ordiav3.jpg"/>
          <p:cNvPicPr>
            <a:picLocks noChangeAspect="1"/>
          </p:cNvPicPr>
          <p:nvPr/>
        </p:nvPicPr>
        <p:blipFill>
          <a:blip r:embed="rId3" cstate="screen"/>
          <a:stretch>
            <a:fillRect/>
          </a:stretch>
        </p:blipFill>
        <p:spPr>
          <a:xfrm>
            <a:off x="0" y="0"/>
            <a:ext cx="9127098" cy="6858000"/>
          </a:xfrm>
          <a:prstGeom prst="rect">
            <a:avLst/>
          </a:prstGeom>
        </p:spPr>
      </p:pic>
      <p:sp>
        <p:nvSpPr>
          <p:cNvPr id="4" name="Title 3"/>
          <p:cNvSpPr>
            <a:spLocks noGrp="1"/>
          </p:cNvSpPr>
          <p:nvPr>
            <p:ph type="title"/>
          </p:nvPr>
        </p:nvSpPr>
        <p:spPr>
          <a:xfrm>
            <a:off x="228600" y="5684838"/>
            <a:ext cx="8839200" cy="639762"/>
          </a:xfrm>
        </p:spPr>
        <p:txBody>
          <a:bodyPr lIns="0" tIns="45720" rIns="0" bIns="45720"/>
          <a:lstStyle/>
          <a:p>
            <a:pPr algn="l"/>
            <a:r>
              <a:rPr lang="en-US" sz="2400" dirty="0" smtClean="0">
                <a:effectLst>
                  <a:outerShdw blurRad="38100" dist="38100" dir="2700000" algn="tl">
                    <a:srgbClr val="C0C0C0"/>
                  </a:outerShdw>
                </a:effectLst>
              </a:rPr>
              <a:t>Concordia: Italian and French station at Dome C, East Antarctica</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USTRALIANAIRBUS3"/>
          <p:cNvPicPr>
            <a:picLocks noChangeAspect="1" noChangeArrowheads="1"/>
          </p:cNvPicPr>
          <p:nvPr/>
        </p:nvPicPr>
        <p:blipFill>
          <a:blip r:embed="rId2" cstate="screen"/>
          <a:srcRect/>
          <a:stretch>
            <a:fillRect/>
          </a:stretch>
        </p:blipFill>
        <p:spPr bwMode="auto">
          <a:xfrm>
            <a:off x="0" y="736600"/>
            <a:ext cx="9144000" cy="6121400"/>
          </a:xfrm>
          <a:prstGeom prst="rect">
            <a:avLst/>
          </a:prstGeom>
          <a:noFill/>
        </p:spPr>
      </p:pic>
      <p:sp>
        <p:nvSpPr>
          <p:cNvPr id="4" name="Title 3"/>
          <p:cNvSpPr>
            <a:spLocks noGrp="1"/>
          </p:cNvSpPr>
          <p:nvPr>
            <p:ph type="title"/>
          </p:nvPr>
        </p:nvSpPr>
        <p:spPr>
          <a:xfrm>
            <a:off x="152400" y="152400"/>
            <a:ext cx="8839200" cy="487362"/>
          </a:xfrm>
        </p:spPr>
        <p:txBody>
          <a:bodyPr/>
          <a:lstStyle/>
          <a:p>
            <a:pPr algn="l"/>
            <a:r>
              <a:rPr lang="en-US" sz="2400" dirty="0" smtClean="0"/>
              <a:t>Australian Airbus A319 on sea ice runway, McMurdo, Antarctica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NZ C-130"/>
          <p:cNvPicPr>
            <a:picLocks noChangeAspect="1" noChangeArrowheads="1"/>
          </p:cNvPicPr>
          <p:nvPr/>
        </p:nvPicPr>
        <p:blipFill>
          <a:blip r:embed="rId2" cstate="screen"/>
          <a:srcRect b="-1024"/>
          <a:stretch>
            <a:fillRect/>
          </a:stretch>
        </p:blipFill>
        <p:spPr bwMode="auto">
          <a:xfrm>
            <a:off x="-228600" y="-4763"/>
            <a:ext cx="9372600" cy="7700963"/>
          </a:xfrm>
          <a:prstGeom prst="rect">
            <a:avLst/>
          </a:prstGeom>
          <a:noFill/>
        </p:spPr>
      </p:pic>
      <p:pic>
        <p:nvPicPr>
          <p:cNvPr id="17414" name="Picture 6" descr="LC130 nose ski"/>
          <p:cNvPicPr>
            <a:picLocks noChangeAspect="1" noChangeArrowheads="1"/>
          </p:cNvPicPr>
          <p:nvPr/>
        </p:nvPicPr>
        <p:blipFill>
          <a:blip r:embed="rId3" cstate="screen"/>
          <a:srcRect/>
          <a:stretch>
            <a:fillRect/>
          </a:stretch>
        </p:blipFill>
        <p:spPr bwMode="auto">
          <a:xfrm>
            <a:off x="0" y="4068763"/>
            <a:ext cx="3124200" cy="2789237"/>
          </a:xfrm>
          <a:prstGeom prst="rect">
            <a:avLst/>
          </a:prstGeom>
          <a:noFill/>
          <a:ln w="12700">
            <a:solidFill>
              <a:srgbClr val="000000"/>
            </a:solidFill>
            <a:miter lim="800000"/>
            <a:headEnd/>
            <a:tailEnd/>
          </a:ln>
        </p:spPr>
      </p:pic>
      <p:sp>
        <p:nvSpPr>
          <p:cNvPr id="17415" name="Text Box 7"/>
          <p:cNvSpPr txBox="1">
            <a:spLocks noChangeArrowheads="1"/>
          </p:cNvSpPr>
          <p:nvPr/>
        </p:nvSpPr>
        <p:spPr bwMode="auto">
          <a:xfrm>
            <a:off x="0" y="6461125"/>
            <a:ext cx="3124200" cy="396875"/>
          </a:xfrm>
          <a:prstGeom prst="rect">
            <a:avLst/>
          </a:prstGeom>
          <a:noFill/>
          <a:ln w="9525">
            <a:noFill/>
            <a:miter lim="800000"/>
            <a:headEnd/>
            <a:tailEnd/>
          </a:ln>
          <a:effectLst/>
        </p:spPr>
        <p:txBody>
          <a:bodyPr>
            <a:spAutoFit/>
          </a:bodyPr>
          <a:lstStyle/>
          <a:p>
            <a:pPr algn="ctr">
              <a:spcBef>
                <a:spcPct val="50000"/>
              </a:spcBef>
            </a:pPr>
            <a:r>
              <a:rPr lang="en-US" sz="2000"/>
              <a:t>LC-130 (ski-equipped)</a:t>
            </a:r>
          </a:p>
        </p:txBody>
      </p:sp>
      <p:sp>
        <p:nvSpPr>
          <p:cNvPr id="6" name="Title 5"/>
          <p:cNvSpPr>
            <a:spLocks noGrp="1"/>
          </p:cNvSpPr>
          <p:nvPr>
            <p:ph type="title"/>
          </p:nvPr>
        </p:nvSpPr>
        <p:spPr>
          <a:xfrm>
            <a:off x="457200" y="76200"/>
            <a:ext cx="8229600" cy="868362"/>
          </a:xfrm>
        </p:spPr>
        <p:txBody>
          <a:bodyPr/>
          <a:lstStyle/>
          <a:p>
            <a:pPr>
              <a:spcBef>
                <a:spcPct val="50000"/>
              </a:spcBef>
            </a:pPr>
            <a:r>
              <a:rPr lang="en-US" sz="2400" dirty="0" smtClean="0"/>
              <a:t>N.Z. Air Force C-130 on ice runway, McMurdo</a:t>
            </a:r>
            <a:br>
              <a:rPr lang="en-US" sz="2400" dirty="0" smtClean="0"/>
            </a:br>
            <a:r>
              <a:rPr lang="en-US" sz="2400" dirty="0" smtClean="0"/>
              <a:t>(wheels only)</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ODEN"/>
          <p:cNvPicPr>
            <a:picLocks noChangeAspect="1" noChangeArrowheads="1"/>
          </p:cNvPicPr>
          <p:nvPr/>
        </p:nvPicPr>
        <p:blipFill>
          <a:blip r:embed="rId2" cstate="screen"/>
          <a:srcRect/>
          <a:stretch>
            <a:fillRect/>
          </a:stretch>
        </p:blipFill>
        <p:spPr bwMode="auto">
          <a:xfrm>
            <a:off x="-1066800" y="4763"/>
            <a:ext cx="10210800" cy="6853237"/>
          </a:xfrm>
          <a:prstGeom prst="rect">
            <a:avLst/>
          </a:prstGeom>
          <a:noFill/>
        </p:spPr>
      </p:pic>
      <p:sp>
        <p:nvSpPr>
          <p:cNvPr id="4" name="Title 3"/>
          <p:cNvSpPr>
            <a:spLocks noGrp="1"/>
          </p:cNvSpPr>
          <p:nvPr>
            <p:ph type="title"/>
          </p:nvPr>
        </p:nvSpPr>
        <p:spPr>
          <a:xfrm>
            <a:off x="457200" y="274638"/>
            <a:ext cx="8229600" cy="639762"/>
          </a:xfrm>
        </p:spPr>
        <p:txBody>
          <a:bodyPr/>
          <a:lstStyle/>
          <a:p>
            <a:r>
              <a:rPr lang="en-US" sz="2400" dirty="0" smtClean="0"/>
              <a:t>Swedish icebreaker </a:t>
            </a:r>
            <a:r>
              <a:rPr lang="en-US" sz="2400" i="1" dirty="0" err="1" smtClean="0"/>
              <a:t>Oden</a:t>
            </a:r>
            <a:r>
              <a:rPr lang="en-US" sz="2400" dirty="0" smtClean="0"/>
              <a:t> in the Ross Sea, Antarctica</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EREMONIALPOLE2008"/>
          <p:cNvPicPr>
            <a:picLocks noChangeAspect="1" noChangeArrowheads="1"/>
          </p:cNvPicPr>
          <p:nvPr/>
        </p:nvPicPr>
        <p:blipFill>
          <a:blip r:embed="rId3" cstate="screen"/>
          <a:srcRect/>
          <a:stretch>
            <a:fillRect/>
          </a:stretch>
        </p:blipFill>
        <p:spPr bwMode="auto">
          <a:xfrm>
            <a:off x="-152400" y="-100013"/>
            <a:ext cx="9296400" cy="7073901"/>
          </a:xfrm>
          <a:prstGeom prst="rect">
            <a:avLst/>
          </a:prstGeom>
          <a:noFill/>
        </p:spPr>
      </p:pic>
      <p:sp>
        <p:nvSpPr>
          <p:cNvPr id="4" name="Title 3"/>
          <p:cNvSpPr>
            <a:spLocks noGrp="1"/>
          </p:cNvSpPr>
          <p:nvPr>
            <p:ph type="title"/>
          </p:nvPr>
        </p:nvSpPr>
        <p:spPr>
          <a:xfrm>
            <a:off x="-76200" y="5715000"/>
            <a:ext cx="9144000" cy="1066800"/>
          </a:xfrm>
        </p:spPr>
        <p:txBody>
          <a:bodyPr/>
          <a:lstStyle/>
          <a:p>
            <a:pPr>
              <a:lnSpc>
                <a:spcPct val="150000"/>
              </a:lnSpc>
            </a:pPr>
            <a:r>
              <a:rPr lang="en-US" sz="2400" b="1" dirty="0" smtClean="0">
                <a:solidFill>
                  <a:srgbClr val="000066"/>
                </a:solidFill>
                <a:effectLst>
                  <a:outerShdw blurRad="38100" dist="38100" dir="2700000" algn="tl">
                    <a:srgbClr val="C0C0C0"/>
                  </a:outerShdw>
                </a:effectLst>
              </a:rPr>
              <a:t>National flags of the original Antarctic Treaty signatories</a:t>
            </a:r>
            <a:br>
              <a:rPr lang="en-US" sz="2400" b="1" dirty="0" smtClean="0">
                <a:solidFill>
                  <a:srgbClr val="000066"/>
                </a:solidFill>
                <a:effectLst>
                  <a:outerShdw blurRad="38100" dist="38100" dir="2700000" algn="tl">
                    <a:srgbClr val="C0C0C0"/>
                  </a:outerShdw>
                </a:effectLst>
              </a:rPr>
            </a:br>
            <a:r>
              <a:rPr lang="en-US" sz="2400" b="1" dirty="0" smtClean="0">
                <a:solidFill>
                  <a:srgbClr val="000066"/>
                </a:solidFill>
                <a:effectLst>
                  <a:outerShdw blurRad="38100" dist="38100" dir="2700000" algn="tl">
                    <a:srgbClr val="C0C0C0"/>
                  </a:outerShdw>
                </a:effectLst>
              </a:rPr>
              <a:t>Amundsen-Scott South Pole Station, U.S. Antarctic Program</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417638"/>
          </a:xfrm>
        </p:spPr>
        <p:txBody>
          <a:bodyPr/>
          <a:lstStyle/>
          <a:p>
            <a:r>
              <a:rPr lang="en-US" sz="4000" u="sng" dirty="0">
                <a:solidFill>
                  <a:srgbClr val="0000CC"/>
                </a:solidFill>
              </a:rPr>
              <a:t>Russian/U.S. Weddell Sea expeditions</a:t>
            </a:r>
          </a:p>
        </p:txBody>
      </p:sp>
      <p:sp>
        <p:nvSpPr>
          <p:cNvPr id="22531" name="Rectangle 3"/>
          <p:cNvSpPr>
            <a:spLocks noGrp="1" noChangeArrowheads="1"/>
          </p:cNvSpPr>
          <p:nvPr>
            <p:ph type="body" idx="1"/>
          </p:nvPr>
        </p:nvSpPr>
        <p:spPr>
          <a:xfrm>
            <a:off x="0" y="1295400"/>
            <a:ext cx="9144000" cy="4830763"/>
          </a:xfrm>
        </p:spPr>
        <p:txBody>
          <a:bodyPr/>
          <a:lstStyle/>
          <a:p>
            <a:pPr>
              <a:buFontTx/>
              <a:buNone/>
            </a:pPr>
            <a:r>
              <a:rPr lang="en-US" dirty="0">
                <a:solidFill>
                  <a:srgbClr val="0000CC"/>
                </a:solidFill>
              </a:rPr>
              <a:t>1981: Soviet icebreaker; 13 USA and 13 USSR scientists</a:t>
            </a:r>
          </a:p>
          <a:p>
            <a:pPr>
              <a:buFontTx/>
              <a:buNone/>
            </a:pPr>
            <a:r>
              <a:rPr lang="en-US" dirty="0">
                <a:solidFill>
                  <a:srgbClr val="0000CC"/>
                </a:solidFill>
              </a:rPr>
              <a:t>1992: Russian and U.S. icebreakers; camp on sea ice; 17 USA and 15 Russian scientists</a:t>
            </a:r>
          </a:p>
        </p:txBody>
      </p:sp>
      <p:pic>
        <p:nvPicPr>
          <p:cNvPr id="22532" name="Picture 4" descr="Ice Station Weddell logo"/>
          <p:cNvPicPr>
            <a:picLocks noChangeAspect="1" noChangeArrowheads="1"/>
          </p:cNvPicPr>
          <p:nvPr/>
        </p:nvPicPr>
        <p:blipFill>
          <a:blip r:embed="rId2" cstate="screen"/>
          <a:srcRect/>
          <a:stretch>
            <a:fillRect/>
          </a:stretch>
        </p:blipFill>
        <p:spPr bwMode="auto">
          <a:xfrm>
            <a:off x="5105400" y="3394075"/>
            <a:ext cx="3505200" cy="3463925"/>
          </a:xfrm>
          <a:prstGeom prst="rect">
            <a:avLst/>
          </a:prstGeom>
          <a:noFill/>
        </p:spPr>
      </p:pic>
      <p:pic>
        <p:nvPicPr>
          <p:cNvPr id="22533" name="Picture 5" descr="Fedorov unloading"/>
          <p:cNvPicPr>
            <a:picLocks noChangeAspect="1" noChangeArrowheads="1"/>
          </p:cNvPicPr>
          <p:nvPr/>
        </p:nvPicPr>
        <p:blipFill>
          <a:blip r:embed="rId3" cstate="screen"/>
          <a:srcRect/>
          <a:stretch>
            <a:fillRect/>
          </a:stretch>
        </p:blipFill>
        <p:spPr bwMode="auto">
          <a:xfrm>
            <a:off x="0" y="3686175"/>
            <a:ext cx="4762500" cy="3171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8" name="Object 6"/>
          <p:cNvGraphicFramePr>
            <a:graphicFrameLocks noChangeAspect="1"/>
          </p:cNvGraphicFramePr>
          <p:nvPr/>
        </p:nvGraphicFramePr>
        <p:xfrm>
          <a:off x="228600" y="762000"/>
          <a:ext cx="8686800" cy="5224463"/>
        </p:xfrm>
        <a:graphic>
          <a:graphicData uri="http://schemas.openxmlformats.org/presentationml/2006/ole">
            <p:oleObj spid="_x0000_s33798" name="Chart" r:id="rId3" imgW="9534361" imgH="7600944" progId="Excel.Sheet.8">
              <p:embed/>
            </p:oleObj>
          </a:graphicData>
        </a:graphic>
      </p:graphicFrame>
      <p:sp>
        <p:nvSpPr>
          <p:cNvPr id="33800" name="Text Box 8"/>
          <p:cNvSpPr txBox="1">
            <a:spLocks noChangeArrowheads="1"/>
          </p:cNvSpPr>
          <p:nvPr/>
        </p:nvSpPr>
        <p:spPr bwMode="auto">
          <a:xfrm>
            <a:off x="609600" y="5943600"/>
            <a:ext cx="990600" cy="366713"/>
          </a:xfrm>
          <a:prstGeom prst="rect">
            <a:avLst/>
          </a:prstGeom>
          <a:noFill/>
          <a:ln w="9525">
            <a:noFill/>
            <a:miter lim="800000"/>
            <a:headEnd/>
            <a:tailEnd/>
          </a:ln>
          <a:effectLst/>
        </p:spPr>
        <p:txBody>
          <a:bodyPr>
            <a:spAutoFit/>
          </a:bodyPr>
          <a:lstStyle/>
          <a:p>
            <a:pPr>
              <a:spcBef>
                <a:spcPct val="50000"/>
              </a:spcBef>
            </a:pPr>
            <a:r>
              <a:rPr lang="en-US"/>
              <a:t>1980</a:t>
            </a:r>
          </a:p>
        </p:txBody>
      </p:sp>
      <p:sp>
        <p:nvSpPr>
          <p:cNvPr id="33801" name="Text Box 9"/>
          <p:cNvSpPr txBox="1">
            <a:spLocks noChangeArrowheads="1"/>
          </p:cNvSpPr>
          <p:nvPr/>
        </p:nvSpPr>
        <p:spPr bwMode="auto">
          <a:xfrm>
            <a:off x="6705600" y="5943600"/>
            <a:ext cx="762000" cy="366713"/>
          </a:xfrm>
          <a:prstGeom prst="rect">
            <a:avLst/>
          </a:prstGeom>
          <a:noFill/>
          <a:ln w="9525">
            <a:noFill/>
            <a:miter lim="800000"/>
            <a:headEnd/>
            <a:tailEnd/>
          </a:ln>
          <a:effectLst/>
        </p:spPr>
        <p:txBody>
          <a:bodyPr>
            <a:spAutoFit/>
          </a:bodyPr>
          <a:lstStyle/>
          <a:p>
            <a:pPr>
              <a:spcBef>
                <a:spcPct val="50000"/>
              </a:spcBef>
            </a:pPr>
            <a:r>
              <a:rPr lang="en-US"/>
              <a:t>2004</a:t>
            </a:r>
          </a:p>
        </p:txBody>
      </p:sp>
      <p:sp>
        <p:nvSpPr>
          <p:cNvPr id="33802" name="Text Box 10"/>
          <p:cNvSpPr txBox="1">
            <a:spLocks noChangeArrowheads="1"/>
          </p:cNvSpPr>
          <p:nvPr/>
        </p:nvSpPr>
        <p:spPr bwMode="auto">
          <a:xfrm>
            <a:off x="3810000" y="6400800"/>
            <a:ext cx="5029200" cy="366713"/>
          </a:xfrm>
          <a:prstGeom prst="rect">
            <a:avLst/>
          </a:prstGeom>
          <a:noFill/>
          <a:ln w="9525">
            <a:noFill/>
            <a:miter lim="800000"/>
            <a:headEnd/>
            <a:tailEnd/>
          </a:ln>
          <a:effectLst/>
        </p:spPr>
        <p:txBody>
          <a:bodyPr>
            <a:spAutoFit/>
          </a:bodyPr>
          <a:lstStyle/>
          <a:p>
            <a:pPr algn="r">
              <a:spcBef>
                <a:spcPct val="50000"/>
              </a:spcBef>
            </a:pPr>
            <a:r>
              <a:rPr lang="en-US"/>
              <a:t>--after Dastidar and Ramachandran, 2008</a:t>
            </a:r>
          </a:p>
        </p:txBody>
      </p:sp>
      <p:sp>
        <p:nvSpPr>
          <p:cNvPr id="8" name="Title 7"/>
          <p:cNvSpPr>
            <a:spLocks noGrp="1"/>
          </p:cNvSpPr>
          <p:nvPr>
            <p:ph type="title"/>
          </p:nvPr>
        </p:nvSpPr>
        <p:spPr>
          <a:xfrm>
            <a:off x="457200" y="152400"/>
            <a:ext cx="8229600" cy="533400"/>
          </a:xfrm>
        </p:spPr>
        <p:txBody>
          <a:bodyPr/>
          <a:lstStyle/>
          <a:p>
            <a:r>
              <a:rPr lang="en-US" sz="2400" b="1" dirty="0" smtClean="0"/>
              <a:t>Multinational Antarctic research papers, 1980-2004</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4"/>
          <p:cNvSpPr txBox="1">
            <a:spLocks noGrp="1"/>
          </p:cNvSpPr>
          <p:nvPr/>
        </p:nvSpPr>
        <p:spPr bwMode="auto">
          <a:xfrm>
            <a:off x="3124200" y="6342063"/>
            <a:ext cx="2895600" cy="269875"/>
          </a:xfrm>
          <a:prstGeom prst="rect">
            <a:avLst/>
          </a:prstGeom>
          <a:noFill/>
          <a:ln>
            <a:miter lim="800000"/>
            <a:headEnd/>
            <a:tailEnd/>
          </a:ln>
        </p:spPr>
        <p:txBody>
          <a:bodyPr lIns="0" rIns="0" anchor="ctr" anchorCtr="1">
            <a:spAutoFit/>
          </a:bodyPr>
          <a:lstStyle/>
          <a:p>
            <a:pPr algn="ctr" eaLnBrk="0" hangingPunct="0">
              <a:lnSpc>
                <a:spcPts val="1400"/>
              </a:lnSpc>
              <a:spcBef>
                <a:spcPts val="100"/>
              </a:spcBef>
              <a:defRPr/>
            </a:pPr>
            <a:r>
              <a:rPr lang="en-US" sz="1200" i="1">
                <a:latin typeface="+mn-lt"/>
              </a:rPr>
              <a:t>	</a:t>
            </a:r>
          </a:p>
        </p:txBody>
      </p:sp>
      <p:sp>
        <p:nvSpPr>
          <p:cNvPr id="61443" name="Rectangle 2"/>
          <p:cNvSpPr>
            <a:spLocks noGrp="1" noChangeArrowheads="1"/>
          </p:cNvSpPr>
          <p:nvPr>
            <p:ph type="title" idx="4294967295"/>
          </p:nvPr>
        </p:nvSpPr>
        <p:spPr>
          <a:xfrm>
            <a:off x="685800" y="0"/>
            <a:ext cx="7337425" cy="641350"/>
          </a:xfrm>
        </p:spPr>
        <p:txBody>
          <a:bodyPr/>
          <a:lstStyle/>
          <a:p>
            <a:r>
              <a:rPr lang="en-US" b="1" dirty="0"/>
              <a:t>Antarctic Ice Sheet Drainage</a:t>
            </a:r>
          </a:p>
        </p:txBody>
      </p:sp>
      <p:grpSp>
        <p:nvGrpSpPr>
          <p:cNvPr id="61444" name="Group 3"/>
          <p:cNvGrpSpPr>
            <a:grpSpLocks/>
          </p:cNvGrpSpPr>
          <p:nvPr/>
        </p:nvGrpSpPr>
        <p:grpSpPr bwMode="auto">
          <a:xfrm>
            <a:off x="762000" y="1219200"/>
            <a:ext cx="8143875" cy="5214938"/>
            <a:chOff x="576" y="687"/>
            <a:chExt cx="5232" cy="3350"/>
          </a:xfrm>
        </p:grpSpPr>
        <p:grpSp>
          <p:nvGrpSpPr>
            <p:cNvPr id="61445" name="Group 4"/>
            <p:cNvGrpSpPr>
              <a:grpSpLocks/>
            </p:cNvGrpSpPr>
            <p:nvPr/>
          </p:nvGrpSpPr>
          <p:grpSpPr bwMode="auto">
            <a:xfrm>
              <a:off x="624" y="687"/>
              <a:ext cx="3840" cy="3278"/>
              <a:chOff x="930" y="788"/>
              <a:chExt cx="3858" cy="3293"/>
            </a:xfrm>
          </p:grpSpPr>
          <p:sp>
            <p:nvSpPr>
              <p:cNvPr id="63493" name="Rectangle 5"/>
              <p:cNvSpPr>
                <a:spLocks noChangeArrowheads="1"/>
              </p:cNvSpPr>
              <p:nvPr/>
            </p:nvSpPr>
            <p:spPr bwMode="auto">
              <a:xfrm>
                <a:off x="930" y="788"/>
                <a:ext cx="3858" cy="3293"/>
              </a:xfrm>
              <a:prstGeom prst="rect">
                <a:avLst/>
              </a:prstGeom>
              <a:noFill/>
              <a:ln w="31750">
                <a:solidFill>
                  <a:schemeClr val="bg2"/>
                </a:solidFill>
                <a:miter lim="800000"/>
                <a:headEnd/>
                <a:tailEnd/>
              </a:ln>
              <a:effectLst>
                <a:prstShdw prst="shdw17" dist="17961" dir="2700000">
                  <a:schemeClr val="bg2">
                    <a:gamma/>
                    <a:shade val="60000"/>
                    <a:invGamma/>
                  </a:schemeClr>
                </a:prstShdw>
              </a:effectLst>
            </p:spPr>
            <p:txBody>
              <a:bodyPr anchor="ctr">
                <a:spAutoFit/>
              </a:bodyPr>
              <a:lstStyle/>
              <a:p>
                <a:pPr>
                  <a:defRPr/>
                </a:pPr>
                <a:endParaRPr lang="en-US"/>
              </a:p>
            </p:txBody>
          </p:sp>
          <p:pic>
            <p:nvPicPr>
              <p:cNvPr id="61447" name="Picture 6" descr="antavhrr"/>
              <p:cNvPicPr>
                <a:picLocks noChangeAspect="1" noChangeArrowheads="1"/>
              </p:cNvPicPr>
              <p:nvPr/>
            </p:nvPicPr>
            <p:blipFill>
              <a:blip r:embed="rId3" cstate="screen"/>
              <a:srcRect/>
              <a:stretch>
                <a:fillRect/>
              </a:stretch>
            </p:blipFill>
            <p:spPr bwMode="auto">
              <a:xfrm>
                <a:off x="942" y="800"/>
                <a:ext cx="3833" cy="3273"/>
              </a:xfrm>
              <a:prstGeom prst="rect">
                <a:avLst/>
              </a:prstGeom>
              <a:noFill/>
              <a:ln w="9525">
                <a:noFill/>
                <a:miter lim="800000"/>
                <a:headEnd/>
                <a:tailEnd/>
              </a:ln>
            </p:spPr>
          </p:pic>
        </p:grpSp>
        <p:sp>
          <p:nvSpPr>
            <p:cNvPr id="61448" name="Rectangle 7"/>
            <p:cNvSpPr>
              <a:spLocks noChangeArrowheads="1"/>
            </p:cNvSpPr>
            <p:nvPr/>
          </p:nvSpPr>
          <p:spPr bwMode="auto">
            <a:xfrm>
              <a:off x="4368" y="1488"/>
              <a:ext cx="1440" cy="81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9" name="Freeform 8"/>
            <p:cNvSpPr>
              <a:spLocks/>
            </p:cNvSpPr>
            <p:nvPr/>
          </p:nvSpPr>
          <p:spPr bwMode="auto">
            <a:xfrm>
              <a:off x="1942" y="1294"/>
              <a:ext cx="1158" cy="841"/>
            </a:xfrm>
            <a:custGeom>
              <a:avLst/>
              <a:gdLst>
                <a:gd name="T0" fmla="*/ 64 w 1449"/>
                <a:gd name="T1" fmla="*/ 237 h 1052"/>
                <a:gd name="T2" fmla="*/ 170 w 1449"/>
                <a:gd name="T3" fmla="*/ 279 h 1052"/>
                <a:gd name="T4" fmla="*/ 283 w 1449"/>
                <a:gd name="T5" fmla="*/ 177 h 1052"/>
                <a:gd name="T6" fmla="*/ 672 w 1449"/>
                <a:gd name="T7" fmla="*/ 0 h 1052"/>
                <a:gd name="T8" fmla="*/ 814 w 1449"/>
                <a:gd name="T9" fmla="*/ 95 h 1052"/>
                <a:gd name="T10" fmla="*/ 913 w 1449"/>
                <a:gd name="T11" fmla="*/ 237 h 1052"/>
                <a:gd name="T12" fmla="*/ 892 w 1449"/>
                <a:gd name="T13" fmla="*/ 325 h 1052"/>
                <a:gd name="T14" fmla="*/ 866 w 1449"/>
                <a:gd name="T15" fmla="*/ 414 h 1052"/>
                <a:gd name="T16" fmla="*/ 909 w 1449"/>
                <a:gd name="T17" fmla="*/ 513 h 1052"/>
                <a:gd name="T18" fmla="*/ 913 w 1449"/>
                <a:gd name="T19" fmla="*/ 672 h 1052"/>
                <a:gd name="T20" fmla="*/ 856 w 1449"/>
                <a:gd name="T21" fmla="*/ 672 h 1052"/>
                <a:gd name="T22" fmla="*/ 609 w 1449"/>
                <a:gd name="T23" fmla="*/ 644 h 1052"/>
                <a:gd name="T24" fmla="*/ 424 w 1449"/>
                <a:gd name="T25" fmla="*/ 566 h 1052"/>
                <a:gd name="T26" fmla="*/ 195 w 1449"/>
                <a:gd name="T27" fmla="*/ 528 h 1052"/>
                <a:gd name="T28" fmla="*/ 89 w 1449"/>
                <a:gd name="T29" fmla="*/ 368 h 1052"/>
                <a:gd name="T30" fmla="*/ 0 w 1449"/>
                <a:gd name="T31" fmla="*/ 290 h 10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9"/>
                <a:gd name="T49" fmla="*/ 0 h 1052"/>
                <a:gd name="T50" fmla="*/ 1449 w 1449"/>
                <a:gd name="T51" fmla="*/ 1052 h 10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9" h="1052">
                  <a:moveTo>
                    <a:pt x="100" y="371"/>
                  </a:moveTo>
                  <a:cubicBezTo>
                    <a:pt x="128" y="382"/>
                    <a:pt x="209" y="453"/>
                    <a:pt x="266" y="437"/>
                  </a:cubicBezTo>
                  <a:cubicBezTo>
                    <a:pt x="323" y="421"/>
                    <a:pt x="312" y="350"/>
                    <a:pt x="443" y="277"/>
                  </a:cubicBezTo>
                  <a:cubicBezTo>
                    <a:pt x="574" y="204"/>
                    <a:pt x="914" y="21"/>
                    <a:pt x="1052" y="0"/>
                  </a:cubicBezTo>
                  <a:lnTo>
                    <a:pt x="1274" y="149"/>
                  </a:lnTo>
                  <a:lnTo>
                    <a:pt x="1429" y="371"/>
                  </a:lnTo>
                  <a:cubicBezTo>
                    <a:pt x="1449" y="431"/>
                    <a:pt x="1408" y="463"/>
                    <a:pt x="1396" y="509"/>
                  </a:cubicBezTo>
                  <a:cubicBezTo>
                    <a:pt x="1384" y="555"/>
                    <a:pt x="1353" y="599"/>
                    <a:pt x="1357" y="648"/>
                  </a:cubicBezTo>
                  <a:cubicBezTo>
                    <a:pt x="1361" y="697"/>
                    <a:pt x="1411" y="736"/>
                    <a:pt x="1423" y="803"/>
                  </a:cubicBezTo>
                  <a:cubicBezTo>
                    <a:pt x="1435" y="870"/>
                    <a:pt x="1443" y="1010"/>
                    <a:pt x="1429" y="1052"/>
                  </a:cubicBezTo>
                  <a:lnTo>
                    <a:pt x="1340" y="1052"/>
                  </a:lnTo>
                  <a:cubicBezTo>
                    <a:pt x="1261" y="1045"/>
                    <a:pt x="1066" y="1036"/>
                    <a:pt x="953" y="1008"/>
                  </a:cubicBezTo>
                  <a:cubicBezTo>
                    <a:pt x="840" y="980"/>
                    <a:pt x="773" y="917"/>
                    <a:pt x="665" y="886"/>
                  </a:cubicBezTo>
                  <a:cubicBezTo>
                    <a:pt x="557" y="855"/>
                    <a:pt x="393" y="877"/>
                    <a:pt x="305" y="825"/>
                  </a:cubicBezTo>
                  <a:cubicBezTo>
                    <a:pt x="217" y="773"/>
                    <a:pt x="190" y="638"/>
                    <a:pt x="139" y="576"/>
                  </a:cubicBezTo>
                  <a:cubicBezTo>
                    <a:pt x="88" y="514"/>
                    <a:pt x="29" y="479"/>
                    <a:pt x="0" y="454"/>
                  </a:cubicBezTo>
                </a:path>
              </a:pathLst>
            </a:custGeom>
            <a:solidFill>
              <a:srgbClr val="FF99CC"/>
            </a:solidFill>
            <a:ln w="12700">
              <a:solidFill>
                <a:srgbClr val="FF99CC"/>
              </a:solidFill>
              <a:round/>
              <a:headEnd/>
              <a:tailEnd/>
            </a:ln>
          </p:spPr>
          <p:txBody>
            <a:bodyPr anchor="ctr">
              <a:spAutoFit/>
            </a:bodyPr>
            <a:lstStyle/>
            <a:p>
              <a:endParaRPr lang="en-US"/>
            </a:p>
          </p:txBody>
        </p:sp>
        <p:sp>
          <p:nvSpPr>
            <p:cNvPr id="61450" name="Freeform 9"/>
            <p:cNvSpPr>
              <a:spLocks/>
            </p:cNvSpPr>
            <p:nvPr/>
          </p:nvSpPr>
          <p:spPr bwMode="auto">
            <a:xfrm>
              <a:off x="2628" y="2135"/>
              <a:ext cx="758" cy="1057"/>
            </a:xfrm>
            <a:custGeom>
              <a:avLst/>
              <a:gdLst>
                <a:gd name="T0" fmla="*/ 0 w 949"/>
                <a:gd name="T1" fmla="*/ 829 h 1324"/>
                <a:gd name="T2" fmla="*/ 99 w 949"/>
                <a:gd name="T3" fmla="*/ 624 h 1324"/>
                <a:gd name="T4" fmla="*/ 159 w 949"/>
                <a:gd name="T5" fmla="*/ 536 h 1324"/>
                <a:gd name="T6" fmla="*/ 162 w 949"/>
                <a:gd name="T7" fmla="*/ 385 h 1324"/>
                <a:gd name="T8" fmla="*/ 212 w 949"/>
                <a:gd name="T9" fmla="*/ 265 h 1324"/>
                <a:gd name="T10" fmla="*/ 276 w 949"/>
                <a:gd name="T11" fmla="*/ 137 h 1324"/>
                <a:gd name="T12" fmla="*/ 339 w 949"/>
                <a:gd name="T13" fmla="*/ 36 h 1324"/>
                <a:gd name="T14" fmla="*/ 382 w 949"/>
                <a:gd name="T15" fmla="*/ 7 h 1324"/>
                <a:gd name="T16" fmla="*/ 487 w 949"/>
                <a:gd name="T17" fmla="*/ 77 h 1324"/>
                <a:gd name="T18" fmla="*/ 582 w 949"/>
                <a:gd name="T19" fmla="*/ 148 h 1324"/>
                <a:gd name="T20" fmla="*/ 586 w 949"/>
                <a:gd name="T21" fmla="*/ 289 h 1324"/>
                <a:gd name="T22" fmla="*/ 604 w 949"/>
                <a:gd name="T23" fmla="*/ 519 h 1324"/>
                <a:gd name="T24" fmla="*/ 593 w 949"/>
                <a:gd name="T25" fmla="*/ 564 h 1324"/>
                <a:gd name="T26" fmla="*/ 593 w 949"/>
                <a:gd name="T27" fmla="*/ 608 h 1324"/>
                <a:gd name="T28" fmla="*/ 569 w 949"/>
                <a:gd name="T29" fmla="*/ 624 h 1324"/>
                <a:gd name="T30" fmla="*/ 469 w 949"/>
                <a:gd name="T31" fmla="*/ 668 h 1324"/>
                <a:gd name="T32" fmla="*/ 369 w 949"/>
                <a:gd name="T33" fmla="*/ 619 h 1324"/>
                <a:gd name="T34" fmla="*/ 216 w 949"/>
                <a:gd name="T35" fmla="*/ 605 h 1324"/>
                <a:gd name="T36" fmla="*/ 116 w 949"/>
                <a:gd name="T37" fmla="*/ 643 h 1324"/>
                <a:gd name="T38" fmla="*/ 28 w 949"/>
                <a:gd name="T39" fmla="*/ 844 h 1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9"/>
                <a:gd name="T61" fmla="*/ 0 h 1324"/>
                <a:gd name="T62" fmla="*/ 949 w 949"/>
                <a:gd name="T63" fmla="*/ 1324 h 1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9" h="1324">
                  <a:moveTo>
                    <a:pt x="0" y="1302"/>
                  </a:moveTo>
                  <a:cubicBezTo>
                    <a:pt x="26" y="1249"/>
                    <a:pt x="113" y="1057"/>
                    <a:pt x="155" y="980"/>
                  </a:cubicBezTo>
                  <a:cubicBezTo>
                    <a:pt x="197" y="903"/>
                    <a:pt x="233" y="904"/>
                    <a:pt x="249" y="842"/>
                  </a:cubicBezTo>
                  <a:cubicBezTo>
                    <a:pt x="265" y="780"/>
                    <a:pt x="240" y="675"/>
                    <a:pt x="254" y="604"/>
                  </a:cubicBezTo>
                  <a:cubicBezTo>
                    <a:pt x="268" y="533"/>
                    <a:pt x="302" y="481"/>
                    <a:pt x="332" y="416"/>
                  </a:cubicBezTo>
                  <a:cubicBezTo>
                    <a:pt x="362" y="351"/>
                    <a:pt x="399" y="276"/>
                    <a:pt x="432" y="216"/>
                  </a:cubicBezTo>
                  <a:cubicBezTo>
                    <a:pt x="465" y="156"/>
                    <a:pt x="503" y="90"/>
                    <a:pt x="531" y="56"/>
                  </a:cubicBezTo>
                  <a:cubicBezTo>
                    <a:pt x="559" y="22"/>
                    <a:pt x="559" y="0"/>
                    <a:pt x="598" y="11"/>
                  </a:cubicBezTo>
                  <a:cubicBezTo>
                    <a:pt x="637" y="22"/>
                    <a:pt x="712" y="85"/>
                    <a:pt x="764" y="122"/>
                  </a:cubicBezTo>
                  <a:cubicBezTo>
                    <a:pt x="816" y="159"/>
                    <a:pt x="887" y="178"/>
                    <a:pt x="913" y="233"/>
                  </a:cubicBezTo>
                  <a:cubicBezTo>
                    <a:pt x="939" y="288"/>
                    <a:pt x="913" y="357"/>
                    <a:pt x="919" y="454"/>
                  </a:cubicBezTo>
                  <a:cubicBezTo>
                    <a:pt x="925" y="551"/>
                    <a:pt x="945" y="742"/>
                    <a:pt x="947" y="814"/>
                  </a:cubicBezTo>
                  <a:cubicBezTo>
                    <a:pt x="949" y="886"/>
                    <a:pt x="933" y="861"/>
                    <a:pt x="930" y="884"/>
                  </a:cubicBezTo>
                  <a:cubicBezTo>
                    <a:pt x="927" y="907"/>
                    <a:pt x="936" y="937"/>
                    <a:pt x="930" y="953"/>
                  </a:cubicBezTo>
                  <a:cubicBezTo>
                    <a:pt x="924" y="969"/>
                    <a:pt x="923" y="964"/>
                    <a:pt x="891" y="980"/>
                  </a:cubicBezTo>
                  <a:cubicBezTo>
                    <a:pt x="859" y="996"/>
                    <a:pt x="787" y="1050"/>
                    <a:pt x="735" y="1049"/>
                  </a:cubicBezTo>
                  <a:cubicBezTo>
                    <a:pt x="683" y="1048"/>
                    <a:pt x="645" y="988"/>
                    <a:pt x="579" y="971"/>
                  </a:cubicBezTo>
                  <a:cubicBezTo>
                    <a:pt x="513" y="954"/>
                    <a:pt x="405" y="944"/>
                    <a:pt x="339" y="950"/>
                  </a:cubicBezTo>
                  <a:cubicBezTo>
                    <a:pt x="273" y="956"/>
                    <a:pt x="231" y="946"/>
                    <a:pt x="182" y="1008"/>
                  </a:cubicBezTo>
                  <a:cubicBezTo>
                    <a:pt x="133" y="1070"/>
                    <a:pt x="73" y="1258"/>
                    <a:pt x="44" y="1324"/>
                  </a:cubicBezTo>
                </a:path>
              </a:pathLst>
            </a:custGeom>
            <a:solidFill>
              <a:schemeClr val="hlink"/>
            </a:solidFill>
            <a:ln w="31750">
              <a:solidFill>
                <a:schemeClr val="hlink"/>
              </a:solidFill>
              <a:round/>
              <a:headEnd/>
              <a:tailEnd/>
            </a:ln>
          </p:spPr>
          <p:txBody>
            <a:bodyPr anchor="ctr">
              <a:spAutoFit/>
            </a:bodyPr>
            <a:lstStyle/>
            <a:p>
              <a:endParaRPr lang="en-US"/>
            </a:p>
          </p:txBody>
        </p:sp>
        <p:sp>
          <p:nvSpPr>
            <p:cNvPr id="61451" name="Freeform 10"/>
            <p:cNvSpPr>
              <a:spLocks/>
            </p:cNvSpPr>
            <p:nvPr/>
          </p:nvSpPr>
          <p:spPr bwMode="auto">
            <a:xfrm>
              <a:off x="1845" y="2365"/>
              <a:ext cx="742" cy="774"/>
            </a:xfrm>
            <a:custGeom>
              <a:avLst/>
              <a:gdLst>
                <a:gd name="T0" fmla="*/ 300 w 929"/>
                <a:gd name="T1" fmla="*/ 583 h 969"/>
                <a:gd name="T2" fmla="*/ 223 w 929"/>
                <a:gd name="T3" fmla="*/ 477 h 969"/>
                <a:gd name="T4" fmla="*/ 89 w 929"/>
                <a:gd name="T5" fmla="*/ 431 h 969"/>
                <a:gd name="T6" fmla="*/ 7 w 929"/>
                <a:gd name="T7" fmla="*/ 290 h 969"/>
                <a:gd name="T8" fmla="*/ 46 w 929"/>
                <a:gd name="T9" fmla="*/ 117 h 969"/>
                <a:gd name="T10" fmla="*/ 64 w 929"/>
                <a:gd name="T11" fmla="*/ 53 h 969"/>
                <a:gd name="T12" fmla="*/ 223 w 929"/>
                <a:gd name="T13" fmla="*/ 28 h 969"/>
                <a:gd name="T14" fmla="*/ 328 w 929"/>
                <a:gd name="T15" fmla="*/ 18 h 969"/>
                <a:gd name="T16" fmla="*/ 388 w 929"/>
                <a:gd name="T17" fmla="*/ 0 h 969"/>
                <a:gd name="T18" fmla="*/ 388 w 929"/>
                <a:gd name="T19" fmla="*/ 46 h 969"/>
                <a:gd name="T20" fmla="*/ 379 w 929"/>
                <a:gd name="T21" fmla="*/ 131 h 969"/>
                <a:gd name="T22" fmla="*/ 466 w 929"/>
                <a:gd name="T23" fmla="*/ 230 h 969"/>
                <a:gd name="T24" fmla="*/ 572 w 929"/>
                <a:gd name="T25" fmla="*/ 335 h 969"/>
                <a:gd name="T26" fmla="*/ 590 w 929"/>
                <a:gd name="T27" fmla="*/ 477 h 969"/>
                <a:gd name="T28" fmla="*/ 572 w 929"/>
                <a:gd name="T29" fmla="*/ 618 h 9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9"/>
                <a:gd name="T46" fmla="*/ 0 h 969"/>
                <a:gd name="T47" fmla="*/ 929 w 929"/>
                <a:gd name="T48" fmla="*/ 969 h 9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9" h="969">
                  <a:moveTo>
                    <a:pt x="471" y="914"/>
                  </a:moveTo>
                  <a:cubicBezTo>
                    <a:pt x="451" y="886"/>
                    <a:pt x="404" y="788"/>
                    <a:pt x="349" y="748"/>
                  </a:cubicBezTo>
                  <a:cubicBezTo>
                    <a:pt x="294" y="708"/>
                    <a:pt x="195" y="725"/>
                    <a:pt x="139" y="676"/>
                  </a:cubicBezTo>
                  <a:cubicBezTo>
                    <a:pt x="83" y="627"/>
                    <a:pt x="22" y="536"/>
                    <a:pt x="11" y="454"/>
                  </a:cubicBezTo>
                  <a:cubicBezTo>
                    <a:pt x="0" y="372"/>
                    <a:pt x="57" y="245"/>
                    <a:pt x="72" y="183"/>
                  </a:cubicBezTo>
                  <a:cubicBezTo>
                    <a:pt x="87" y="121"/>
                    <a:pt x="54" y="106"/>
                    <a:pt x="100" y="83"/>
                  </a:cubicBezTo>
                  <a:cubicBezTo>
                    <a:pt x="146" y="60"/>
                    <a:pt x="280" y="53"/>
                    <a:pt x="349" y="44"/>
                  </a:cubicBezTo>
                  <a:cubicBezTo>
                    <a:pt x="418" y="35"/>
                    <a:pt x="472" y="35"/>
                    <a:pt x="515" y="28"/>
                  </a:cubicBezTo>
                  <a:lnTo>
                    <a:pt x="609" y="0"/>
                  </a:lnTo>
                  <a:cubicBezTo>
                    <a:pt x="625" y="7"/>
                    <a:pt x="612" y="38"/>
                    <a:pt x="609" y="72"/>
                  </a:cubicBezTo>
                  <a:cubicBezTo>
                    <a:pt x="606" y="106"/>
                    <a:pt x="573" y="157"/>
                    <a:pt x="593" y="205"/>
                  </a:cubicBezTo>
                  <a:cubicBezTo>
                    <a:pt x="613" y="253"/>
                    <a:pt x="680" y="306"/>
                    <a:pt x="731" y="360"/>
                  </a:cubicBezTo>
                  <a:cubicBezTo>
                    <a:pt x="782" y="414"/>
                    <a:pt x="865" y="461"/>
                    <a:pt x="897" y="526"/>
                  </a:cubicBezTo>
                  <a:cubicBezTo>
                    <a:pt x="929" y="591"/>
                    <a:pt x="925" y="674"/>
                    <a:pt x="925" y="748"/>
                  </a:cubicBezTo>
                  <a:cubicBezTo>
                    <a:pt x="925" y="822"/>
                    <a:pt x="903" y="923"/>
                    <a:pt x="897" y="969"/>
                  </a:cubicBezTo>
                </a:path>
              </a:pathLst>
            </a:custGeom>
            <a:solidFill>
              <a:srgbClr val="FFCC99"/>
            </a:solidFill>
            <a:ln w="31750">
              <a:solidFill>
                <a:srgbClr val="FFCC99"/>
              </a:solidFill>
              <a:round/>
              <a:headEnd/>
              <a:tailEnd/>
            </a:ln>
          </p:spPr>
          <p:txBody>
            <a:bodyPr anchor="ctr">
              <a:spAutoFit/>
            </a:bodyPr>
            <a:lstStyle/>
            <a:p>
              <a:endParaRPr lang="en-US"/>
            </a:p>
          </p:txBody>
        </p:sp>
        <p:sp>
          <p:nvSpPr>
            <p:cNvPr id="61452" name="Freeform 11"/>
            <p:cNvSpPr>
              <a:spLocks/>
            </p:cNvSpPr>
            <p:nvPr/>
          </p:nvSpPr>
          <p:spPr bwMode="auto">
            <a:xfrm>
              <a:off x="3027" y="1471"/>
              <a:ext cx="955" cy="896"/>
            </a:xfrm>
            <a:custGeom>
              <a:avLst/>
              <a:gdLst>
                <a:gd name="T0" fmla="*/ 763 w 1195"/>
                <a:gd name="T1" fmla="*/ 244 h 1122"/>
                <a:gd name="T2" fmla="*/ 704 w 1195"/>
                <a:gd name="T3" fmla="*/ 236 h 1122"/>
                <a:gd name="T4" fmla="*/ 587 w 1195"/>
                <a:gd name="T5" fmla="*/ 255 h 1122"/>
                <a:gd name="T6" fmla="*/ 587 w 1195"/>
                <a:gd name="T7" fmla="*/ 124 h 1122"/>
                <a:gd name="T8" fmla="*/ 558 w 1195"/>
                <a:gd name="T9" fmla="*/ 68 h 1122"/>
                <a:gd name="T10" fmla="*/ 498 w 1195"/>
                <a:gd name="T11" fmla="*/ 25 h 1122"/>
                <a:gd name="T12" fmla="*/ 441 w 1195"/>
                <a:gd name="T13" fmla="*/ 0 h 1122"/>
                <a:gd name="T14" fmla="*/ 275 w 1195"/>
                <a:gd name="T15" fmla="*/ 61 h 1122"/>
                <a:gd name="T16" fmla="*/ 162 w 1195"/>
                <a:gd name="T17" fmla="*/ 89 h 1122"/>
                <a:gd name="T18" fmla="*/ 63 w 1195"/>
                <a:gd name="T19" fmla="*/ 113 h 1122"/>
                <a:gd name="T20" fmla="*/ 3 w 1195"/>
                <a:gd name="T21" fmla="*/ 236 h 1122"/>
                <a:gd name="T22" fmla="*/ 46 w 1195"/>
                <a:gd name="T23" fmla="*/ 360 h 1122"/>
                <a:gd name="T24" fmla="*/ 57 w 1195"/>
                <a:gd name="T25" fmla="*/ 501 h 1122"/>
                <a:gd name="T26" fmla="*/ 62 w 1195"/>
                <a:gd name="T27" fmla="*/ 525 h 1122"/>
                <a:gd name="T28" fmla="*/ 95 w 1195"/>
                <a:gd name="T29" fmla="*/ 543 h 1122"/>
                <a:gd name="T30" fmla="*/ 133 w 1195"/>
                <a:gd name="T31" fmla="*/ 565 h 1122"/>
                <a:gd name="T32" fmla="*/ 247 w 1195"/>
                <a:gd name="T33" fmla="*/ 650 h 1122"/>
                <a:gd name="T34" fmla="*/ 332 w 1195"/>
                <a:gd name="T35" fmla="*/ 700 h 1122"/>
                <a:gd name="T36" fmla="*/ 495 w 1195"/>
                <a:gd name="T37" fmla="*/ 714 h 1122"/>
                <a:gd name="T38" fmla="*/ 540 w 1195"/>
                <a:gd name="T39" fmla="*/ 688 h 1122"/>
                <a:gd name="T40" fmla="*/ 576 w 1195"/>
                <a:gd name="T41" fmla="*/ 679 h 1122"/>
                <a:gd name="T42" fmla="*/ 576 w 1195"/>
                <a:gd name="T43" fmla="*/ 643 h 1122"/>
                <a:gd name="T44" fmla="*/ 558 w 1195"/>
                <a:gd name="T45" fmla="*/ 477 h 1122"/>
                <a:gd name="T46" fmla="*/ 595 w 1195"/>
                <a:gd name="T47" fmla="*/ 363 h 1122"/>
                <a:gd name="T48" fmla="*/ 633 w 1195"/>
                <a:gd name="T49" fmla="*/ 309 h 1122"/>
                <a:gd name="T50" fmla="*/ 742 w 1195"/>
                <a:gd name="T51" fmla="*/ 343 h 1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5"/>
                <a:gd name="T79" fmla="*/ 0 h 1122"/>
                <a:gd name="T80" fmla="*/ 1195 w 1195"/>
                <a:gd name="T81" fmla="*/ 1122 h 1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5" h="1122">
                  <a:moveTo>
                    <a:pt x="1195" y="383"/>
                  </a:moveTo>
                  <a:cubicBezTo>
                    <a:pt x="1180" y="381"/>
                    <a:pt x="1149" y="366"/>
                    <a:pt x="1103" y="369"/>
                  </a:cubicBezTo>
                  <a:cubicBezTo>
                    <a:pt x="1057" y="372"/>
                    <a:pt x="949" y="428"/>
                    <a:pt x="918" y="399"/>
                  </a:cubicBezTo>
                  <a:cubicBezTo>
                    <a:pt x="887" y="370"/>
                    <a:pt x="925" y="243"/>
                    <a:pt x="918" y="194"/>
                  </a:cubicBezTo>
                  <a:cubicBezTo>
                    <a:pt x="911" y="145"/>
                    <a:pt x="897" y="132"/>
                    <a:pt x="874" y="106"/>
                  </a:cubicBezTo>
                  <a:cubicBezTo>
                    <a:pt x="851" y="80"/>
                    <a:pt x="811" y="57"/>
                    <a:pt x="780" y="39"/>
                  </a:cubicBezTo>
                  <a:lnTo>
                    <a:pt x="691" y="0"/>
                  </a:lnTo>
                  <a:cubicBezTo>
                    <a:pt x="633" y="9"/>
                    <a:pt x="504" y="72"/>
                    <a:pt x="431" y="95"/>
                  </a:cubicBezTo>
                  <a:cubicBezTo>
                    <a:pt x="358" y="118"/>
                    <a:pt x="309" y="125"/>
                    <a:pt x="254" y="139"/>
                  </a:cubicBezTo>
                  <a:cubicBezTo>
                    <a:pt x="199" y="153"/>
                    <a:pt x="140" y="139"/>
                    <a:pt x="99" y="178"/>
                  </a:cubicBezTo>
                  <a:cubicBezTo>
                    <a:pt x="58" y="217"/>
                    <a:pt x="10" y="307"/>
                    <a:pt x="5" y="371"/>
                  </a:cubicBezTo>
                  <a:cubicBezTo>
                    <a:pt x="0" y="435"/>
                    <a:pt x="57" y="496"/>
                    <a:pt x="71" y="565"/>
                  </a:cubicBezTo>
                  <a:cubicBezTo>
                    <a:pt x="85" y="634"/>
                    <a:pt x="85" y="742"/>
                    <a:pt x="89" y="785"/>
                  </a:cubicBezTo>
                  <a:cubicBezTo>
                    <a:pt x="93" y="828"/>
                    <a:pt x="88" y="813"/>
                    <a:pt x="98" y="824"/>
                  </a:cubicBezTo>
                  <a:cubicBezTo>
                    <a:pt x="108" y="835"/>
                    <a:pt x="131" y="841"/>
                    <a:pt x="149" y="851"/>
                  </a:cubicBezTo>
                  <a:cubicBezTo>
                    <a:pt x="167" y="861"/>
                    <a:pt x="169" y="859"/>
                    <a:pt x="209" y="887"/>
                  </a:cubicBezTo>
                  <a:cubicBezTo>
                    <a:pt x="249" y="915"/>
                    <a:pt x="335" y="984"/>
                    <a:pt x="387" y="1019"/>
                  </a:cubicBezTo>
                  <a:cubicBezTo>
                    <a:pt x="439" y="1054"/>
                    <a:pt x="455" y="1080"/>
                    <a:pt x="519" y="1097"/>
                  </a:cubicBezTo>
                  <a:cubicBezTo>
                    <a:pt x="583" y="1114"/>
                    <a:pt x="720" y="1122"/>
                    <a:pt x="774" y="1119"/>
                  </a:cubicBezTo>
                  <a:cubicBezTo>
                    <a:pt x="828" y="1116"/>
                    <a:pt x="825" y="1089"/>
                    <a:pt x="846" y="1080"/>
                  </a:cubicBezTo>
                  <a:cubicBezTo>
                    <a:pt x="867" y="1071"/>
                    <a:pt x="893" y="1076"/>
                    <a:pt x="902" y="1064"/>
                  </a:cubicBezTo>
                  <a:cubicBezTo>
                    <a:pt x="911" y="1052"/>
                    <a:pt x="907" y="1061"/>
                    <a:pt x="902" y="1008"/>
                  </a:cubicBezTo>
                  <a:cubicBezTo>
                    <a:pt x="897" y="955"/>
                    <a:pt x="869" y="821"/>
                    <a:pt x="874" y="748"/>
                  </a:cubicBezTo>
                  <a:cubicBezTo>
                    <a:pt x="879" y="675"/>
                    <a:pt x="911" y="613"/>
                    <a:pt x="931" y="569"/>
                  </a:cubicBezTo>
                  <a:cubicBezTo>
                    <a:pt x="951" y="525"/>
                    <a:pt x="953" y="490"/>
                    <a:pt x="991" y="485"/>
                  </a:cubicBezTo>
                  <a:cubicBezTo>
                    <a:pt x="1029" y="480"/>
                    <a:pt x="1127" y="527"/>
                    <a:pt x="1162" y="538"/>
                  </a:cubicBezTo>
                </a:path>
              </a:pathLst>
            </a:custGeom>
            <a:solidFill>
              <a:srgbClr val="66FFFF"/>
            </a:solidFill>
            <a:ln w="31750">
              <a:solidFill>
                <a:srgbClr val="66FFFF"/>
              </a:solidFill>
              <a:round/>
              <a:headEnd/>
              <a:tailEnd/>
            </a:ln>
          </p:spPr>
          <p:txBody>
            <a:bodyPr anchor="ctr">
              <a:spAutoFit/>
            </a:bodyPr>
            <a:lstStyle/>
            <a:p>
              <a:endParaRPr lang="en-US"/>
            </a:p>
          </p:txBody>
        </p:sp>
        <p:sp>
          <p:nvSpPr>
            <p:cNvPr id="61453" name="Freeform 12"/>
            <p:cNvSpPr>
              <a:spLocks/>
            </p:cNvSpPr>
            <p:nvPr/>
          </p:nvSpPr>
          <p:spPr bwMode="auto">
            <a:xfrm>
              <a:off x="1367" y="2233"/>
              <a:ext cx="539" cy="530"/>
            </a:xfrm>
            <a:custGeom>
              <a:avLst/>
              <a:gdLst>
                <a:gd name="T0" fmla="*/ 20 w 675"/>
                <a:gd name="T1" fmla="*/ 228 h 663"/>
                <a:gd name="T2" fmla="*/ 1 w 675"/>
                <a:gd name="T3" fmla="*/ 166 h 663"/>
                <a:gd name="T4" fmla="*/ 16 w 675"/>
                <a:gd name="T5" fmla="*/ 90 h 663"/>
                <a:gd name="T6" fmla="*/ 35 w 675"/>
                <a:gd name="T7" fmla="*/ 30 h 663"/>
                <a:gd name="T8" fmla="*/ 121 w 675"/>
                <a:gd name="T9" fmla="*/ 11 h 663"/>
                <a:gd name="T10" fmla="*/ 226 w 675"/>
                <a:gd name="T11" fmla="*/ 7 h 663"/>
                <a:gd name="T12" fmla="*/ 293 w 675"/>
                <a:gd name="T13" fmla="*/ 55 h 663"/>
                <a:gd name="T14" fmla="*/ 398 w 675"/>
                <a:gd name="T15" fmla="*/ 128 h 663"/>
                <a:gd name="T16" fmla="*/ 427 w 675"/>
                <a:gd name="T17" fmla="*/ 180 h 663"/>
                <a:gd name="T18" fmla="*/ 418 w 675"/>
                <a:gd name="T19" fmla="*/ 257 h 663"/>
                <a:gd name="T20" fmla="*/ 389 w 675"/>
                <a:gd name="T21" fmla="*/ 333 h 663"/>
                <a:gd name="T22" fmla="*/ 385 w 675"/>
                <a:gd name="T23" fmla="*/ 385 h 663"/>
                <a:gd name="T24" fmla="*/ 389 w 675"/>
                <a:gd name="T25" fmla="*/ 409 h 663"/>
                <a:gd name="T26" fmla="*/ 366 w 675"/>
                <a:gd name="T27" fmla="*/ 413 h 663"/>
                <a:gd name="T28" fmla="*/ 345 w 675"/>
                <a:gd name="T29" fmla="*/ 416 h 663"/>
                <a:gd name="T30" fmla="*/ 293 w 675"/>
                <a:gd name="T31" fmla="*/ 361 h 663"/>
                <a:gd name="T32" fmla="*/ 245 w 675"/>
                <a:gd name="T33" fmla="*/ 371 h 663"/>
                <a:gd name="T34" fmla="*/ 179 w 675"/>
                <a:gd name="T35" fmla="*/ 342 h 663"/>
                <a:gd name="T36" fmla="*/ 121 w 675"/>
                <a:gd name="T37" fmla="*/ 337 h 6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5"/>
                <a:gd name="T58" fmla="*/ 0 h 663"/>
                <a:gd name="T59" fmla="*/ 675 w 675"/>
                <a:gd name="T60" fmla="*/ 663 h 6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5" h="663">
                  <a:moveTo>
                    <a:pt x="31" y="356"/>
                  </a:moveTo>
                  <a:cubicBezTo>
                    <a:pt x="26" y="340"/>
                    <a:pt x="2" y="296"/>
                    <a:pt x="1" y="260"/>
                  </a:cubicBezTo>
                  <a:cubicBezTo>
                    <a:pt x="0" y="224"/>
                    <a:pt x="16" y="175"/>
                    <a:pt x="25" y="140"/>
                  </a:cubicBezTo>
                  <a:cubicBezTo>
                    <a:pt x="34" y="105"/>
                    <a:pt x="27" y="68"/>
                    <a:pt x="55" y="47"/>
                  </a:cubicBezTo>
                  <a:cubicBezTo>
                    <a:pt x="83" y="26"/>
                    <a:pt x="140" y="23"/>
                    <a:pt x="190" y="17"/>
                  </a:cubicBezTo>
                  <a:cubicBezTo>
                    <a:pt x="240" y="11"/>
                    <a:pt x="310" y="0"/>
                    <a:pt x="355" y="11"/>
                  </a:cubicBezTo>
                  <a:cubicBezTo>
                    <a:pt x="400" y="22"/>
                    <a:pt x="415" y="55"/>
                    <a:pt x="460" y="86"/>
                  </a:cubicBezTo>
                  <a:cubicBezTo>
                    <a:pt x="505" y="117"/>
                    <a:pt x="590" y="168"/>
                    <a:pt x="625" y="200"/>
                  </a:cubicBezTo>
                  <a:cubicBezTo>
                    <a:pt x="660" y="232"/>
                    <a:pt x="665" y="248"/>
                    <a:pt x="670" y="281"/>
                  </a:cubicBezTo>
                  <a:cubicBezTo>
                    <a:pt x="675" y="314"/>
                    <a:pt x="665" y="361"/>
                    <a:pt x="655" y="401"/>
                  </a:cubicBezTo>
                  <a:cubicBezTo>
                    <a:pt x="645" y="441"/>
                    <a:pt x="618" y="488"/>
                    <a:pt x="610" y="521"/>
                  </a:cubicBezTo>
                  <a:cubicBezTo>
                    <a:pt x="602" y="554"/>
                    <a:pt x="604" y="582"/>
                    <a:pt x="604" y="602"/>
                  </a:cubicBezTo>
                  <a:cubicBezTo>
                    <a:pt x="604" y="622"/>
                    <a:pt x="615" y="633"/>
                    <a:pt x="610" y="641"/>
                  </a:cubicBezTo>
                  <a:cubicBezTo>
                    <a:pt x="605" y="649"/>
                    <a:pt x="585" y="646"/>
                    <a:pt x="574" y="647"/>
                  </a:cubicBezTo>
                  <a:cubicBezTo>
                    <a:pt x="563" y="648"/>
                    <a:pt x="560" y="663"/>
                    <a:pt x="541" y="650"/>
                  </a:cubicBezTo>
                  <a:cubicBezTo>
                    <a:pt x="522" y="637"/>
                    <a:pt x="486" y="577"/>
                    <a:pt x="460" y="566"/>
                  </a:cubicBezTo>
                  <a:cubicBezTo>
                    <a:pt x="434" y="555"/>
                    <a:pt x="415" y="586"/>
                    <a:pt x="385" y="581"/>
                  </a:cubicBezTo>
                  <a:cubicBezTo>
                    <a:pt x="355" y="576"/>
                    <a:pt x="312" y="545"/>
                    <a:pt x="280" y="536"/>
                  </a:cubicBezTo>
                  <a:cubicBezTo>
                    <a:pt x="248" y="527"/>
                    <a:pt x="209" y="529"/>
                    <a:pt x="190" y="527"/>
                  </a:cubicBezTo>
                </a:path>
              </a:pathLst>
            </a:custGeom>
            <a:solidFill>
              <a:srgbClr val="FFFF99"/>
            </a:solidFill>
            <a:ln w="12700">
              <a:solidFill>
                <a:srgbClr val="FFFF99"/>
              </a:solidFill>
              <a:round/>
              <a:headEnd/>
              <a:tailEnd/>
            </a:ln>
          </p:spPr>
          <p:txBody>
            <a:bodyPr anchor="ctr">
              <a:spAutoFit/>
            </a:bodyPr>
            <a:lstStyle/>
            <a:p>
              <a:endParaRPr lang="en-US"/>
            </a:p>
          </p:txBody>
        </p:sp>
        <p:sp>
          <p:nvSpPr>
            <p:cNvPr id="61454" name="Freeform 13"/>
            <p:cNvSpPr>
              <a:spLocks/>
            </p:cNvSpPr>
            <p:nvPr/>
          </p:nvSpPr>
          <p:spPr bwMode="auto">
            <a:xfrm>
              <a:off x="2048" y="2467"/>
              <a:ext cx="348" cy="594"/>
            </a:xfrm>
            <a:custGeom>
              <a:avLst/>
              <a:gdLst>
                <a:gd name="T0" fmla="*/ 0 w 435"/>
                <a:gd name="T1" fmla="*/ 0 h 744"/>
                <a:gd name="T2" fmla="*/ 81 w 435"/>
                <a:gd name="T3" fmla="*/ 178 h 744"/>
                <a:gd name="T4" fmla="*/ 211 w 435"/>
                <a:gd name="T5" fmla="*/ 267 h 744"/>
                <a:gd name="T6" fmla="*/ 278 w 435"/>
                <a:gd name="T7" fmla="*/ 474 h 744"/>
                <a:gd name="T8" fmla="*/ 0 60000 65536"/>
                <a:gd name="T9" fmla="*/ 0 60000 65536"/>
                <a:gd name="T10" fmla="*/ 0 60000 65536"/>
                <a:gd name="T11" fmla="*/ 0 60000 65536"/>
                <a:gd name="T12" fmla="*/ 0 w 435"/>
                <a:gd name="T13" fmla="*/ 0 h 744"/>
                <a:gd name="T14" fmla="*/ 435 w 435"/>
                <a:gd name="T15" fmla="*/ 744 h 744"/>
              </a:gdLst>
              <a:ahLst/>
              <a:cxnLst>
                <a:cxn ang="T8">
                  <a:pos x="T0" y="T1"/>
                </a:cxn>
                <a:cxn ang="T9">
                  <a:pos x="T2" y="T3"/>
                </a:cxn>
                <a:cxn ang="T10">
                  <a:pos x="T4" y="T5"/>
                </a:cxn>
                <a:cxn ang="T11">
                  <a:pos x="T6" y="T7"/>
                </a:cxn>
              </a:cxnLst>
              <a:rect l="T12" t="T13" r="T14" b="T15"/>
              <a:pathLst>
                <a:path w="435" h="744">
                  <a:moveTo>
                    <a:pt x="0" y="0"/>
                  </a:moveTo>
                  <a:cubicBezTo>
                    <a:pt x="21" y="44"/>
                    <a:pt x="71" y="209"/>
                    <a:pt x="126" y="279"/>
                  </a:cubicBezTo>
                  <a:cubicBezTo>
                    <a:pt x="181" y="349"/>
                    <a:pt x="278" y="342"/>
                    <a:pt x="330" y="420"/>
                  </a:cubicBezTo>
                  <a:cubicBezTo>
                    <a:pt x="382" y="498"/>
                    <a:pt x="413" y="677"/>
                    <a:pt x="435" y="744"/>
                  </a:cubicBezTo>
                </a:path>
              </a:pathLst>
            </a:custGeom>
            <a:noFill/>
            <a:ln w="31750">
              <a:solidFill>
                <a:schemeClr val="bg2"/>
              </a:solidFill>
              <a:round/>
              <a:headEnd/>
              <a:tailEnd type="stealth" w="lg" len="lg"/>
            </a:ln>
          </p:spPr>
          <p:txBody>
            <a:bodyPr anchor="ctr">
              <a:spAutoFit/>
            </a:bodyPr>
            <a:lstStyle/>
            <a:p>
              <a:endParaRPr lang="en-US"/>
            </a:p>
          </p:txBody>
        </p:sp>
        <p:sp>
          <p:nvSpPr>
            <p:cNvPr id="61455" name="Freeform 14"/>
            <p:cNvSpPr>
              <a:spLocks/>
            </p:cNvSpPr>
            <p:nvPr/>
          </p:nvSpPr>
          <p:spPr bwMode="auto">
            <a:xfrm>
              <a:off x="3625" y="1547"/>
              <a:ext cx="312" cy="283"/>
            </a:xfrm>
            <a:custGeom>
              <a:avLst/>
              <a:gdLst>
                <a:gd name="T0" fmla="*/ 0 w 390"/>
                <a:gd name="T1" fmla="*/ 0 h 355"/>
                <a:gd name="T2" fmla="*/ 30 w 390"/>
                <a:gd name="T3" fmla="*/ 114 h 355"/>
                <a:gd name="T4" fmla="*/ 88 w 390"/>
                <a:gd name="T5" fmla="*/ 210 h 355"/>
                <a:gd name="T6" fmla="*/ 250 w 390"/>
                <a:gd name="T7" fmla="*/ 210 h 355"/>
                <a:gd name="T8" fmla="*/ 0 60000 65536"/>
                <a:gd name="T9" fmla="*/ 0 60000 65536"/>
                <a:gd name="T10" fmla="*/ 0 60000 65536"/>
                <a:gd name="T11" fmla="*/ 0 60000 65536"/>
                <a:gd name="T12" fmla="*/ 0 w 390"/>
                <a:gd name="T13" fmla="*/ 0 h 355"/>
                <a:gd name="T14" fmla="*/ 390 w 390"/>
                <a:gd name="T15" fmla="*/ 355 h 355"/>
              </a:gdLst>
              <a:ahLst/>
              <a:cxnLst>
                <a:cxn ang="T8">
                  <a:pos x="T0" y="T1"/>
                </a:cxn>
                <a:cxn ang="T9">
                  <a:pos x="T2" y="T3"/>
                </a:cxn>
                <a:cxn ang="T10">
                  <a:pos x="T4" y="T5"/>
                </a:cxn>
                <a:cxn ang="T11">
                  <a:pos x="T6" y="T7"/>
                </a:cxn>
              </a:cxnLst>
              <a:rect l="T12" t="T13" r="T14" b="T15"/>
              <a:pathLst>
                <a:path w="390" h="355">
                  <a:moveTo>
                    <a:pt x="0" y="0"/>
                  </a:moveTo>
                  <a:cubicBezTo>
                    <a:pt x="8" y="28"/>
                    <a:pt x="25" y="125"/>
                    <a:pt x="48" y="180"/>
                  </a:cubicBezTo>
                  <a:cubicBezTo>
                    <a:pt x="71" y="235"/>
                    <a:pt x="81" y="305"/>
                    <a:pt x="138" y="330"/>
                  </a:cubicBezTo>
                  <a:cubicBezTo>
                    <a:pt x="195" y="355"/>
                    <a:pt x="338" y="330"/>
                    <a:pt x="390" y="330"/>
                  </a:cubicBezTo>
                </a:path>
              </a:pathLst>
            </a:custGeom>
            <a:noFill/>
            <a:ln w="31750">
              <a:solidFill>
                <a:schemeClr val="bg2"/>
              </a:solidFill>
              <a:round/>
              <a:headEnd/>
              <a:tailEnd type="stealth" w="lg" len="lg"/>
            </a:ln>
          </p:spPr>
          <p:txBody>
            <a:bodyPr anchor="ctr">
              <a:spAutoFit/>
            </a:bodyPr>
            <a:lstStyle/>
            <a:p>
              <a:endParaRPr lang="en-US"/>
            </a:p>
          </p:txBody>
        </p:sp>
        <p:sp>
          <p:nvSpPr>
            <p:cNvPr id="61456" name="Freeform 15"/>
            <p:cNvSpPr>
              <a:spLocks/>
            </p:cNvSpPr>
            <p:nvPr/>
          </p:nvSpPr>
          <p:spPr bwMode="auto">
            <a:xfrm>
              <a:off x="3649" y="1829"/>
              <a:ext cx="293" cy="446"/>
            </a:xfrm>
            <a:custGeom>
              <a:avLst/>
              <a:gdLst>
                <a:gd name="T0" fmla="*/ 0 w 366"/>
                <a:gd name="T1" fmla="*/ 356 h 558"/>
                <a:gd name="T2" fmla="*/ 30 w 366"/>
                <a:gd name="T3" fmla="*/ 58 h 558"/>
                <a:gd name="T4" fmla="*/ 107 w 366"/>
                <a:gd name="T5" fmla="*/ 11 h 558"/>
                <a:gd name="T6" fmla="*/ 235 w 366"/>
                <a:gd name="T7" fmla="*/ 23 h 558"/>
                <a:gd name="T8" fmla="*/ 0 60000 65536"/>
                <a:gd name="T9" fmla="*/ 0 60000 65536"/>
                <a:gd name="T10" fmla="*/ 0 60000 65536"/>
                <a:gd name="T11" fmla="*/ 0 60000 65536"/>
                <a:gd name="T12" fmla="*/ 0 w 366"/>
                <a:gd name="T13" fmla="*/ 0 h 558"/>
                <a:gd name="T14" fmla="*/ 366 w 366"/>
                <a:gd name="T15" fmla="*/ 558 h 558"/>
              </a:gdLst>
              <a:ahLst/>
              <a:cxnLst>
                <a:cxn ang="T8">
                  <a:pos x="T0" y="T1"/>
                </a:cxn>
                <a:cxn ang="T9">
                  <a:pos x="T2" y="T3"/>
                </a:cxn>
                <a:cxn ang="T10">
                  <a:pos x="T4" y="T5"/>
                </a:cxn>
                <a:cxn ang="T11">
                  <a:pos x="T6" y="T7"/>
                </a:cxn>
              </a:cxnLst>
              <a:rect l="T12" t="T13" r="T14" b="T15"/>
              <a:pathLst>
                <a:path w="366" h="558">
                  <a:moveTo>
                    <a:pt x="0" y="558"/>
                  </a:moveTo>
                  <a:cubicBezTo>
                    <a:pt x="8" y="480"/>
                    <a:pt x="20" y="180"/>
                    <a:pt x="48" y="90"/>
                  </a:cubicBezTo>
                  <a:cubicBezTo>
                    <a:pt x="76" y="0"/>
                    <a:pt x="115" y="27"/>
                    <a:pt x="168" y="18"/>
                  </a:cubicBezTo>
                  <a:cubicBezTo>
                    <a:pt x="221" y="9"/>
                    <a:pt x="325" y="32"/>
                    <a:pt x="366" y="36"/>
                  </a:cubicBezTo>
                </a:path>
              </a:pathLst>
            </a:custGeom>
            <a:noFill/>
            <a:ln w="31750">
              <a:solidFill>
                <a:schemeClr val="bg2"/>
              </a:solidFill>
              <a:round/>
              <a:headEnd/>
              <a:tailEnd type="stealth" w="lg" len="lg"/>
            </a:ln>
          </p:spPr>
          <p:txBody>
            <a:bodyPr anchor="ctr">
              <a:spAutoFit/>
            </a:bodyPr>
            <a:lstStyle/>
            <a:p>
              <a:endParaRPr lang="en-US"/>
            </a:p>
          </p:txBody>
        </p:sp>
        <p:sp>
          <p:nvSpPr>
            <p:cNvPr id="61457" name="Freeform 16"/>
            <p:cNvSpPr>
              <a:spLocks/>
            </p:cNvSpPr>
            <p:nvPr/>
          </p:nvSpPr>
          <p:spPr bwMode="auto">
            <a:xfrm>
              <a:off x="3400" y="1817"/>
              <a:ext cx="302" cy="444"/>
            </a:xfrm>
            <a:custGeom>
              <a:avLst/>
              <a:gdLst>
                <a:gd name="T0" fmla="*/ 0 w 378"/>
                <a:gd name="T1" fmla="*/ 355 h 556"/>
                <a:gd name="T2" fmla="*/ 58 w 378"/>
                <a:gd name="T3" fmla="*/ 98 h 556"/>
                <a:gd name="T4" fmla="*/ 173 w 378"/>
                <a:gd name="T5" fmla="*/ 14 h 556"/>
                <a:gd name="T6" fmla="*/ 241 w 378"/>
                <a:gd name="T7" fmla="*/ 14 h 556"/>
                <a:gd name="T8" fmla="*/ 0 60000 65536"/>
                <a:gd name="T9" fmla="*/ 0 60000 65536"/>
                <a:gd name="T10" fmla="*/ 0 60000 65536"/>
                <a:gd name="T11" fmla="*/ 0 60000 65536"/>
                <a:gd name="T12" fmla="*/ 0 w 378"/>
                <a:gd name="T13" fmla="*/ 0 h 556"/>
                <a:gd name="T14" fmla="*/ 378 w 378"/>
                <a:gd name="T15" fmla="*/ 556 h 556"/>
              </a:gdLst>
              <a:ahLst/>
              <a:cxnLst>
                <a:cxn ang="T8">
                  <a:pos x="T0" y="T1"/>
                </a:cxn>
                <a:cxn ang="T9">
                  <a:pos x="T2" y="T3"/>
                </a:cxn>
                <a:cxn ang="T10">
                  <a:pos x="T4" y="T5"/>
                </a:cxn>
                <a:cxn ang="T11">
                  <a:pos x="T6" y="T7"/>
                </a:cxn>
              </a:cxnLst>
              <a:rect l="T12" t="T13" r="T14" b="T15"/>
              <a:pathLst>
                <a:path w="378" h="556">
                  <a:moveTo>
                    <a:pt x="0" y="556"/>
                  </a:moveTo>
                  <a:cubicBezTo>
                    <a:pt x="15" y="491"/>
                    <a:pt x="45" y="243"/>
                    <a:pt x="90" y="154"/>
                  </a:cubicBezTo>
                  <a:cubicBezTo>
                    <a:pt x="135" y="65"/>
                    <a:pt x="222" y="44"/>
                    <a:pt x="270" y="22"/>
                  </a:cubicBezTo>
                  <a:cubicBezTo>
                    <a:pt x="318" y="0"/>
                    <a:pt x="356" y="22"/>
                    <a:pt x="378" y="22"/>
                  </a:cubicBezTo>
                </a:path>
              </a:pathLst>
            </a:custGeom>
            <a:noFill/>
            <a:ln w="31750">
              <a:solidFill>
                <a:schemeClr val="bg2"/>
              </a:solidFill>
              <a:round/>
              <a:headEnd/>
              <a:tailEnd type="stealth" w="lg" len="lg"/>
            </a:ln>
          </p:spPr>
          <p:txBody>
            <a:bodyPr anchor="ctr">
              <a:spAutoFit/>
            </a:bodyPr>
            <a:lstStyle/>
            <a:p>
              <a:endParaRPr lang="en-US"/>
            </a:p>
          </p:txBody>
        </p:sp>
        <p:sp>
          <p:nvSpPr>
            <p:cNvPr id="61458" name="Freeform 17"/>
            <p:cNvSpPr>
              <a:spLocks/>
            </p:cNvSpPr>
            <p:nvPr/>
          </p:nvSpPr>
          <p:spPr bwMode="auto">
            <a:xfrm>
              <a:off x="3290" y="1619"/>
              <a:ext cx="302" cy="177"/>
            </a:xfrm>
            <a:custGeom>
              <a:avLst/>
              <a:gdLst>
                <a:gd name="T0" fmla="*/ 0 w 378"/>
                <a:gd name="T1" fmla="*/ 0 h 222"/>
                <a:gd name="T2" fmla="*/ 96 w 378"/>
                <a:gd name="T3" fmla="*/ 84 h 222"/>
                <a:gd name="T4" fmla="*/ 241 w 378"/>
                <a:gd name="T5" fmla="*/ 141 h 222"/>
                <a:gd name="T6" fmla="*/ 0 60000 65536"/>
                <a:gd name="T7" fmla="*/ 0 60000 65536"/>
                <a:gd name="T8" fmla="*/ 0 60000 65536"/>
                <a:gd name="T9" fmla="*/ 0 w 378"/>
                <a:gd name="T10" fmla="*/ 0 h 222"/>
                <a:gd name="T11" fmla="*/ 378 w 378"/>
                <a:gd name="T12" fmla="*/ 222 h 222"/>
              </a:gdLst>
              <a:ahLst/>
              <a:cxnLst>
                <a:cxn ang="T6">
                  <a:pos x="T0" y="T1"/>
                </a:cxn>
                <a:cxn ang="T7">
                  <a:pos x="T2" y="T3"/>
                </a:cxn>
                <a:cxn ang="T8">
                  <a:pos x="T4" y="T5"/>
                </a:cxn>
              </a:cxnLst>
              <a:rect l="T9" t="T10" r="T11" b="T12"/>
              <a:pathLst>
                <a:path w="378" h="222">
                  <a:moveTo>
                    <a:pt x="0" y="0"/>
                  </a:moveTo>
                  <a:cubicBezTo>
                    <a:pt x="25" y="22"/>
                    <a:pt x="87" y="95"/>
                    <a:pt x="150" y="132"/>
                  </a:cubicBezTo>
                  <a:cubicBezTo>
                    <a:pt x="213" y="169"/>
                    <a:pt x="331" y="203"/>
                    <a:pt x="378" y="222"/>
                  </a:cubicBezTo>
                </a:path>
              </a:pathLst>
            </a:custGeom>
            <a:noFill/>
            <a:ln w="31750">
              <a:solidFill>
                <a:schemeClr val="bg2"/>
              </a:solidFill>
              <a:round/>
              <a:headEnd/>
              <a:tailEnd type="stealth" w="lg" len="lg"/>
            </a:ln>
          </p:spPr>
          <p:txBody>
            <a:bodyPr anchor="ctr">
              <a:spAutoFit/>
            </a:bodyPr>
            <a:lstStyle/>
            <a:p>
              <a:endParaRPr lang="en-US"/>
            </a:p>
          </p:txBody>
        </p:sp>
        <p:sp>
          <p:nvSpPr>
            <p:cNvPr id="61459" name="Freeform 18"/>
            <p:cNvSpPr>
              <a:spLocks/>
            </p:cNvSpPr>
            <p:nvPr/>
          </p:nvSpPr>
          <p:spPr bwMode="auto">
            <a:xfrm>
              <a:off x="3127" y="1834"/>
              <a:ext cx="383" cy="250"/>
            </a:xfrm>
            <a:custGeom>
              <a:avLst/>
              <a:gdLst>
                <a:gd name="T0" fmla="*/ 0 w 480"/>
                <a:gd name="T1" fmla="*/ 200 h 312"/>
                <a:gd name="T2" fmla="*/ 134 w 480"/>
                <a:gd name="T3" fmla="*/ 66 h 312"/>
                <a:gd name="T4" fmla="*/ 306 w 480"/>
                <a:gd name="T5" fmla="*/ 0 h 312"/>
                <a:gd name="T6" fmla="*/ 0 60000 65536"/>
                <a:gd name="T7" fmla="*/ 0 60000 65536"/>
                <a:gd name="T8" fmla="*/ 0 60000 65536"/>
                <a:gd name="T9" fmla="*/ 0 w 480"/>
                <a:gd name="T10" fmla="*/ 0 h 312"/>
                <a:gd name="T11" fmla="*/ 480 w 480"/>
                <a:gd name="T12" fmla="*/ 312 h 312"/>
              </a:gdLst>
              <a:ahLst/>
              <a:cxnLst>
                <a:cxn ang="T6">
                  <a:pos x="T0" y="T1"/>
                </a:cxn>
                <a:cxn ang="T7">
                  <a:pos x="T2" y="T3"/>
                </a:cxn>
                <a:cxn ang="T8">
                  <a:pos x="T4" y="T5"/>
                </a:cxn>
              </a:cxnLst>
              <a:rect l="T9" t="T10" r="T11" b="T12"/>
              <a:pathLst>
                <a:path w="480" h="312">
                  <a:moveTo>
                    <a:pt x="0" y="312"/>
                  </a:moveTo>
                  <a:cubicBezTo>
                    <a:pt x="35" y="277"/>
                    <a:pt x="130" y="154"/>
                    <a:pt x="210" y="102"/>
                  </a:cubicBezTo>
                  <a:cubicBezTo>
                    <a:pt x="290" y="50"/>
                    <a:pt x="424" y="21"/>
                    <a:pt x="480" y="0"/>
                  </a:cubicBezTo>
                </a:path>
              </a:pathLst>
            </a:custGeom>
            <a:noFill/>
            <a:ln w="31750">
              <a:solidFill>
                <a:schemeClr val="bg2"/>
              </a:solidFill>
              <a:round/>
              <a:headEnd/>
              <a:tailEnd type="stealth" w="lg" len="lg"/>
            </a:ln>
          </p:spPr>
          <p:txBody>
            <a:bodyPr anchor="ctr">
              <a:spAutoFit/>
            </a:bodyPr>
            <a:lstStyle/>
            <a:p>
              <a:endParaRPr lang="en-US"/>
            </a:p>
          </p:txBody>
        </p:sp>
        <p:sp>
          <p:nvSpPr>
            <p:cNvPr id="61460" name="Freeform 19"/>
            <p:cNvSpPr>
              <a:spLocks/>
            </p:cNvSpPr>
            <p:nvPr/>
          </p:nvSpPr>
          <p:spPr bwMode="auto">
            <a:xfrm>
              <a:off x="1435" y="2285"/>
              <a:ext cx="57" cy="230"/>
            </a:xfrm>
            <a:custGeom>
              <a:avLst/>
              <a:gdLst>
                <a:gd name="T0" fmla="*/ 43 w 71"/>
                <a:gd name="T1" fmla="*/ 0 h 288"/>
                <a:gd name="T2" fmla="*/ 39 w 71"/>
                <a:gd name="T3" fmla="*/ 61 h 288"/>
                <a:gd name="T4" fmla="*/ 0 w 71"/>
                <a:gd name="T5" fmla="*/ 184 h 288"/>
                <a:gd name="T6" fmla="*/ 0 60000 65536"/>
                <a:gd name="T7" fmla="*/ 0 60000 65536"/>
                <a:gd name="T8" fmla="*/ 0 60000 65536"/>
                <a:gd name="T9" fmla="*/ 0 w 71"/>
                <a:gd name="T10" fmla="*/ 0 h 288"/>
                <a:gd name="T11" fmla="*/ 71 w 71"/>
                <a:gd name="T12" fmla="*/ 288 h 288"/>
              </a:gdLst>
              <a:ahLst/>
              <a:cxnLst>
                <a:cxn ang="T6">
                  <a:pos x="T0" y="T1"/>
                </a:cxn>
                <a:cxn ang="T7">
                  <a:pos x="T2" y="T3"/>
                </a:cxn>
                <a:cxn ang="T8">
                  <a:pos x="T4" y="T5"/>
                </a:cxn>
              </a:cxnLst>
              <a:rect l="T9" t="T10" r="T11" b="T12"/>
              <a:pathLst>
                <a:path w="71" h="288">
                  <a:moveTo>
                    <a:pt x="66" y="0"/>
                  </a:moveTo>
                  <a:cubicBezTo>
                    <a:pt x="65" y="16"/>
                    <a:pt x="71" y="48"/>
                    <a:pt x="60" y="96"/>
                  </a:cubicBezTo>
                  <a:cubicBezTo>
                    <a:pt x="49" y="144"/>
                    <a:pt x="12" y="248"/>
                    <a:pt x="0" y="288"/>
                  </a:cubicBezTo>
                </a:path>
              </a:pathLst>
            </a:custGeom>
            <a:noFill/>
            <a:ln w="31750">
              <a:solidFill>
                <a:schemeClr val="bg2"/>
              </a:solidFill>
              <a:round/>
              <a:headEnd/>
              <a:tailEnd type="stealth" w="lg" len="lg"/>
            </a:ln>
          </p:spPr>
          <p:txBody>
            <a:bodyPr anchor="ctr">
              <a:spAutoFit/>
            </a:bodyPr>
            <a:lstStyle/>
            <a:p>
              <a:endParaRPr lang="en-US"/>
            </a:p>
          </p:txBody>
        </p:sp>
        <p:sp>
          <p:nvSpPr>
            <p:cNvPr id="61461" name="Freeform 20"/>
            <p:cNvSpPr>
              <a:spLocks/>
            </p:cNvSpPr>
            <p:nvPr/>
          </p:nvSpPr>
          <p:spPr bwMode="auto">
            <a:xfrm>
              <a:off x="1449" y="2275"/>
              <a:ext cx="178" cy="278"/>
            </a:xfrm>
            <a:custGeom>
              <a:avLst/>
              <a:gdLst>
                <a:gd name="T0" fmla="*/ 143 w 222"/>
                <a:gd name="T1" fmla="*/ 0 h 348"/>
                <a:gd name="T2" fmla="*/ 89 w 222"/>
                <a:gd name="T3" fmla="*/ 130 h 348"/>
                <a:gd name="T4" fmla="*/ 0 w 222"/>
                <a:gd name="T5" fmla="*/ 222 h 348"/>
                <a:gd name="T6" fmla="*/ 0 60000 65536"/>
                <a:gd name="T7" fmla="*/ 0 60000 65536"/>
                <a:gd name="T8" fmla="*/ 0 60000 65536"/>
                <a:gd name="T9" fmla="*/ 0 w 222"/>
                <a:gd name="T10" fmla="*/ 0 h 348"/>
                <a:gd name="T11" fmla="*/ 222 w 222"/>
                <a:gd name="T12" fmla="*/ 348 h 348"/>
              </a:gdLst>
              <a:ahLst/>
              <a:cxnLst>
                <a:cxn ang="T6">
                  <a:pos x="T0" y="T1"/>
                </a:cxn>
                <a:cxn ang="T7">
                  <a:pos x="T2" y="T3"/>
                </a:cxn>
                <a:cxn ang="T8">
                  <a:pos x="T4" y="T5"/>
                </a:cxn>
              </a:cxnLst>
              <a:rect l="T9" t="T10" r="T11" b="T12"/>
              <a:pathLst>
                <a:path w="222" h="348">
                  <a:moveTo>
                    <a:pt x="222" y="0"/>
                  </a:moveTo>
                  <a:cubicBezTo>
                    <a:pt x="205" y="34"/>
                    <a:pt x="175" y="146"/>
                    <a:pt x="138" y="204"/>
                  </a:cubicBezTo>
                  <a:cubicBezTo>
                    <a:pt x="101" y="262"/>
                    <a:pt x="29" y="318"/>
                    <a:pt x="0" y="348"/>
                  </a:cubicBezTo>
                </a:path>
              </a:pathLst>
            </a:custGeom>
            <a:noFill/>
            <a:ln w="31750">
              <a:solidFill>
                <a:schemeClr val="bg2"/>
              </a:solidFill>
              <a:round/>
              <a:headEnd/>
              <a:tailEnd type="stealth" w="lg" len="lg"/>
            </a:ln>
          </p:spPr>
          <p:txBody>
            <a:bodyPr anchor="ctr">
              <a:spAutoFit/>
            </a:bodyPr>
            <a:lstStyle/>
            <a:p>
              <a:endParaRPr lang="en-US"/>
            </a:p>
          </p:txBody>
        </p:sp>
        <p:sp>
          <p:nvSpPr>
            <p:cNvPr id="61462" name="Freeform 21"/>
            <p:cNvSpPr>
              <a:spLocks/>
            </p:cNvSpPr>
            <p:nvPr/>
          </p:nvSpPr>
          <p:spPr bwMode="auto">
            <a:xfrm>
              <a:off x="1483" y="2509"/>
              <a:ext cx="359" cy="68"/>
            </a:xfrm>
            <a:custGeom>
              <a:avLst/>
              <a:gdLst>
                <a:gd name="T0" fmla="*/ 286 w 450"/>
                <a:gd name="T1" fmla="*/ 24 h 86"/>
                <a:gd name="T2" fmla="*/ 134 w 450"/>
                <a:gd name="T3" fmla="*/ 5 h 86"/>
                <a:gd name="T4" fmla="*/ 0 w 450"/>
                <a:gd name="T5" fmla="*/ 54 h 86"/>
                <a:gd name="T6" fmla="*/ 0 60000 65536"/>
                <a:gd name="T7" fmla="*/ 0 60000 65536"/>
                <a:gd name="T8" fmla="*/ 0 60000 65536"/>
                <a:gd name="T9" fmla="*/ 0 w 450"/>
                <a:gd name="T10" fmla="*/ 0 h 86"/>
                <a:gd name="T11" fmla="*/ 450 w 450"/>
                <a:gd name="T12" fmla="*/ 86 h 86"/>
              </a:gdLst>
              <a:ahLst/>
              <a:cxnLst>
                <a:cxn ang="T6">
                  <a:pos x="T0" y="T1"/>
                </a:cxn>
                <a:cxn ang="T7">
                  <a:pos x="T2" y="T3"/>
                </a:cxn>
                <a:cxn ang="T8">
                  <a:pos x="T4" y="T5"/>
                </a:cxn>
              </a:cxnLst>
              <a:rect l="T9" t="T10" r="T11" b="T12"/>
              <a:pathLst>
                <a:path w="450" h="86">
                  <a:moveTo>
                    <a:pt x="450" y="38"/>
                  </a:moveTo>
                  <a:cubicBezTo>
                    <a:pt x="410" y="36"/>
                    <a:pt x="285" y="0"/>
                    <a:pt x="210" y="8"/>
                  </a:cubicBezTo>
                  <a:cubicBezTo>
                    <a:pt x="135" y="16"/>
                    <a:pt x="44" y="70"/>
                    <a:pt x="0" y="86"/>
                  </a:cubicBezTo>
                </a:path>
              </a:pathLst>
            </a:custGeom>
            <a:noFill/>
            <a:ln w="31750">
              <a:solidFill>
                <a:schemeClr val="bg2"/>
              </a:solidFill>
              <a:round/>
              <a:headEnd/>
              <a:tailEnd type="stealth" w="lg" len="lg"/>
            </a:ln>
          </p:spPr>
          <p:txBody>
            <a:bodyPr anchor="ctr">
              <a:spAutoFit/>
            </a:bodyPr>
            <a:lstStyle/>
            <a:p>
              <a:endParaRPr lang="en-US"/>
            </a:p>
          </p:txBody>
        </p:sp>
        <p:sp>
          <p:nvSpPr>
            <p:cNvPr id="61463" name="Freeform 22"/>
            <p:cNvSpPr>
              <a:spLocks/>
            </p:cNvSpPr>
            <p:nvPr/>
          </p:nvSpPr>
          <p:spPr bwMode="auto">
            <a:xfrm>
              <a:off x="1579" y="2405"/>
              <a:ext cx="254" cy="86"/>
            </a:xfrm>
            <a:custGeom>
              <a:avLst/>
              <a:gdLst>
                <a:gd name="T0" fmla="*/ 203 w 318"/>
                <a:gd name="T1" fmla="*/ 3 h 107"/>
                <a:gd name="T2" fmla="*/ 115 w 318"/>
                <a:gd name="T3" fmla="*/ 11 h 107"/>
                <a:gd name="T4" fmla="*/ 0 w 318"/>
                <a:gd name="T5" fmla="*/ 69 h 107"/>
                <a:gd name="T6" fmla="*/ 0 60000 65536"/>
                <a:gd name="T7" fmla="*/ 0 60000 65536"/>
                <a:gd name="T8" fmla="*/ 0 60000 65536"/>
                <a:gd name="T9" fmla="*/ 0 w 318"/>
                <a:gd name="T10" fmla="*/ 0 h 107"/>
                <a:gd name="T11" fmla="*/ 318 w 318"/>
                <a:gd name="T12" fmla="*/ 107 h 107"/>
              </a:gdLst>
              <a:ahLst/>
              <a:cxnLst>
                <a:cxn ang="T6">
                  <a:pos x="T0" y="T1"/>
                </a:cxn>
                <a:cxn ang="T7">
                  <a:pos x="T2" y="T3"/>
                </a:cxn>
                <a:cxn ang="T8">
                  <a:pos x="T4" y="T5"/>
                </a:cxn>
              </a:cxnLst>
              <a:rect l="T9" t="T10" r="T11" b="T12"/>
              <a:pathLst>
                <a:path w="318" h="107">
                  <a:moveTo>
                    <a:pt x="318" y="5"/>
                  </a:moveTo>
                  <a:cubicBezTo>
                    <a:pt x="293" y="7"/>
                    <a:pt x="233" y="0"/>
                    <a:pt x="180" y="17"/>
                  </a:cubicBezTo>
                  <a:cubicBezTo>
                    <a:pt x="127" y="34"/>
                    <a:pt x="38" y="88"/>
                    <a:pt x="0" y="107"/>
                  </a:cubicBezTo>
                </a:path>
              </a:pathLst>
            </a:custGeom>
            <a:noFill/>
            <a:ln w="31750">
              <a:solidFill>
                <a:schemeClr val="bg2"/>
              </a:solidFill>
              <a:round/>
              <a:headEnd/>
              <a:tailEnd type="stealth" w="lg" len="lg"/>
            </a:ln>
          </p:spPr>
          <p:txBody>
            <a:bodyPr anchor="ctr">
              <a:spAutoFit/>
            </a:bodyPr>
            <a:lstStyle/>
            <a:p>
              <a:endParaRPr lang="en-US"/>
            </a:p>
          </p:txBody>
        </p:sp>
        <p:sp>
          <p:nvSpPr>
            <p:cNvPr id="61464" name="Freeform 23"/>
            <p:cNvSpPr>
              <a:spLocks/>
            </p:cNvSpPr>
            <p:nvPr/>
          </p:nvSpPr>
          <p:spPr bwMode="auto">
            <a:xfrm>
              <a:off x="2247" y="2433"/>
              <a:ext cx="281" cy="657"/>
            </a:xfrm>
            <a:custGeom>
              <a:avLst/>
              <a:gdLst>
                <a:gd name="T0" fmla="*/ 21 w 351"/>
                <a:gd name="T1" fmla="*/ 0 h 822"/>
                <a:gd name="T2" fmla="*/ 29 w 351"/>
                <a:gd name="T3" fmla="*/ 122 h 822"/>
                <a:gd name="T4" fmla="*/ 195 w 351"/>
                <a:gd name="T5" fmla="*/ 265 h 822"/>
                <a:gd name="T6" fmla="*/ 214 w 351"/>
                <a:gd name="T7" fmla="*/ 525 h 822"/>
                <a:gd name="T8" fmla="*/ 0 60000 65536"/>
                <a:gd name="T9" fmla="*/ 0 60000 65536"/>
                <a:gd name="T10" fmla="*/ 0 60000 65536"/>
                <a:gd name="T11" fmla="*/ 0 60000 65536"/>
                <a:gd name="T12" fmla="*/ 0 w 351"/>
                <a:gd name="T13" fmla="*/ 0 h 822"/>
                <a:gd name="T14" fmla="*/ 351 w 351"/>
                <a:gd name="T15" fmla="*/ 822 h 822"/>
              </a:gdLst>
              <a:ahLst/>
              <a:cxnLst>
                <a:cxn ang="T8">
                  <a:pos x="T0" y="T1"/>
                </a:cxn>
                <a:cxn ang="T9">
                  <a:pos x="T2" y="T3"/>
                </a:cxn>
                <a:cxn ang="T10">
                  <a:pos x="T4" y="T5"/>
                </a:cxn>
                <a:cxn ang="T11">
                  <a:pos x="T6" y="T7"/>
                </a:cxn>
              </a:cxnLst>
              <a:rect l="T12" t="T13" r="T14" b="T15"/>
              <a:pathLst>
                <a:path w="351" h="822">
                  <a:moveTo>
                    <a:pt x="33" y="0"/>
                  </a:moveTo>
                  <a:cubicBezTo>
                    <a:pt x="38" y="32"/>
                    <a:pt x="0" y="123"/>
                    <a:pt x="45" y="192"/>
                  </a:cubicBezTo>
                  <a:cubicBezTo>
                    <a:pt x="90" y="261"/>
                    <a:pt x="255" y="309"/>
                    <a:pt x="303" y="414"/>
                  </a:cubicBezTo>
                  <a:cubicBezTo>
                    <a:pt x="351" y="519"/>
                    <a:pt x="327" y="737"/>
                    <a:pt x="333" y="822"/>
                  </a:cubicBezTo>
                </a:path>
              </a:pathLst>
            </a:custGeom>
            <a:noFill/>
            <a:ln w="31750">
              <a:solidFill>
                <a:schemeClr val="bg2"/>
              </a:solidFill>
              <a:round/>
              <a:headEnd/>
              <a:tailEnd type="stealth" w="lg" len="lg"/>
            </a:ln>
          </p:spPr>
          <p:txBody>
            <a:bodyPr anchor="ctr">
              <a:spAutoFit/>
            </a:bodyPr>
            <a:lstStyle/>
            <a:p>
              <a:endParaRPr lang="en-US"/>
            </a:p>
          </p:txBody>
        </p:sp>
        <p:sp>
          <p:nvSpPr>
            <p:cNvPr id="61465" name="Freeform 24"/>
            <p:cNvSpPr>
              <a:spLocks/>
            </p:cNvSpPr>
            <p:nvPr/>
          </p:nvSpPr>
          <p:spPr bwMode="auto">
            <a:xfrm>
              <a:off x="1962" y="2539"/>
              <a:ext cx="302" cy="503"/>
            </a:xfrm>
            <a:custGeom>
              <a:avLst/>
              <a:gdLst>
                <a:gd name="T0" fmla="*/ 0 w 378"/>
                <a:gd name="T1" fmla="*/ 0 h 630"/>
                <a:gd name="T2" fmla="*/ 77 w 378"/>
                <a:gd name="T3" fmla="*/ 184 h 630"/>
                <a:gd name="T4" fmla="*/ 192 w 378"/>
                <a:gd name="T5" fmla="*/ 267 h 630"/>
                <a:gd name="T6" fmla="*/ 241 w 378"/>
                <a:gd name="T7" fmla="*/ 402 h 630"/>
                <a:gd name="T8" fmla="*/ 0 60000 65536"/>
                <a:gd name="T9" fmla="*/ 0 60000 65536"/>
                <a:gd name="T10" fmla="*/ 0 60000 65536"/>
                <a:gd name="T11" fmla="*/ 0 60000 65536"/>
                <a:gd name="T12" fmla="*/ 0 w 378"/>
                <a:gd name="T13" fmla="*/ 0 h 630"/>
                <a:gd name="T14" fmla="*/ 378 w 378"/>
                <a:gd name="T15" fmla="*/ 630 h 630"/>
              </a:gdLst>
              <a:ahLst/>
              <a:cxnLst>
                <a:cxn ang="T8">
                  <a:pos x="T0" y="T1"/>
                </a:cxn>
                <a:cxn ang="T9">
                  <a:pos x="T2" y="T3"/>
                </a:cxn>
                <a:cxn ang="T10">
                  <a:pos x="T4" y="T5"/>
                </a:cxn>
                <a:cxn ang="T11">
                  <a:pos x="T6" y="T7"/>
                </a:cxn>
              </a:cxnLst>
              <a:rect l="T12" t="T13" r="T14" b="T15"/>
              <a:pathLst>
                <a:path w="378" h="630">
                  <a:moveTo>
                    <a:pt x="0" y="0"/>
                  </a:moveTo>
                  <a:cubicBezTo>
                    <a:pt x="17" y="45"/>
                    <a:pt x="70" y="218"/>
                    <a:pt x="120" y="288"/>
                  </a:cubicBezTo>
                  <a:cubicBezTo>
                    <a:pt x="170" y="358"/>
                    <a:pt x="257" y="363"/>
                    <a:pt x="300" y="420"/>
                  </a:cubicBezTo>
                  <a:cubicBezTo>
                    <a:pt x="343" y="477"/>
                    <a:pt x="362" y="586"/>
                    <a:pt x="378" y="630"/>
                  </a:cubicBezTo>
                </a:path>
              </a:pathLst>
            </a:custGeom>
            <a:noFill/>
            <a:ln w="31750">
              <a:solidFill>
                <a:schemeClr val="bg2"/>
              </a:solidFill>
              <a:round/>
              <a:headEnd/>
              <a:tailEnd type="stealth" w="lg" len="lg"/>
            </a:ln>
          </p:spPr>
          <p:txBody>
            <a:bodyPr anchor="ctr">
              <a:spAutoFit/>
            </a:bodyPr>
            <a:lstStyle/>
            <a:p>
              <a:endParaRPr lang="en-US"/>
            </a:p>
          </p:txBody>
        </p:sp>
        <p:sp>
          <p:nvSpPr>
            <p:cNvPr id="61466" name="Freeform 25"/>
            <p:cNvSpPr>
              <a:spLocks/>
            </p:cNvSpPr>
            <p:nvPr/>
          </p:nvSpPr>
          <p:spPr bwMode="auto">
            <a:xfrm>
              <a:off x="2022" y="1302"/>
              <a:ext cx="748" cy="376"/>
            </a:xfrm>
            <a:custGeom>
              <a:avLst/>
              <a:gdLst>
                <a:gd name="T0" fmla="*/ 598 w 936"/>
                <a:gd name="T1" fmla="*/ 0 h 470"/>
                <a:gd name="T2" fmla="*/ 341 w 936"/>
                <a:gd name="T3" fmla="*/ 177 h 470"/>
                <a:gd name="T4" fmla="*/ 125 w 936"/>
                <a:gd name="T5" fmla="*/ 288 h 470"/>
                <a:gd name="T6" fmla="*/ 0 w 936"/>
                <a:gd name="T7" fmla="*/ 254 h 470"/>
                <a:gd name="T8" fmla="*/ 0 60000 65536"/>
                <a:gd name="T9" fmla="*/ 0 60000 65536"/>
                <a:gd name="T10" fmla="*/ 0 60000 65536"/>
                <a:gd name="T11" fmla="*/ 0 60000 65536"/>
                <a:gd name="T12" fmla="*/ 0 w 936"/>
                <a:gd name="T13" fmla="*/ 0 h 470"/>
                <a:gd name="T14" fmla="*/ 936 w 936"/>
                <a:gd name="T15" fmla="*/ 470 h 470"/>
              </a:gdLst>
              <a:ahLst/>
              <a:cxnLst>
                <a:cxn ang="T8">
                  <a:pos x="T0" y="T1"/>
                </a:cxn>
                <a:cxn ang="T9">
                  <a:pos x="T2" y="T3"/>
                </a:cxn>
                <a:cxn ang="T10">
                  <a:pos x="T4" y="T5"/>
                </a:cxn>
                <a:cxn ang="T11">
                  <a:pos x="T6" y="T7"/>
                </a:cxn>
              </a:cxnLst>
              <a:rect l="T12" t="T13" r="T14" b="T15"/>
              <a:pathLst>
                <a:path w="936" h="470">
                  <a:moveTo>
                    <a:pt x="936" y="0"/>
                  </a:moveTo>
                  <a:cubicBezTo>
                    <a:pt x="869" y="46"/>
                    <a:pt x="657" y="201"/>
                    <a:pt x="534" y="276"/>
                  </a:cubicBezTo>
                  <a:cubicBezTo>
                    <a:pt x="411" y="351"/>
                    <a:pt x="284" y="430"/>
                    <a:pt x="195" y="450"/>
                  </a:cubicBezTo>
                  <a:cubicBezTo>
                    <a:pt x="106" y="470"/>
                    <a:pt x="41" y="407"/>
                    <a:pt x="0" y="396"/>
                  </a:cubicBezTo>
                </a:path>
              </a:pathLst>
            </a:custGeom>
            <a:noFill/>
            <a:ln w="31750">
              <a:solidFill>
                <a:schemeClr val="bg2"/>
              </a:solidFill>
              <a:round/>
              <a:headEnd/>
              <a:tailEnd type="stealth" w="lg" len="lg"/>
            </a:ln>
          </p:spPr>
          <p:txBody>
            <a:bodyPr anchor="ctr">
              <a:spAutoFit/>
            </a:bodyPr>
            <a:lstStyle/>
            <a:p>
              <a:endParaRPr lang="en-US"/>
            </a:p>
          </p:txBody>
        </p:sp>
        <p:sp>
          <p:nvSpPr>
            <p:cNvPr id="61467" name="Freeform 26"/>
            <p:cNvSpPr>
              <a:spLocks/>
            </p:cNvSpPr>
            <p:nvPr/>
          </p:nvSpPr>
          <p:spPr bwMode="auto">
            <a:xfrm>
              <a:off x="1993" y="1666"/>
              <a:ext cx="1052" cy="432"/>
            </a:xfrm>
            <a:custGeom>
              <a:avLst/>
              <a:gdLst>
                <a:gd name="T0" fmla="*/ 840 w 1317"/>
                <a:gd name="T1" fmla="*/ 346 h 540"/>
                <a:gd name="T2" fmla="*/ 665 w 1317"/>
                <a:gd name="T3" fmla="*/ 311 h 540"/>
                <a:gd name="T4" fmla="*/ 469 w 1317"/>
                <a:gd name="T5" fmla="*/ 240 h 540"/>
                <a:gd name="T6" fmla="*/ 195 w 1317"/>
                <a:gd name="T7" fmla="*/ 173 h 540"/>
                <a:gd name="T8" fmla="*/ 0 w 1317"/>
                <a:gd name="T9" fmla="*/ 0 h 540"/>
                <a:gd name="T10" fmla="*/ 0 60000 65536"/>
                <a:gd name="T11" fmla="*/ 0 60000 65536"/>
                <a:gd name="T12" fmla="*/ 0 60000 65536"/>
                <a:gd name="T13" fmla="*/ 0 60000 65536"/>
                <a:gd name="T14" fmla="*/ 0 60000 65536"/>
                <a:gd name="T15" fmla="*/ 0 w 1317"/>
                <a:gd name="T16" fmla="*/ 0 h 540"/>
                <a:gd name="T17" fmla="*/ 1317 w 1317"/>
                <a:gd name="T18" fmla="*/ 540 h 540"/>
              </a:gdLst>
              <a:ahLst/>
              <a:cxnLst>
                <a:cxn ang="T10">
                  <a:pos x="T0" y="T1"/>
                </a:cxn>
                <a:cxn ang="T11">
                  <a:pos x="T2" y="T3"/>
                </a:cxn>
                <a:cxn ang="T12">
                  <a:pos x="T4" y="T5"/>
                </a:cxn>
                <a:cxn ang="T13">
                  <a:pos x="T6" y="T7"/>
                </a:cxn>
                <a:cxn ang="T14">
                  <a:pos x="T8" y="T9"/>
                </a:cxn>
              </a:cxnLst>
              <a:rect l="T15" t="T16" r="T17" b="T18"/>
              <a:pathLst>
                <a:path w="1317" h="540">
                  <a:moveTo>
                    <a:pt x="1317" y="540"/>
                  </a:moveTo>
                  <a:cubicBezTo>
                    <a:pt x="1271" y="531"/>
                    <a:pt x="1138" y="513"/>
                    <a:pt x="1041" y="486"/>
                  </a:cubicBezTo>
                  <a:cubicBezTo>
                    <a:pt x="944" y="459"/>
                    <a:pt x="857" y="411"/>
                    <a:pt x="735" y="375"/>
                  </a:cubicBezTo>
                  <a:cubicBezTo>
                    <a:pt x="613" y="339"/>
                    <a:pt x="429" y="333"/>
                    <a:pt x="306" y="270"/>
                  </a:cubicBezTo>
                  <a:cubicBezTo>
                    <a:pt x="183" y="207"/>
                    <a:pt x="64" y="56"/>
                    <a:pt x="0" y="0"/>
                  </a:cubicBezTo>
                </a:path>
              </a:pathLst>
            </a:custGeom>
            <a:noFill/>
            <a:ln w="31750">
              <a:solidFill>
                <a:schemeClr val="bg2"/>
              </a:solidFill>
              <a:round/>
              <a:headEnd/>
              <a:tailEnd type="stealth" w="lg" len="lg"/>
            </a:ln>
          </p:spPr>
          <p:txBody>
            <a:bodyPr anchor="ctr">
              <a:spAutoFit/>
            </a:bodyPr>
            <a:lstStyle/>
            <a:p>
              <a:endParaRPr lang="en-US"/>
            </a:p>
          </p:txBody>
        </p:sp>
        <p:sp>
          <p:nvSpPr>
            <p:cNvPr id="61468" name="Freeform 27"/>
            <p:cNvSpPr>
              <a:spLocks/>
            </p:cNvSpPr>
            <p:nvPr/>
          </p:nvSpPr>
          <p:spPr bwMode="auto">
            <a:xfrm>
              <a:off x="2099" y="1695"/>
              <a:ext cx="929" cy="283"/>
            </a:xfrm>
            <a:custGeom>
              <a:avLst/>
              <a:gdLst>
                <a:gd name="T0" fmla="*/ 741 w 1164"/>
                <a:gd name="T1" fmla="*/ 226 h 354"/>
                <a:gd name="T2" fmla="*/ 525 w 1164"/>
                <a:gd name="T3" fmla="*/ 48 h 354"/>
                <a:gd name="T4" fmla="*/ 126 w 1164"/>
                <a:gd name="T5" fmla="*/ 19 h 354"/>
                <a:gd name="T6" fmla="*/ 0 w 1164"/>
                <a:gd name="T7" fmla="*/ 0 h 354"/>
                <a:gd name="T8" fmla="*/ 0 60000 65536"/>
                <a:gd name="T9" fmla="*/ 0 60000 65536"/>
                <a:gd name="T10" fmla="*/ 0 60000 65536"/>
                <a:gd name="T11" fmla="*/ 0 60000 65536"/>
                <a:gd name="T12" fmla="*/ 0 w 1164"/>
                <a:gd name="T13" fmla="*/ 0 h 354"/>
                <a:gd name="T14" fmla="*/ 1164 w 1164"/>
                <a:gd name="T15" fmla="*/ 354 h 354"/>
              </a:gdLst>
              <a:ahLst/>
              <a:cxnLst>
                <a:cxn ang="T8">
                  <a:pos x="T0" y="T1"/>
                </a:cxn>
                <a:cxn ang="T9">
                  <a:pos x="T2" y="T3"/>
                </a:cxn>
                <a:cxn ang="T10">
                  <a:pos x="T4" y="T5"/>
                </a:cxn>
                <a:cxn ang="T11">
                  <a:pos x="T6" y="T7"/>
                </a:cxn>
              </a:cxnLst>
              <a:rect l="T12" t="T13" r="T14" b="T15"/>
              <a:pathLst>
                <a:path w="1164" h="354">
                  <a:moveTo>
                    <a:pt x="1164" y="354"/>
                  </a:moveTo>
                  <a:cubicBezTo>
                    <a:pt x="1107" y="307"/>
                    <a:pt x="986" y="129"/>
                    <a:pt x="825" y="75"/>
                  </a:cubicBezTo>
                  <a:cubicBezTo>
                    <a:pt x="664" y="21"/>
                    <a:pt x="335" y="42"/>
                    <a:pt x="198" y="30"/>
                  </a:cubicBezTo>
                  <a:cubicBezTo>
                    <a:pt x="61" y="18"/>
                    <a:pt x="41" y="6"/>
                    <a:pt x="0" y="0"/>
                  </a:cubicBezTo>
                </a:path>
              </a:pathLst>
            </a:custGeom>
            <a:noFill/>
            <a:ln w="31750">
              <a:solidFill>
                <a:schemeClr val="bg2"/>
              </a:solidFill>
              <a:round/>
              <a:headEnd/>
              <a:tailEnd type="stealth" w="lg" len="lg"/>
            </a:ln>
          </p:spPr>
          <p:txBody>
            <a:bodyPr anchor="ctr">
              <a:spAutoFit/>
            </a:bodyPr>
            <a:lstStyle/>
            <a:p>
              <a:endParaRPr lang="en-US"/>
            </a:p>
          </p:txBody>
        </p:sp>
        <p:sp>
          <p:nvSpPr>
            <p:cNvPr id="61469" name="Freeform 28"/>
            <p:cNvSpPr>
              <a:spLocks/>
            </p:cNvSpPr>
            <p:nvPr/>
          </p:nvSpPr>
          <p:spPr bwMode="auto">
            <a:xfrm>
              <a:off x="2851" y="2201"/>
              <a:ext cx="252" cy="611"/>
            </a:xfrm>
            <a:custGeom>
              <a:avLst/>
              <a:gdLst>
                <a:gd name="T0" fmla="*/ 202 w 315"/>
                <a:gd name="T1" fmla="*/ 0 h 765"/>
                <a:gd name="T2" fmla="*/ 110 w 315"/>
                <a:gd name="T3" fmla="*/ 140 h 765"/>
                <a:gd name="T4" fmla="*/ 38 w 315"/>
                <a:gd name="T5" fmla="*/ 359 h 765"/>
                <a:gd name="T6" fmla="*/ 0 w 315"/>
                <a:gd name="T7" fmla="*/ 488 h 765"/>
                <a:gd name="T8" fmla="*/ 0 60000 65536"/>
                <a:gd name="T9" fmla="*/ 0 60000 65536"/>
                <a:gd name="T10" fmla="*/ 0 60000 65536"/>
                <a:gd name="T11" fmla="*/ 0 60000 65536"/>
                <a:gd name="T12" fmla="*/ 0 w 315"/>
                <a:gd name="T13" fmla="*/ 0 h 765"/>
                <a:gd name="T14" fmla="*/ 315 w 315"/>
                <a:gd name="T15" fmla="*/ 765 h 765"/>
              </a:gdLst>
              <a:ahLst/>
              <a:cxnLst>
                <a:cxn ang="T8">
                  <a:pos x="T0" y="T1"/>
                </a:cxn>
                <a:cxn ang="T9">
                  <a:pos x="T2" y="T3"/>
                </a:cxn>
                <a:cxn ang="T10">
                  <a:pos x="T4" y="T5"/>
                </a:cxn>
                <a:cxn ang="T11">
                  <a:pos x="T6" y="T7"/>
                </a:cxn>
              </a:cxnLst>
              <a:rect l="T12" t="T13" r="T14" b="T15"/>
              <a:pathLst>
                <a:path w="315" h="765">
                  <a:moveTo>
                    <a:pt x="315" y="0"/>
                  </a:moveTo>
                  <a:cubicBezTo>
                    <a:pt x="291" y="36"/>
                    <a:pt x="213" y="125"/>
                    <a:pt x="171" y="219"/>
                  </a:cubicBezTo>
                  <a:cubicBezTo>
                    <a:pt x="129" y="313"/>
                    <a:pt x="88" y="473"/>
                    <a:pt x="60" y="564"/>
                  </a:cubicBezTo>
                  <a:cubicBezTo>
                    <a:pt x="32" y="655"/>
                    <a:pt x="12" y="723"/>
                    <a:pt x="0" y="765"/>
                  </a:cubicBezTo>
                </a:path>
              </a:pathLst>
            </a:custGeom>
            <a:noFill/>
            <a:ln w="31750">
              <a:solidFill>
                <a:schemeClr val="bg2"/>
              </a:solidFill>
              <a:round/>
              <a:headEnd/>
              <a:tailEnd type="stealth" w="lg" len="lg"/>
            </a:ln>
          </p:spPr>
          <p:txBody>
            <a:bodyPr anchor="ctr">
              <a:spAutoFit/>
            </a:bodyPr>
            <a:lstStyle/>
            <a:p>
              <a:endParaRPr lang="en-US"/>
            </a:p>
          </p:txBody>
        </p:sp>
        <p:sp>
          <p:nvSpPr>
            <p:cNvPr id="61470" name="Freeform 29"/>
            <p:cNvSpPr>
              <a:spLocks/>
            </p:cNvSpPr>
            <p:nvPr/>
          </p:nvSpPr>
          <p:spPr bwMode="auto">
            <a:xfrm>
              <a:off x="2875" y="2860"/>
              <a:ext cx="467" cy="33"/>
            </a:xfrm>
            <a:custGeom>
              <a:avLst/>
              <a:gdLst>
                <a:gd name="T0" fmla="*/ 373 w 585"/>
                <a:gd name="T1" fmla="*/ 10 h 41"/>
                <a:gd name="T2" fmla="*/ 263 w 585"/>
                <a:gd name="T3" fmla="*/ 25 h 41"/>
                <a:gd name="T4" fmla="*/ 0 w 585"/>
                <a:gd name="T5" fmla="*/ 0 h 41"/>
                <a:gd name="T6" fmla="*/ 0 60000 65536"/>
                <a:gd name="T7" fmla="*/ 0 60000 65536"/>
                <a:gd name="T8" fmla="*/ 0 60000 65536"/>
                <a:gd name="T9" fmla="*/ 0 w 585"/>
                <a:gd name="T10" fmla="*/ 0 h 41"/>
                <a:gd name="T11" fmla="*/ 585 w 585"/>
                <a:gd name="T12" fmla="*/ 41 h 41"/>
              </a:gdLst>
              <a:ahLst/>
              <a:cxnLst>
                <a:cxn ang="T6">
                  <a:pos x="T0" y="T1"/>
                </a:cxn>
                <a:cxn ang="T7">
                  <a:pos x="T2" y="T3"/>
                </a:cxn>
                <a:cxn ang="T8">
                  <a:pos x="T4" y="T5"/>
                </a:cxn>
              </a:cxnLst>
              <a:rect l="T9" t="T10" r="T11" b="T12"/>
              <a:pathLst>
                <a:path w="585" h="41">
                  <a:moveTo>
                    <a:pt x="585" y="15"/>
                  </a:moveTo>
                  <a:cubicBezTo>
                    <a:pt x="557" y="19"/>
                    <a:pt x="511" y="41"/>
                    <a:pt x="414" y="39"/>
                  </a:cubicBezTo>
                  <a:cubicBezTo>
                    <a:pt x="317" y="37"/>
                    <a:pt x="86" y="8"/>
                    <a:pt x="0" y="0"/>
                  </a:cubicBezTo>
                </a:path>
              </a:pathLst>
            </a:custGeom>
            <a:noFill/>
            <a:ln w="31750">
              <a:solidFill>
                <a:schemeClr val="bg2"/>
              </a:solidFill>
              <a:round/>
              <a:headEnd/>
              <a:tailEnd type="stealth" w="lg" len="lg"/>
            </a:ln>
          </p:spPr>
          <p:txBody>
            <a:bodyPr anchor="ctr">
              <a:spAutoFit/>
            </a:bodyPr>
            <a:lstStyle/>
            <a:p>
              <a:endParaRPr lang="en-US"/>
            </a:p>
          </p:txBody>
        </p:sp>
        <p:sp>
          <p:nvSpPr>
            <p:cNvPr id="61471" name="Freeform 30"/>
            <p:cNvSpPr>
              <a:spLocks/>
            </p:cNvSpPr>
            <p:nvPr/>
          </p:nvSpPr>
          <p:spPr bwMode="auto">
            <a:xfrm>
              <a:off x="2655" y="2465"/>
              <a:ext cx="687" cy="687"/>
            </a:xfrm>
            <a:custGeom>
              <a:avLst/>
              <a:gdLst>
                <a:gd name="T0" fmla="*/ 548 w 861"/>
                <a:gd name="T1" fmla="*/ 0 h 861"/>
                <a:gd name="T2" fmla="*/ 466 w 861"/>
                <a:gd name="T3" fmla="*/ 86 h 861"/>
                <a:gd name="T4" fmla="*/ 151 w 861"/>
                <a:gd name="T5" fmla="*/ 321 h 861"/>
                <a:gd name="T6" fmla="*/ 67 w 861"/>
                <a:gd name="T7" fmla="*/ 405 h 861"/>
                <a:gd name="T8" fmla="*/ 0 w 861"/>
                <a:gd name="T9" fmla="*/ 548 h 861"/>
                <a:gd name="T10" fmla="*/ 0 60000 65536"/>
                <a:gd name="T11" fmla="*/ 0 60000 65536"/>
                <a:gd name="T12" fmla="*/ 0 60000 65536"/>
                <a:gd name="T13" fmla="*/ 0 60000 65536"/>
                <a:gd name="T14" fmla="*/ 0 60000 65536"/>
                <a:gd name="T15" fmla="*/ 0 w 861"/>
                <a:gd name="T16" fmla="*/ 0 h 861"/>
                <a:gd name="T17" fmla="*/ 861 w 861"/>
                <a:gd name="T18" fmla="*/ 861 h 861"/>
              </a:gdLst>
              <a:ahLst/>
              <a:cxnLst>
                <a:cxn ang="T10">
                  <a:pos x="T0" y="T1"/>
                </a:cxn>
                <a:cxn ang="T11">
                  <a:pos x="T2" y="T3"/>
                </a:cxn>
                <a:cxn ang="T12">
                  <a:pos x="T4" y="T5"/>
                </a:cxn>
                <a:cxn ang="T13">
                  <a:pos x="T6" y="T7"/>
                </a:cxn>
                <a:cxn ang="T14">
                  <a:pos x="T8" y="T9"/>
                </a:cxn>
              </a:cxnLst>
              <a:rect l="T15" t="T16" r="T17" b="T18"/>
              <a:pathLst>
                <a:path w="861" h="861">
                  <a:moveTo>
                    <a:pt x="861" y="0"/>
                  </a:moveTo>
                  <a:cubicBezTo>
                    <a:pt x="839" y="21"/>
                    <a:pt x="836" y="51"/>
                    <a:pt x="732" y="135"/>
                  </a:cubicBezTo>
                  <a:cubicBezTo>
                    <a:pt x="628" y="219"/>
                    <a:pt x="342" y="420"/>
                    <a:pt x="237" y="504"/>
                  </a:cubicBezTo>
                  <a:cubicBezTo>
                    <a:pt x="132" y="588"/>
                    <a:pt x="145" y="577"/>
                    <a:pt x="105" y="636"/>
                  </a:cubicBezTo>
                  <a:cubicBezTo>
                    <a:pt x="65" y="695"/>
                    <a:pt x="22" y="814"/>
                    <a:pt x="0" y="861"/>
                  </a:cubicBezTo>
                </a:path>
              </a:pathLst>
            </a:custGeom>
            <a:noFill/>
            <a:ln w="31750">
              <a:solidFill>
                <a:schemeClr val="bg2"/>
              </a:solidFill>
              <a:round/>
              <a:headEnd/>
              <a:tailEnd type="stealth" w="lg" len="lg"/>
            </a:ln>
          </p:spPr>
          <p:txBody>
            <a:bodyPr anchor="ctr">
              <a:spAutoFit/>
            </a:bodyPr>
            <a:lstStyle/>
            <a:p>
              <a:endParaRPr lang="en-US"/>
            </a:p>
          </p:txBody>
        </p:sp>
        <p:sp>
          <p:nvSpPr>
            <p:cNvPr id="61472" name="Freeform 31"/>
            <p:cNvSpPr>
              <a:spLocks/>
            </p:cNvSpPr>
            <p:nvPr/>
          </p:nvSpPr>
          <p:spPr bwMode="auto">
            <a:xfrm>
              <a:off x="2988" y="2699"/>
              <a:ext cx="366" cy="132"/>
            </a:xfrm>
            <a:custGeom>
              <a:avLst/>
              <a:gdLst>
                <a:gd name="T0" fmla="*/ 292 w 459"/>
                <a:gd name="T1" fmla="*/ 0 h 165"/>
                <a:gd name="T2" fmla="*/ 133 w 459"/>
                <a:gd name="T3" fmla="*/ 62 h 165"/>
                <a:gd name="T4" fmla="*/ 0 w 459"/>
                <a:gd name="T5" fmla="*/ 106 h 165"/>
                <a:gd name="T6" fmla="*/ 0 60000 65536"/>
                <a:gd name="T7" fmla="*/ 0 60000 65536"/>
                <a:gd name="T8" fmla="*/ 0 60000 65536"/>
                <a:gd name="T9" fmla="*/ 0 w 459"/>
                <a:gd name="T10" fmla="*/ 0 h 165"/>
                <a:gd name="T11" fmla="*/ 459 w 459"/>
                <a:gd name="T12" fmla="*/ 165 h 165"/>
              </a:gdLst>
              <a:ahLst/>
              <a:cxnLst>
                <a:cxn ang="T6">
                  <a:pos x="T0" y="T1"/>
                </a:cxn>
                <a:cxn ang="T7">
                  <a:pos x="T2" y="T3"/>
                </a:cxn>
                <a:cxn ang="T8">
                  <a:pos x="T4" y="T5"/>
                </a:cxn>
              </a:cxnLst>
              <a:rect l="T9" t="T10" r="T11" b="T12"/>
              <a:pathLst>
                <a:path w="459" h="165">
                  <a:moveTo>
                    <a:pt x="459" y="0"/>
                  </a:moveTo>
                  <a:cubicBezTo>
                    <a:pt x="418" y="15"/>
                    <a:pt x="286" y="69"/>
                    <a:pt x="210" y="96"/>
                  </a:cubicBezTo>
                  <a:cubicBezTo>
                    <a:pt x="134" y="123"/>
                    <a:pt x="44" y="151"/>
                    <a:pt x="0" y="165"/>
                  </a:cubicBezTo>
                </a:path>
              </a:pathLst>
            </a:custGeom>
            <a:noFill/>
            <a:ln w="31750">
              <a:solidFill>
                <a:schemeClr val="bg2"/>
              </a:solidFill>
              <a:round/>
              <a:headEnd/>
              <a:tailEnd type="stealth" w="lg" len="lg"/>
            </a:ln>
          </p:spPr>
          <p:txBody>
            <a:bodyPr anchor="ctr">
              <a:spAutoFit/>
            </a:bodyPr>
            <a:lstStyle/>
            <a:p>
              <a:endParaRPr lang="en-US"/>
            </a:p>
          </p:txBody>
        </p:sp>
        <p:sp>
          <p:nvSpPr>
            <p:cNvPr id="61473" name="Freeform 32"/>
            <p:cNvSpPr>
              <a:spLocks/>
            </p:cNvSpPr>
            <p:nvPr/>
          </p:nvSpPr>
          <p:spPr bwMode="auto">
            <a:xfrm>
              <a:off x="2930" y="2280"/>
              <a:ext cx="297" cy="472"/>
            </a:xfrm>
            <a:custGeom>
              <a:avLst/>
              <a:gdLst>
                <a:gd name="T0" fmla="*/ 237 w 372"/>
                <a:gd name="T1" fmla="*/ 0 h 591"/>
                <a:gd name="T2" fmla="*/ 77 w 372"/>
                <a:gd name="T3" fmla="*/ 262 h 591"/>
                <a:gd name="T4" fmla="*/ 0 w 372"/>
                <a:gd name="T5" fmla="*/ 377 h 591"/>
                <a:gd name="T6" fmla="*/ 0 60000 65536"/>
                <a:gd name="T7" fmla="*/ 0 60000 65536"/>
                <a:gd name="T8" fmla="*/ 0 60000 65536"/>
                <a:gd name="T9" fmla="*/ 0 w 372"/>
                <a:gd name="T10" fmla="*/ 0 h 591"/>
                <a:gd name="T11" fmla="*/ 372 w 372"/>
                <a:gd name="T12" fmla="*/ 591 h 591"/>
              </a:gdLst>
              <a:ahLst/>
              <a:cxnLst>
                <a:cxn ang="T6">
                  <a:pos x="T0" y="T1"/>
                </a:cxn>
                <a:cxn ang="T7">
                  <a:pos x="T2" y="T3"/>
                </a:cxn>
                <a:cxn ang="T8">
                  <a:pos x="T4" y="T5"/>
                </a:cxn>
              </a:cxnLst>
              <a:rect l="T9" t="T10" r="T11" b="T12"/>
              <a:pathLst>
                <a:path w="372" h="591">
                  <a:moveTo>
                    <a:pt x="372" y="0"/>
                  </a:moveTo>
                  <a:cubicBezTo>
                    <a:pt x="330" y="68"/>
                    <a:pt x="182" y="312"/>
                    <a:pt x="120" y="411"/>
                  </a:cubicBezTo>
                  <a:cubicBezTo>
                    <a:pt x="58" y="510"/>
                    <a:pt x="25" y="554"/>
                    <a:pt x="0" y="591"/>
                  </a:cubicBezTo>
                </a:path>
              </a:pathLst>
            </a:custGeom>
            <a:noFill/>
            <a:ln w="31750">
              <a:solidFill>
                <a:schemeClr val="bg2"/>
              </a:solidFill>
              <a:round/>
              <a:headEnd/>
              <a:tailEnd type="stealth" w="lg" len="lg"/>
            </a:ln>
          </p:spPr>
          <p:txBody>
            <a:bodyPr anchor="ctr">
              <a:spAutoFit/>
            </a:bodyPr>
            <a:lstStyle/>
            <a:p>
              <a:endParaRPr lang="en-US"/>
            </a:p>
          </p:txBody>
        </p:sp>
        <p:grpSp>
          <p:nvGrpSpPr>
            <p:cNvPr id="61474" name="Group 33"/>
            <p:cNvGrpSpPr>
              <a:grpSpLocks/>
            </p:cNvGrpSpPr>
            <p:nvPr/>
          </p:nvGrpSpPr>
          <p:grpSpPr bwMode="auto">
            <a:xfrm>
              <a:off x="1358" y="1273"/>
              <a:ext cx="2451" cy="2237"/>
              <a:chOff x="1872" y="887"/>
              <a:chExt cx="3068" cy="2801"/>
            </a:xfrm>
          </p:grpSpPr>
          <p:grpSp>
            <p:nvGrpSpPr>
              <p:cNvPr id="61475" name="Group 34"/>
              <p:cNvGrpSpPr>
                <a:grpSpLocks/>
              </p:cNvGrpSpPr>
              <p:nvPr/>
            </p:nvGrpSpPr>
            <p:grpSpPr bwMode="auto">
              <a:xfrm>
                <a:off x="1872" y="887"/>
                <a:ext cx="3068" cy="2254"/>
                <a:chOff x="1872" y="887"/>
                <a:chExt cx="3068" cy="2254"/>
              </a:xfrm>
            </p:grpSpPr>
            <p:sp>
              <p:nvSpPr>
                <p:cNvPr id="61476" name="Freeform 35"/>
                <p:cNvSpPr>
                  <a:spLocks/>
                </p:cNvSpPr>
                <p:nvPr/>
              </p:nvSpPr>
              <p:spPr bwMode="auto">
                <a:xfrm>
                  <a:off x="2564" y="1950"/>
                  <a:ext cx="2376" cy="377"/>
                </a:xfrm>
                <a:custGeom>
                  <a:avLst/>
                  <a:gdLst>
                    <a:gd name="T0" fmla="*/ 0 w 2376"/>
                    <a:gd name="T1" fmla="*/ 377 h 377"/>
                    <a:gd name="T2" fmla="*/ 272 w 2376"/>
                    <a:gd name="T3" fmla="*/ 332 h 377"/>
                    <a:gd name="T4" fmla="*/ 399 w 2376"/>
                    <a:gd name="T5" fmla="*/ 332 h 377"/>
                    <a:gd name="T6" fmla="*/ 655 w 2376"/>
                    <a:gd name="T7" fmla="*/ 285 h 377"/>
                    <a:gd name="T8" fmla="*/ 790 w 2376"/>
                    <a:gd name="T9" fmla="*/ 348 h 377"/>
                    <a:gd name="T10" fmla="*/ 871 w 2376"/>
                    <a:gd name="T11" fmla="*/ 315 h 377"/>
                    <a:gd name="T12" fmla="*/ 961 w 2376"/>
                    <a:gd name="T13" fmla="*/ 315 h 377"/>
                    <a:gd name="T14" fmla="*/ 1036 w 2376"/>
                    <a:gd name="T15" fmla="*/ 288 h 377"/>
                    <a:gd name="T16" fmla="*/ 1156 w 2376"/>
                    <a:gd name="T17" fmla="*/ 255 h 377"/>
                    <a:gd name="T18" fmla="*/ 1440 w 2376"/>
                    <a:gd name="T19" fmla="*/ 38 h 377"/>
                    <a:gd name="T20" fmla="*/ 1523 w 2376"/>
                    <a:gd name="T21" fmla="*/ 27 h 377"/>
                    <a:gd name="T22" fmla="*/ 1618 w 2376"/>
                    <a:gd name="T23" fmla="*/ 94 h 377"/>
                    <a:gd name="T24" fmla="*/ 1756 w 2376"/>
                    <a:gd name="T25" fmla="*/ 193 h 377"/>
                    <a:gd name="T26" fmla="*/ 1906 w 2376"/>
                    <a:gd name="T27" fmla="*/ 288 h 377"/>
                    <a:gd name="T28" fmla="*/ 2155 w 2376"/>
                    <a:gd name="T29" fmla="*/ 315 h 377"/>
                    <a:gd name="T30" fmla="*/ 2254 w 2376"/>
                    <a:gd name="T31" fmla="*/ 260 h 377"/>
                    <a:gd name="T32" fmla="*/ 2376 w 2376"/>
                    <a:gd name="T33" fmla="*/ 238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6"/>
                    <a:gd name="T52" fmla="*/ 0 h 377"/>
                    <a:gd name="T53" fmla="*/ 2376 w 2376"/>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6" h="377">
                      <a:moveTo>
                        <a:pt x="0" y="377"/>
                      </a:moveTo>
                      <a:cubicBezTo>
                        <a:pt x="45" y="370"/>
                        <a:pt x="206" y="339"/>
                        <a:pt x="272" y="332"/>
                      </a:cubicBezTo>
                      <a:cubicBezTo>
                        <a:pt x="338" y="325"/>
                        <a:pt x="335" y="340"/>
                        <a:pt x="399" y="332"/>
                      </a:cubicBezTo>
                      <a:cubicBezTo>
                        <a:pt x="463" y="324"/>
                        <a:pt x="590" y="282"/>
                        <a:pt x="655" y="285"/>
                      </a:cubicBezTo>
                      <a:cubicBezTo>
                        <a:pt x="720" y="288"/>
                        <a:pt x="754" y="343"/>
                        <a:pt x="790" y="348"/>
                      </a:cubicBezTo>
                      <a:cubicBezTo>
                        <a:pt x="826" y="353"/>
                        <a:pt x="843" y="320"/>
                        <a:pt x="871" y="315"/>
                      </a:cubicBezTo>
                      <a:cubicBezTo>
                        <a:pt x="899" y="310"/>
                        <a:pt x="934" y="319"/>
                        <a:pt x="961" y="315"/>
                      </a:cubicBezTo>
                      <a:cubicBezTo>
                        <a:pt x="988" y="311"/>
                        <a:pt x="1004" y="298"/>
                        <a:pt x="1036" y="288"/>
                      </a:cubicBezTo>
                      <a:cubicBezTo>
                        <a:pt x="1068" y="278"/>
                        <a:pt x="1089" y="297"/>
                        <a:pt x="1156" y="255"/>
                      </a:cubicBezTo>
                      <a:cubicBezTo>
                        <a:pt x="1223" y="213"/>
                        <a:pt x="1379" y="76"/>
                        <a:pt x="1440" y="38"/>
                      </a:cubicBezTo>
                      <a:cubicBezTo>
                        <a:pt x="1501" y="0"/>
                        <a:pt x="1494" y="18"/>
                        <a:pt x="1523" y="27"/>
                      </a:cubicBezTo>
                      <a:cubicBezTo>
                        <a:pt x="1552" y="36"/>
                        <a:pt x="1579" y="66"/>
                        <a:pt x="1618" y="94"/>
                      </a:cubicBezTo>
                      <a:cubicBezTo>
                        <a:pt x="1657" y="122"/>
                        <a:pt x="1708" y="161"/>
                        <a:pt x="1756" y="193"/>
                      </a:cubicBezTo>
                      <a:cubicBezTo>
                        <a:pt x="1804" y="225"/>
                        <a:pt x="1839" y="268"/>
                        <a:pt x="1906" y="288"/>
                      </a:cubicBezTo>
                      <a:cubicBezTo>
                        <a:pt x="1973" y="308"/>
                        <a:pt x="2097" y="320"/>
                        <a:pt x="2155" y="315"/>
                      </a:cubicBezTo>
                      <a:cubicBezTo>
                        <a:pt x="2213" y="310"/>
                        <a:pt x="2217" y="273"/>
                        <a:pt x="2254" y="260"/>
                      </a:cubicBezTo>
                      <a:cubicBezTo>
                        <a:pt x="2291" y="247"/>
                        <a:pt x="2351" y="243"/>
                        <a:pt x="2376" y="238"/>
                      </a:cubicBezTo>
                    </a:path>
                  </a:pathLst>
                </a:custGeom>
                <a:noFill/>
                <a:ln w="31750">
                  <a:solidFill>
                    <a:schemeClr val="tx1"/>
                  </a:solidFill>
                  <a:round/>
                  <a:headEnd/>
                  <a:tailEnd/>
                </a:ln>
              </p:spPr>
              <p:txBody>
                <a:bodyPr anchor="ctr">
                  <a:spAutoFit/>
                </a:bodyPr>
                <a:lstStyle/>
                <a:p>
                  <a:endParaRPr lang="en-US"/>
                </a:p>
              </p:txBody>
            </p:sp>
            <p:sp>
              <p:nvSpPr>
                <p:cNvPr id="61477" name="Freeform 36"/>
                <p:cNvSpPr>
                  <a:spLocks/>
                </p:cNvSpPr>
                <p:nvPr/>
              </p:nvSpPr>
              <p:spPr bwMode="auto">
                <a:xfrm>
                  <a:off x="1950" y="2077"/>
                  <a:ext cx="952" cy="1064"/>
                </a:xfrm>
                <a:custGeom>
                  <a:avLst/>
                  <a:gdLst>
                    <a:gd name="T0" fmla="*/ 952 w 952"/>
                    <a:gd name="T1" fmla="*/ 1064 h 1064"/>
                    <a:gd name="T2" fmla="*/ 875 w 952"/>
                    <a:gd name="T3" fmla="*/ 925 h 1064"/>
                    <a:gd name="T4" fmla="*/ 664 w 952"/>
                    <a:gd name="T5" fmla="*/ 853 h 1064"/>
                    <a:gd name="T6" fmla="*/ 542 w 952"/>
                    <a:gd name="T7" fmla="*/ 637 h 1064"/>
                    <a:gd name="T8" fmla="*/ 598 w 952"/>
                    <a:gd name="T9" fmla="*/ 360 h 1064"/>
                    <a:gd name="T10" fmla="*/ 598 w 952"/>
                    <a:gd name="T11" fmla="*/ 249 h 1064"/>
                    <a:gd name="T12" fmla="*/ 404 w 952"/>
                    <a:gd name="T13" fmla="*/ 105 h 1064"/>
                    <a:gd name="T14" fmla="*/ 276 w 952"/>
                    <a:gd name="T15" fmla="*/ 11 h 1064"/>
                    <a:gd name="T16" fmla="*/ 0 w 952"/>
                    <a:gd name="T17" fmla="*/ 39 h 10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2"/>
                    <a:gd name="T28" fmla="*/ 0 h 1064"/>
                    <a:gd name="T29" fmla="*/ 952 w 952"/>
                    <a:gd name="T30" fmla="*/ 1064 h 10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2" h="1064">
                      <a:moveTo>
                        <a:pt x="952" y="1064"/>
                      </a:moveTo>
                      <a:cubicBezTo>
                        <a:pt x="939" y="1041"/>
                        <a:pt x="923" y="960"/>
                        <a:pt x="875" y="925"/>
                      </a:cubicBezTo>
                      <a:lnTo>
                        <a:pt x="664" y="853"/>
                      </a:lnTo>
                      <a:cubicBezTo>
                        <a:pt x="608" y="805"/>
                        <a:pt x="553" y="719"/>
                        <a:pt x="542" y="637"/>
                      </a:cubicBezTo>
                      <a:cubicBezTo>
                        <a:pt x="531" y="555"/>
                        <a:pt x="589" y="425"/>
                        <a:pt x="598" y="360"/>
                      </a:cubicBezTo>
                      <a:cubicBezTo>
                        <a:pt x="607" y="295"/>
                        <a:pt x="630" y="291"/>
                        <a:pt x="598" y="249"/>
                      </a:cubicBezTo>
                      <a:cubicBezTo>
                        <a:pt x="566" y="207"/>
                        <a:pt x="458" y="145"/>
                        <a:pt x="404" y="105"/>
                      </a:cubicBezTo>
                      <a:cubicBezTo>
                        <a:pt x="350" y="65"/>
                        <a:pt x="343" y="22"/>
                        <a:pt x="276" y="11"/>
                      </a:cubicBezTo>
                      <a:cubicBezTo>
                        <a:pt x="209" y="0"/>
                        <a:pt x="58" y="33"/>
                        <a:pt x="0" y="39"/>
                      </a:cubicBezTo>
                    </a:path>
                  </a:pathLst>
                </a:custGeom>
                <a:noFill/>
                <a:ln w="31750">
                  <a:solidFill>
                    <a:schemeClr val="tx1"/>
                  </a:solidFill>
                  <a:round/>
                  <a:headEnd/>
                  <a:tailEnd/>
                </a:ln>
              </p:spPr>
              <p:txBody>
                <a:bodyPr anchor="ctr">
                  <a:spAutoFit/>
                </a:bodyPr>
                <a:lstStyle/>
                <a:p>
                  <a:endParaRPr lang="en-US"/>
                </a:p>
              </p:txBody>
            </p:sp>
            <p:sp>
              <p:nvSpPr>
                <p:cNvPr id="61478" name="Freeform 37"/>
                <p:cNvSpPr>
                  <a:spLocks/>
                </p:cNvSpPr>
                <p:nvPr/>
              </p:nvSpPr>
              <p:spPr bwMode="auto">
                <a:xfrm>
                  <a:off x="4375" y="2199"/>
                  <a:ext cx="72" cy="897"/>
                </a:xfrm>
                <a:custGeom>
                  <a:avLst/>
                  <a:gdLst>
                    <a:gd name="T0" fmla="*/ 0 w 72"/>
                    <a:gd name="T1" fmla="*/ 0 h 897"/>
                    <a:gd name="T2" fmla="*/ 17 w 72"/>
                    <a:gd name="T3" fmla="*/ 332 h 897"/>
                    <a:gd name="T4" fmla="*/ 45 w 72"/>
                    <a:gd name="T5" fmla="*/ 515 h 897"/>
                    <a:gd name="T6" fmla="*/ 17 w 72"/>
                    <a:gd name="T7" fmla="*/ 703 h 897"/>
                    <a:gd name="T8" fmla="*/ 72 w 72"/>
                    <a:gd name="T9" fmla="*/ 897 h 897"/>
                    <a:gd name="T10" fmla="*/ 0 60000 65536"/>
                    <a:gd name="T11" fmla="*/ 0 60000 65536"/>
                    <a:gd name="T12" fmla="*/ 0 60000 65536"/>
                    <a:gd name="T13" fmla="*/ 0 60000 65536"/>
                    <a:gd name="T14" fmla="*/ 0 60000 65536"/>
                    <a:gd name="T15" fmla="*/ 0 w 72"/>
                    <a:gd name="T16" fmla="*/ 0 h 897"/>
                    <a:gd name="T17" fmla="*/ 72 w 72"/>
                    <a:gd name="T18" fmla="*/ 897 h 897"/>
                  </a:gdLst>
                  <a:ahLst/>
                  <a:cxnLst>
                    <a:cxn ang="T10">
                      <a:pos x="T0" y="T1"/>
                    </a:cxn>
                    <a:cxn ang="T11">
                      <a:pos x="T2" y="T3"/>
                    </a:cxn>
                    <a:cxn ang="T12">
                      <a:pos x="T4" y="T5"/>
                    </a:cxn>
                    <a:cxn ang="T13">
                      <a:pos x="T6" y="T7"/>
                    </a:cxn>
                    <a:cxn ang="T14">
                      <a:pos x="T8" y="T9"/>
                    </a:cxn>
                  </a:cxnLst>
                  <a:rect l="T15" t="T16" r="T17" b="T18"/>
                  <a:pathLst>
                    <a:path w="72" h="897">
                      <a:moveTo>
                        <a:pt x="0" y="0"/>
                      </a:moveTo>
                      <a:cubicBezTo>
                        <a:pt x="3" y="55"/>
                        <a:pt x="10" y="246"/>
                        <a:pt x="17" y="332"/>
                      </a:cubicBezTo>
                      <a:cubicBezTo>
                        <a:pt x="24" y="418"/>
                        <a:pt x="45" y="453"/>
                        <a:pt x="45" y="515"/>
                      </a:cubicBezTo>
                      <a:cubicBezTo>
                        <a:pt x="45" y="577"/>
                        <a:pt x="13" y="639"/>
                        <a:pt x="17" y="703"/>
                      </a:cubicBezTo>
                      <a:cubicBezTo>
                        <a:pt x="21" y="767"/>
                        <a:pt x="61" y="857"/>
                        <a:pt x="72" y="897"/>
                      </a:cubicBezTo>
                    </a:path>
                  </a:pathLst>
                </a:custGeom>
                <a:noFill/>
                <a:ln w="31750">
                  <a:solidFill>
                    <a:schemeClr val="tx1"/>
                  </a:solidFill>
                  <a:round/>
                  <a:headEnd/>
                  <a:tailEnd/>
                </a:ln>
              </p:spPr>
              <p:txBody>
                <a:bodyPr anchor="ctr">
                  <a:spAutoFit/>
                </a:bodyPr>
                <a:lstStyle/>
                <a:p>
                  <a:endParaRPr lang="en-US"/>
                </a:p>
              </p:txBody>
            </p:sp>
            <p:sp>
              <p:nvSpPr>
                <p:cNvPr id="61479" name="Freeform 38"/>
                <p:cNvSpPr>
                  <a:spLocks/>
                </p:cNvSpPr>
                <p:nvPr/>
              </p:nvSpPr>
              <p:spPr bwMode="auto">
                <a:xfrm>
                  <a:off x="3959" y="1126"/>
                  <a:ext cx="981" cy="836"/>
                </a:xfrm>
                <a:custGeom>
                  <a:avLst/>
                  <a:gdLst>
                    <a:gd name="T0" fmla="*/ 84 w 981"/>
                    <a:gd name="T1" fmla="*/ 836 h 836"/>
                    <a:gd name="T2" fmla="*/ 67 w 981"/>
                    <a:gd name="T3" fmla="*/ 585 h 836"/>
                    <a:gd name="T4" fmla="*/ 1 w 981"/>
                    <a:gd name="T5" fmla="*/ 408 h 836"/>
                    <a:gd name="T6" fmla="*/ 73 w 981"/>
                    <a:gd name="T7" fmla="*/ 203 h 836"/>
                    <a:gd name="T8" fmla="*/ 167 w 981"/>
                    <a:gd name="T9" fmla="*/ 159 h 836"/>
                    <a:gd name="T10" fmla="*/ 389 w 981"/>
                    <a:gd name="T11" fmla="*/ 115 h 836"/>
                    <a:gd name="T12" fmla="*/ 677 w 981"/>
                    <a:gd name="T13" fmla="*/ 9 h 836"/>
                    <a:gd name="T14" fmla="*/ 981 w 981"/>
                    <a:gd name="T15" fmla="*/ 171 h 836"/>
                    <a:gd name="T16" fmla="*/ 0 60000 65536"/>
                    <a:gd name="T17" fmla="*/ 0 60000 65536"/>
                    <a:gd name="T18" fmla="*/ 0 60000 65536"/>
                    <a:gd name="T19" fmla="*/ 0 60000 65536"/>
                    <a:gd name="T20" fmla="*/ 0 60000 65536"/>
                    <a:gd name="T21" fmla="*/ 0 60000 65536"/>
                    <a:gd name="T22" fmla="*/ 0 60000 65536"/>
                    <a:gd name="T23" fmla="*/ 0 60000 65536"/>
                    <a:gd name="T24" fmla="*/ 0 w 981"/>
                    <a:gd name="T25" fmla="*/ 0 h 836"/>
                    <a:gd name="T26" fmla="*/ 981 w 981"/>
                    <a:gd name="T27" fmla="*/ 836 h 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1" h="836">
                      <a:moveTo>
                        <a:pt x="84" y="836"/>
                      </a:moveTo>
                      <a:cubicBezTo>
                        <a:pt x="81" y="794"/>
                        <a:pt x="81" y="656"/>
                        <a:pt x="67" y="585"/>
                      </a:cubicBezTo>
                      <a:cubicBezTo>
                        <a:pt x="53" y="514"/>
                        <a:pt x="0" y="472"/>
                        <a:pt x="1" y="408"/>
                      </a:cubicBezTo>
                      <a:cubicBezTo>
                        <a:pt x="2" y="344"/>
                        <a:pt x="45" y="244"/>
                        <a:pt x="73" y="203"/>
                      </a:cubicBezTo>
                      <a:cubicBezTo>
                        <a:pt x="101" y="162"/>
                        <a:pt x="114" y="174"/>
                        <a:pt x="167" y="159"/>
                      </a:cubicBezTo>
                      <a:cubicBezTo>
                        <a:pt x="220" y="144"/>
                        <a:pt x="304" y="140"/>
                        <a:pt x="389" y="115"/>
                      </a:cubicBezTo>
                      <a:cubicBezTo>
                        <a:pt x="474" y="90"/>
                        <a:pt x="578" y="0"/>
                        <a:pt x="677" y="9"/>
                      </a:cubicBezTo>
                      <a:cubicBezTo>
                        <a:pt x="776" y="18"/>
                        <a:pt x="918" y="137"/>
                        <a:pt x="981" y="171"/>
                      </a:cubicBezTo>
                    </a:path>
                  </a:pathLst>
                </a:custGeom>
                <a:noFill/>
                <a:ln w="31750">
                  <a:solidFill>
                    <a:schemeClr val="tx1"/>
                  </a:solidFill>
                  <a:round/>
                  <a:headEnd/>
                  <a:tailEnd/>
                </a:ln>
              </p:spPr>
              <p:txBody>
                <a:bodyPr anchor="ctr">
                  <a:spAutoFit/>
                </a:bodyPr>
                <a:lstStyle/>
                <a:p>
                  <a:endParaRPr lang="en-US"/>
                </a:p>
              </p:txBody>
            </p:sp>
            <p:sp>
              <p:nvSpPr>
                <p:cNvPr id="61480" name="Freeform 39"/>
                <p:cNvSpPr>
                  <a:spLocks/>
                </p:cNvSpPr>
                <p:nvPr/>
              </p:nvSpPr>
              <p:spPr bwMode="auto">
                <a:xfrm>
                  <a:off x="3628" y="887"/>
                  <a:ext cx="426" cy="427"/>
                </a:xfrm>
                <a:custGeom>
                  <a:avLst/>
                  <a:gdLst>
                    <a:gd name="T0" fmla="*/ 426 w 426"/>
                    <a:gd name="T1" fmla="*/ 427 h 427"/>
                    <a:gd name="T2" fmla="*/ 232 w 426"/>
                    <a:gd name="T3" fmla="*/ 165 h 427"/>
                    <a:gd name="T4" fmla="*/ 0 w 426"/>
                    <a:gd name="T5" fmla="*/ 0 h 427"/>
                    <a:gd name="T6" fmla="*/ 0 60000 65536"/>
                    <a:gd name="T7" fmla="*/ 0 60000 65536"/>
                    <a:gd name="T8" fmla="*/ 0 60000 65536"/>
                    <a:gd name="T9" fmla="*/ 0 w 426"/>
                    <a:gd name="T10" fmla="*/ 0 h 427"/>
                    <a:gd name="T11" fmla="*/ 426 w 426"/>
                    <a:gd name="T12" fmla="*/ 427 h 427"/>
                  </a:gdLst>
                  <a:ahLst/>
                  <a:cxnLst>
                    <a:cxn ang="T6">
                      <a:pos x="T0" y="T1"/>
                    </a:cxn>
                    <a:cxn ang="T7">
                      <a:pos x="T2" y="T3"/>
                    </a:cxn>
                    <a:cxn ang="T8">
                      <a:pos x="T4" y="T5"/>
                    </a:cxn>
                  </a:cxnLst>
                  <a:rect l="T9" t="T10" r="T11" b="T12"/>
                  <a:pathLst>
                    <a:path w="426" h="427">
                      <a:moveTo>
                        <a:pt x="426" y="427"/>
                      </a:moveTo>
                      <a:cubicBezTo>
                        <a:pt x="394" y="383"/>
                        <a:pt x="303" y="236"/>
                        <a:pt x="232" y="165"/>
                      </a:cubicBezTo>
                      <a:cubicBezTo>
                        <a:pt x="161" y="94"/>
                        <a:pt x="48" y="35"/>
                        <a:pt x="0" y="0"/>
                      </a:cubicBezTo>
                    </a:path>
                  </a:pathLst>
                </a:custGeom>
                <a:noFill/>
                <a:ln w="31750">
                  <a:solidFill>
                    <a:schemeClr val="tx1"/>
                  </a:solidFill>
                  <a:round/>
                  <a:headEnd/>
                  <a:tailEnd/>
                </a:ln>
              </p:spPr>
              <p:txBody>
                <a:bodyPr anchor="ctr">
                  <a:spAutoFit/>
                </a:bodyPr>
                <a:lstStyle/>
                <a:p>
                  <a:endParaRPr lang="en-US"/>
                </a:p>
              </p:txBody>
            </p:sp>
            <p:sp>
              <p:nvSpPr>
                <p:cNvPr id="61481" name="Freeform 40"/>
                <p:cNvSpPr>
                  <a:spLocks/>
                </p:cNvSpPr>
                <p:nvPr/>
              </p:nvSpPr>
              <p:spPr bwMode="auto">
                <a:xfrm>
                  <a:off x="1872" y="1562"/>
                  <a:ext cx="265" cy="786"/>
                </a:xfrm>
                <a:custGeom>
                  <a:avLst/>
                  <a:gdLst>
                    <a:gd name="T0" fmla="*/ 0 w 265"/>
                    <a:gd name="T1" fmla="*/ 786 h 786"/>
                    <a:gd name="T2" fmla="*/ 55 w 265"/>
                    <a:gd name="T3" fmla="*/ 565 h 786"/>
                    <a:gd name="T4" fmla="*/ 122 w 265"/>
                    <a:gd name="T5" fmla="*/ 454 h 786"/>
                    <a:gd name="T6" fmla="*/ 138 w 265"/>
                    <a:gd name="T7" fmla="*/ 349 h 786"/>
                    <a:gd name="T8" fmla="*/ 260 w 265"/>
                    <a:gd name="T9" fmla="*/ 166 h 786"/>
                    <a:gd name="T10" fmla="*/ 166 w 265"/>
                    <a:gd name="T11" fmla="*/ 0 h 786"/>
                    <a:gd name="T12" fmla="*/ 0 60000 65536"/>
                    <a:gd name="T13" fmla="*/ 0 60000 65536"/>
                    <a:gd name="T14" fmla="*/ 0 60000 65536"/>
                    <a:gd name="T15" fmla="*/ 0 60000 65536"/>
                    <a:gd name="T16" fmla="*/ 0 60000 65536"/>
                    <a:gd name="T17" fmla="*/ 0 60000 65536"/>
                    <a:gd name="T18" fmla="*/ 0 w 265"/>
                    <a:gd name="T19" fmla="*/ 0 h 786"/>
                    <a:gd name="T20" fmla="*/ 265 w 265"/>
                    <a:gd name="T21" fmla="*/ 786 h 786"/>
                  </a:gdLst>
                  <a:ahLst/>
                  <a:cxnLst>
                    <a:cxn ang="T12">
                      <a:pos x="T0" y="T1"/>
                    </a:cxn>
                    <a:cxn ang="T13">
                      <a:pos x="T2" y="T3"/>
                    </a:cxn>
                    <a:cxn ang="T14">
                      <a:pos x="T4" y="T5"/>
                    </a:cxn>
                    <a:cxn ang="T15">
                      <a:pos x="T6" y="T7"/>
                    </a:cxn>
                    <a:cxn ang="T16">
                      <a:pos x="T8" y="T9"/>
                    </a:cxn>
                    <a:cxn ang="T17">
                      <a:pos x="T10" y="T11"/>
                    </a:cxn>
                  </a:cxnLst>
                  <a:rect l="T18" t="T19" r="T20" b="T21"/>
                  <a:pathLst>
                    <a:path w="265" h="786">
                      <a:moveTo>
                        <a:pt x="0" y="786"/>
                      </a:moveTo>
                      <a:cubicBezTo>
                        <a:pt x="9" y="749"/>
                        <a:pt x="35" y="620"/>
                        <a:pt x="55" y="565"/>
                      </a:cubicBezTo>
                      <a:cubicBezTo>
                        <a:pt x="75" y="510"/>
                        <a:pt x="108" y="490"/>
                        <a:pt x="122" y="454"/>
                      </a:cubicBezTo>
                      <a:cubicBezTo>
                        <a:pt x="136" y="418"/>
                        <a:pt x="115" y="397"/>
                        <a:pt x="138" y="349"/>
                      </a:cubicBezTo>
                      <a:cubicBezTo>
                        <a:pt x="161" y="301"/>
                        <a:pt x="255" y="224"/>
                        <a:pt x="260" y="166"/>
                      </a:cubicBezTo>
                      <a:cubicBezTo>
                        <a:pt x="265" y="108"/>
                        <a:pt x="186" y="35"/>
                        <a:pt x="166" y="0"/>
                      </a:cubicBezTo>
                    </a:path>
                  </a:pathLst>
                </a:custGeom>
                <a:noFill/>
                <a:ln w="31750">
                  <a:solidFill>
                    <a:schemeClr val="tx1"/>
                  </a:solidFill>
                  <a:round/>
                  <a:headEnd/>
                  <a:tailEnd/>
                </a:ln>
              </p:spPr>
              <p:txBody>
                <a:bodyPr anchor="ctr">
                  <a:spAutoFit/>
                </a:bodyPr>
                <a:lstStyle/>
                <a:p>
                  <a:endParaRPr lang="en-US"/>
                </a:p>
              </p:txBody>
            </p:sp>
            <p:sp>
              <p:nvSpPr>
                <p:cNvPr id="61482" name="Freeform 41"/>
                <p:cNvSpPr>
                  <a:spLocks/>
                </p:cNvSpPr>
                <p:nvPr/>
              </p:nvSpPr>
              <p:spPr bwMode="auto">
                <a:xfrm>
                  <a:off x="2171" y="2642"/>
                  <a:ext cx="332" cy="96"/>
                </a:xfrm>
                <a:custGeom>
                  <a:avLst/>
                  <a:gdLst>
                    <a:gd name="T0" fmla="*/ 0 w 332"/>
                    <a:gd name="T1" fmla="*/ 0 h 96"/>
                    <a:gd name="T2" fmla="*/ 89 w 332"/>
                    <a:gd name="T3" fmla="*/ 28 h 96"/>
                    <a:gd name="T4" fmla="*/ 166 w 332"/>
                    <a:gd name="T5" fmla="*/ 16 h 96"/>
                    <a:gd name="T6" fmla="*/ 238 w 332"/>
                    <a:gd name="T7" fmla="*/ 83 h 96"/>
                    <a:gd name="T8" fmla="*/ 332 w 332"/>
                    <a:gd name="T9" fmla="*/ 94 h 96"/>
                    <a:gd name="T10" fmla="*/ 0 60000 65536"/>
                    <a:gd name="T11" fmla="*/ 0 60000 65536"/>
                    <a:gd name="T12" fmla="*/ 0 60000 65536"/>
                    <a:gd name="T13" fmla="*/ 0 60000 65536"/>
                    <a:gd name="T14" fmla="*/ 0 60000 65536"/>
                    <a:gd name="T15" fmla="*/ 0 w 332"/>
                    <a:gd name="T16" fmla="*/ 0 h 96"/>
                    <a:gd name="T17" fmla="*/ 332 w 332"/>
                    <a:gd name="T18" fmla="*/ 96 h 96"/>
                  </a:gdLst>
                  <a:ahLst/>
                  <a:cxnLst>
                    <a:cxn ang="T10">
                      <a:pos x="T0" y="T1"/>
                    </a:cxn>
                    <a:cxn ang="T11">
                      <a:pos x="T2" y="T3"/>
                    </a:cxn>
                    <a:cxn ang="T12">
                      <a:pos x="T4" y="T5"/>
                    </a:cxn>
                    <a:cxn ang="T13">
                      <a:pos x="T6" y="T7"/>
                    </a:cxn>
                    <a:cxn ang="T14">
                      <a:pos x="T8" y="T9"/>
                    </a:cxn>
                  </a:cxnLst>
                  <a:rect l="T15" t="T16" r="T17" b="T18"/>
                  <a:pathLst>
                    <a:path w="332" h="96">
                      <a:moveTo>
                        <a:pt x="0" y="0"/>
                      </a:moveTo>
                      <a:cubicBezTo>
                        <a:pt x="15" y="2"/>
                        <a:pt x="61" y="25"/>
                        <a:pt x="89" y="28"/>
                      </a:cubicBezTo>
                      <a:cubicBezTo>
                        <a:pt x="117" y="31"/>
                        <a:pt x="141" y="7"/>
                        <a:pt x="166" y="16"/>
                      </a:cubicBezTo>
                      <a:cubicBezTo>
                        <a:pt x="191" y="25"/>
                        <a:pt x="210" y="70"/>
                        <a:pt x="238" y="83"/>
                      </a:cubicBezTo>
                      <a:cubicBezTo>
                        <a:pt x="266" y="96"/>
                        <a:pt x="313" y="92"/>
                        <a:pt x="332" y="94"/>
                      </a:cubicBezTo>
                    </a:path>
                  </a:pathLst>
                </a:custGeom>
                <a:noFill/>
                <a:ln w="31750">
                  <a:solidFill>
                    <a:schemeClr val="tx1"/>
                  </a:solidFill>
                  <a:round/>
                  <a:headEnd/>
                  <a:tailEnd/>
                </a:ln>
              </p:spPr>
              <p:txBody>
                <a:bodyPr anchor="ctr">
                  <a:spAutoFit/>
                </a:bodyPr>
                <a:lstStyle/>
                <a:p>
                  <a:endParaRPr lang="en-US"/>
                </a:p>
              </p:txBody>
            </p:sp>
          </p:grpSp>
          <p:grpSp>
            <p:nvGrpSpPr>
              <p:cNvPr id="61483" name="Group 42"/>
              <p:cNvGrpSpPr>
                <a:grpSpLocks/>
              </p:cNvGrpSpPr>
              <p:nvPr/>
            </p:nvGrpSpPr>
            <p:grpSpPr bwMode="auto">
              <a:xfrm>
                <a:off x="3829" y="3271"/>
                <a:ext cx="434" cy="417"/>
                <a:chOff x="3829" y="3271"/>
                <a:chExt cx="434" cy="417"/>
              </a:xfrm>
            </p:grpSpPr>
            <p:sp>
              <p:nvSpPr>
                <p:cNvPr id="61484" name="Freeform 43"/>
                <p:cNvSpPr>
                  <a:spLocks/>
                </p:cNvSpPr>
                <p:nvPr/>
              </p:nvSpPr>
              <p:spPr bwMode="auto">
                <a:xfrm>
                  <a:off x="4016" y="3271"/>
                  <a:ext cx="247" cy="417"/>
                </a:xfrm>
                <a:custGeom>
                  <a:avLst/>
                  <a:gdLst>
                    <a:gd name="T0" fmla="*/ 31 w 247"/>
                    <a:gd name="T1" fmla="*/ 417 h 417"/>
                    <a:gd name="T2" fmla="*/ 37 w 247"/>
                    <a:gd name="T3" fmla="*/ 350 h 417"/>
                    <a:gd name="T4" fmla="*/ 16 w 247"/>
                    <a:gd name="T5" fmla="*/ 251 h 417"/>
                    <a:gd name="T6" fmla="*/ 133 w 247"/>
                    <a:gd name="T7" fmla="*/ 200 h 417"/>
                    <a:gd name="T8" fmla="*/ 148 w 247"/>
                    <a:gd name="T9" fmla="*/ 74 h 417"/>
                    <a:gd name="T10" fmla="*/ 247 w 247"/>
                    <a:gd name="T11" fmla="*/ 0 h 417"/>
                    <a:gd name="T12" fmla="*/ 0 60000 65536"/>
                    <a:gd name="T13" fmla="*/ 0 60000 65536"/>
                    <a:gd name="T14" fmla="*/ 0 60000 65536"/>
                    <a:gd name="T15" fmla="*/ 0 60000 65536"/>
                    <a:gd name="T16" fmla="*/ 0 60000 65536"/>
                    <a:gd name="T17" fmla="*/ 0 60000 65536"/>
                    <a:gd name="T18" fmla="*/ 0 w 247"/>
                    <a:gd name="T19" fmla="*/ 0 h 417"/>
                    <a:gd name="T20" fmla="*/ 247 w 247"/>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247" h="417">
                      <a:moveTo>
                        <a:pt x="31" y="417"/>
                      </a:moveTo>
                      <a:cubicBezTo>
                        <a:pt x="32" y="406"/>
                        <a:pt x="40" y="378"/>
                        <a:pt x="37" y="350"/>
                      </a:cubicBezTo>
                      <a:cubicBezTo>
                        <a:pt x="34" y="322"/>
                        <a:pt x="0" y="276"/>
                        <a:pt x="16" y="251"/>
                      </a:cubicBezTo>
                      <a:cubicBezTo>
                        <a:pt x="32" y="226"/>
                        <a:pt x="111" y="229"/>
                        <a:pt x="133" y="200"/>
                      </a:cubicBezTo>
                      <a:cubicBezTo>
                        <a:pt x="155" y="171"/>
                        <a:pt x="129" y="107"/>
                        <a:pt x="148" y="74"/>
                      </a:cubicBezTo>
                      <a:cubicBezTo>
                        <a:pt x="167" y="41"/>
                        <a:pt x="227" y="15"/>
                        <a:pt x="247" y="0"/>
                      </a:cubicBezTo>
                    </a:path>
                  </a:pathLst>
                </a:custGeom>
                <a:noFill/>
                <a:ln w="31750">
                  <a:solidFill>
                    <a:schemeClr val="tx1"/>
                  </a:solidFill>
                  <a:round/>
                  <a:headEnd/>
                  <a:tailEnd/>
                </a:ln>
              </p:spPr>
              <p:txBody>
                <a:bodyPr anchor="ctr">
                  <a:spAutoFit/>
                </a:bodyPr>
                <a:lstStyle/>
                <a:p>
                  <a:endParaRPr lang="en-US"/>
                </a:p>
              </p:txBody>
            </p:sp>
            <p:sp>
              <p:nvSpPr>
                <p:cNvPr id="61485" name="Freeform 44"/>
                <p:cNvSpPr>
                  <a:spLocks/>
                </p:cNvSpPr>
                <p:nvPr/>
              </p:nvSpPr>
              <p:spPr bwMode="auto">
                <a:xfrm>
                  <a:off x="3829" y="3517"/>
                  <a:ext cx="201" cy="59"/>
                </a:xfrm>
                <a:custGeom>
                  <a:avLst/>
                  <a:gdLst>
                    <a:gd name="T0" fmla="*/ 201 w 201"/>
                    <a:gd name="T1" fmla="*/ 39 h 59"/>
                    <a:gd name="T2" fmla="*/ 95 w 201"/>
                    <a:gd name="T3" fmla="*/ 53 h 59"/>
                    <a:gd name="T4" fmla="*/ 0 w 201"/>
                    <a:gd name="T5" fmla="*/ 0 h 59"/>
                    <a:gd name="T6" fmla="*/ 0 60000 65536"/>
                    <a:gd name="T7" fmla="*/ 0 60000 65536"/>
                    <a:gd name="T8" fmla="*/ 0 60000 65536"/>
                    <a:gd name="T9" fmla="*/ 0 w 201"/>
                    <a:gd name="T10" fmla="*/ 0 h 59"/>
                    <a:gd name="T11" fmla="*/ 201 w 201"/>
                    <a:gd name="T12" fmla="*/ 59 h 59"/>
                  </a:gdLst>
                  <a:ahLst/>
                  <a:cxnLst>
                    <a:cxn ang="T6">
                      <a:pos x="T0" y="T1"/>
                    </a:cxn>
                    <a:cxn ang="T7">
                      <a:pos x="T2" y="T3"/>
                    </a:cxn>
                    <a:cxn ang="T8">
                      <a:pos x="T4" y="T5"/>
                    </a:cxn>
                  </a:cxnLst>
                  <a:rect l="T9" t="T10" r="T11" b="T12"/>
                  <a:pathLst>
                    <a:path w="201" h="59">
                      <a:moveTo>
                        <a:pt x="201" y="39"/>
                      </a:moveTo>
                      <a:cubicBezTo>
                        <a:pt x="183" y="41"/>
                        <a:pt x="129" y="59"/>
                        <a:pt x="95" y="53"/>
                      </a:cubicBezTo>
                      <a:cubicBezTo>
                        <a:pt x="61" y="47"/>
                        <a:pt x="20" y="11"/>
                        <a:pt x="0" y="0"/>
                      </a:cubicBezTo>
                    </a:path>
                  </a:pathLst>
                </a:custGeom>
                <a:noFill/>
                <a:ln w="31750">
                  <a:solidFill>
                    <a:schemeClr val="tx1"/>
                  </a:solidFill>
                  <a:round/>
                  <a:headEnd/>
                  <a:tailEnd/>
                </a:ln>
              </p:spPr>
              <p:txBody>
                <a:bodyPr anchor="ctr">
                  <a:spAutoFit/>
                </a:bodyPr>
                <a:lstStyle/>
                <a:p>
                  <a:endParaRPr lang="en-US"/>
                </a:p>
              </p:txBody>
            </p:sp>
          </p:grpSp>
        </p:grpSp>
        <p:sp>
          <p:nvSpPr>
            <p:cNvPr id="63533" name="Text Box 45"/>
            <p:cNvSpPr txBox="1">
              <a:spLocks noChangeArrowheads="1"/>
            </p:cNvSpPr>
            <p:nvPr/>
          </p:nvSpPr>
          <p:spPr bwMode="auto">
            <a:xfrm>
              <a:off x="1776" y="3360"/>
              <a:ext cx="1008" cy="294"/>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200">
                  <a:solidFill>
                    <a:srgbClr val="FFCC00"/>
                  </a:solidFill>
                  <a:latin typeface="Times New Roman" pitchFamily="18" charset="0"/>
                </a:rPr>
                <a:t>Siple Coast Ice Streams</a:t>
              </a:r>
            </a:p>
          </p:txBody>
        </p:sp>
        <p:sp>
          <p:nvSpPr>
            <p:cNvPr id="63534" name="Text Box 46"/>
            <p:cNvSpPr txBox="1">
              <a:spLocks noChangeArrowheads="1"/>
            </p:cNvSpPr>
            <p:nvPr/>
          </p:nvSpPr>
          <p:spPr bwMode="auto">
            <a:xfrm>
              <a:off x="576" y="2976"/>
              <a:ext cx="1152" cy="705"/>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200">
                  <a:solidFill>
                    <a:srgbClr val="FFCC00"/>
                  </a:solidFill>
                  <a:latin typeface="Times New Roman" pitchFamily="18" charset="0"/>
                </a:rPr>
                <a:t>Pine Island/Thwaites Glacier Drainage</a:t>
              </a:r>
            </a:p>
            <a:p>
              <a:pPr algn="ctr" eaLnBrk="0" hangingPunct="0">
                <a:spcBef>
                  <a:spcPct val="50000"/>
                </a:spcBef>
                <a:defRPr/>
              </a:pPr>
              <a:r>
                <a:rPr kumimoji="1" lang="en-US" sz="1200">
                  <a:solidFill>
                    <a:srgbClr val="FFCC00"/>
                  </a:solidFill>
                  <a:latin typeface="Times New Roman" pitchFamily="18" charset="0"/>
                </a:rPr>
                <a:t>Aka Amundsen Sea Embayment Province of WAIS</a:t>
              </a:r>
            </a:p>
          </p:txBody>
        </p:sp>
        <p:sp>
          <p:nvSpPr>
            <p:cNvPr id="61488" name="Freeform 47"/>
            <p:cNvSpPr>
              <a:spLocks/>
            </p:cNvSpPr>
            <p:nvPr/>
          </p:nvSpPr>
          <p:spPr bwMode="auto">
            <a:xfrm>
              <a:off x="912" y="2640"/>
              <a:ext cx="474" cy="336"/>
            </a:xfrm>
            <a:custGeom>
              <a:avLst/>
              <a:gdLst>
                <a:gd name="T0" fmla="*/ 0 w 503"/>
                <a:gd name="T1" fmla="*/ 354 h 319"/>
                <a:gd name="T2" fmla="*/ 177 w 503"/>
                <a:gd name="T3" fmla="*/ 145 h 319"/>
                <a:gd name="T4" fmla="*/ 447 w 503"/>
                <a:gd name="T5" fmla="*/ 0 h 319"/>
                <a:gd name="T6" fmla="*/ 0 60000 65536"/>
                <a:gd name="T7" fmla="*/ 0 60000 65536"/>
                <a:gd name="T8" fmla="*/ 0 60000 65536"/>
                <a:gd name="T9" fmla="*/ 0 w 503"/>
                <a:gd name="T10" fmla="*/ 0 h 319"/>
                <a:gd name="T11" fmla="*/ 503 w 503"/>
                <a:gd name="T12" fmla="*/ 319 h 319"/>
              </a:gdLst>
              <a:ahLst/>
              <a:cxnLst>
                <a:cxn ang="T6">
                  <a:pos x="T0" y="T1"/>
                </a:cxn>
                <a:cxn ang="T7">
                  <a:pos x="T2" y="T3"/>
                </a:cxn>
                <a:cxn ang="T8">
                  <a:pos x="T4" y="T5"/>
                </a:cxn>
              </a:cxnLst>
              <a:rect l="T9" t="T10" r="T11" b="T12"/>
              <a:pathLst>
                <a:path w="503" h="319">
                  <a:moveTo>
                    <a:pt x="0" y="319"/>
                  </a:moveTo>
                  <a:lnTo>
                    <a:pt x="200" y="131"/>
                  </a:lnTo>
                  <a:lnTo>
                    <a:pt x="503" y="0"/>
                  </a:lnTo>
                </a:path>
              </a:pathLst>
            </a:custGeom>
            <a:noFill/>
            <a:ln w="31750">
              <a:solidFill>
                <a:srgbClr val="FFCC00"/>
              </a:solidFill>
              <a:round/>
              <a:headEnd/>
              <a:tailEnd type="stealth" w="lg" len="lg"/>
            </a:ln>
          </p:spPr>
          <p:txBody>
            <a:bodyPr anchor="ctr">
              <a:spAutoFit/>
            </a:bodyPr>
            <a:lstStyle/>
            <a:p>
              <a:endParaRPr lang="en-US"/>
            </a:p>
          </p:txBody>
        </p:sp>
        <p:sp>
          <p:nvSpPr>
            <p:cNvPr id="61489" name="Freeform 48"/>
            <p:cNvSpPr>
              <a:spLocks/>
            </p:cNvSpPr>
            <p:nvPr/>
          </p:nvSpPr>
          <p:spPr bwMode="auto">
            <a:xfrm>
              <a:off x="2160" y="3120"/>
              <a:ext cx="210" cy="270"/>
            </a:xfrm>
            <a:custGeom>
              <a:avLst/>
              <a:gdLst>
                <a:gd name="T0" fmla="*/ 0 w 210"/>
                <a:gd name="T1" fmla="*/ 270 h 270"/>
                <a:gd name="T2" fmla="*/ 210 w 210"/>
                <a:gd name="T3" fmla="*/ 0 h 270"/>
                <a:gd name="T4" fmla="*/ 0 60000 65536"/>
                <a:gd name="T5" fmla="*/ 0 60000 65536"/>
                <a:gd name="T6" fmla="*/ 0 w 210"/>
                <a:gd name="T7" fmla="*/ 0 h 270"/>
                <a:gd name="T8" fmla="*/ 210 w 210"/>
                <a:gd name="T9" fmla="*/ 270 h 270"/>
              </a:gdLst>
              <a:ahLst/>
              <a:cxnLst>
                <a:cxn ang="T4">
                  <a:pos x="T0" y="T1"/>
                </a:cxn>
                <a:cxn ang="T5">
                  <a:pos x="T2" y="T3"/>
                </a:cxn>
              </a:cxnLst>
              <a:rect l="T6" t="T7" r="T8" b="T9"/>
              <a:pathLst>
                <a:path w="210" h="270">
                  <a:moveTo>
                    <a:pt x="0" y="270"/>
                  </a:moveTo>
                  <a:lnTo>
                    <a:pt x="210" y="0"/>
                  </a:lnTo>
                </a:path>
              </a:pathLst>
            </a:custGeom>
            <a:noFill/>
            <a:ln w="31750">
              <a:solidFill>
                <a:srgbClr val="FFCC00"/>
              </a:solidFill>
              <a:round/>
              <a:headEnd/>
              <a:tailEnd type="stealth" w="lg" len="lg"/>
            </a:ln>
          </p:spPr>
          <p:txBody>
            <a:bodyPr anchor="ctr">
              <a:spAutoFit/>
            </a:bodyPr>
            <a:lstStyle/>
            <a:p>
              <a:endParaRPr lang="en-US"/>
            </a:p>
          </p:txBody>
        </p:sp>
        <p:sp>
          <p:nvSpPr>
            <p:cNvPr id="63537" name="Text Box 49"/>
            <p:cNvSpPr txBox="1">
              <a:spLocks noChangeArrowheads="1"/>
            </p:cNvSpPr>
            <p:nvPr/>
          </p:nvSpPr>
          <p:spPr bwMode="auto">
            <a:xfrm>
              <a:off x="1488" y="3744"/>
              <a:ext cx="1011" cy="293"/>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200">
                  <a:solidFill>
                    <a:srgbClr val="FFCC00"/>
                  </a:solidFill>
                  <a:latin typeface="Times New Roman" pitchFamily="18" charset="0"/>
                </a:rPr>
                <a:t>Byrd Glacier Drainage</a:t>
              </a:r>
            </a:p>
          </p:txBody>
        </p:sp>
        <p:sp>
          <p:nvSpPr>
            <p:cNvPr id="61491" name="Freeform 50"/>
            <p:cNvSpPr>
              <a:spLocks/>
            </p:cNvSpPr>
            <p:nvPr/>
          </p:nvSpPr>
          <p:spPr bwMode="auto">
            <a:xfrm>
              <a:off x="2480" y="3227"/>
              <a:ext cx="182" cy="587"/>
            </a:xfrm>
            <a:custGeom>
              <a:avLst/>
              <a:gdLst>
                <a:gd name="T0" fmla="*/ 0 w 182"/>
                <a:gd name="T1" fmla="*/ 587 h 587"/>
                <a:gd name="T2" fmla="*/ 114 w 182"/>
                <a:gd name="T3" fmla="*/ 439 h 587"/>
                <a:gd name="T4" fmla="*/ 182 w 182"/>
                <a:gd name="T5" fmla="*/ 0 h 587"/>
                <a:gd name="T6" fmla="*/ 0 60000 65536"/>
                <a:gd name="T7" fmla="*/ 0 60000 65536"/>
                <a:gd name="T8" fmla="*/ 0 60000 65536"/>
                <a:gd name="T9" fmla="*/ 0 w 182"/>
                <a:gd name="T10" fmla="*/ 0 h 587"/>
                <a:gd name="T11" fmla="*/ 182 w 182"/>
                <a:gd name="T12" fmla="*/ 587 h 587"/>
              </a:gdLst>
              <a:ahLst/>
              <a:cxnLst>
                <a:cxn ang="T6">
                  <a:pos x="T0" y="T1"/>
                </a:cxn>
                <a:cxn ang="T7">
                  <a:pos x="T2" y="T3"/>
                </a:cxn>
                <a:cxn ang="T8">
                  <a:pos x="T4" y="T5"/>
                </a:cxn>
              </a:cxnLst>
              <a:rect l="T9" t="T10" r="T11" b="T12"/>
              <a:pathLst>
                <a:path w="182" h="587">
                  <a:moveTo>
                    <a:pt x="0" y="587"/>
                  </a:moveTo>
                  <a:lnTo>
                    <a:pt x="114" y="439"/>
                  </a:lnTo>
                  <a:lnTo>
                    <a:pt x="182" y="0"/>
                  </a:lnTo>
                </a:path>
              </a:pathLst>
            </a:custGeom>
            <a:noFill/>
            <a:ln w="31750">
              <a:solidFill>
                <a:srgbClr val="FFCC00"/>
              </a:solidFill>
              <a:round/>
              <a:headEnd/>
              <a:tailEnd type="stealth" w="lg" len="lg"/>
            </a:ln>
          </p:spPr>
          <p:txBody>
            <a:bodyPr anchor="ctr">
              <a:spAutoFit/>
            </a:bodyPr>
            <a:lstStyle/>
            <a:p>
              <a:endParaRPr lang="en-US"/>
            </a:p>
          </p:txBody>
        </p:sp>
        <p:sp>
          <p:nvSpPr>
            <p:cNvPr id="61492" name="Text Box 51"/>
            <p:cNvSpPr txBox="1">
              <a:spLocks noChangeArrowheads="1"/>
            </p:cNvSpPr>
            <p:nvPr/>
          </p:nvSpPr>
          <p:spPr bwMode="auto">
            <a:xfrm>
              <a:off x="4464" y="1776"/>
              <a:ext cx="1248" cy="294"/>
            </a:xfrm>
            <a:prstGeom prst="rect">
              <a:avLst/>
            </a:prstGeom>
            <a:solidFill>
              <a:srgbClr val="000080"/>
            </a:solidFill>
            <a:ln w="31750">
              <a:noFill/>
              <a:miter lim="800000"/>
              <a:headEnd/>
              <a:tailEnd/>
            </a:ln>
            <a:effectLst>
              <a:prstShdw prst="shdw17" dist="17961" dir="2700000">
                <a:srgbClr val="00004D"/>
              </a:prstShdw>
            </a:effectLst>
          </p:spPr>
          <p:txBody>
            <a:bodyPr>
              <a:spAutoFit/>
            </a:bodyPr>
            <a:lstStyle/>
            <a:p>
              <a:pPr algn="ctr" eaLnBrk="0" hangingPunct="0">
                <a:spcBef>
                  <a:spcPct val="50000"/>
                </a:spcBef>
              </a:pPr>
              <a:r>
                <a:rPr kumimoji="1" lang="en-US" sz="1200">
                  <a:solidFill>
                    <a:srgbClr val="FFCC00"/>
                  </a:solidFill>
                  <a:latin typeface="Times New Roman" pitchFamily="18" charset="0"/>
                </a:rPr>
                <a:t>Lambert Glacier/Amery Ice Shelf Drainage</a:t>
              </a:r>
            </a:p>
          </p:txBody>
        </p:sp>
        <p:sp>
          <p:nvSpPr>
            <p:cNvPr id="61493" name="Freeform 52"/>
            <p:cNvSpPr>
              <a:spLocks/>
            </p:cNvSpPr>
            <p:nvPr/>
          </p:nvSpPr>
          <p:spPr bwMode="auto">
            <a:xfrm>
              <a:off x="4008" y="1830"/>
              <a:ext cx="660" cy="138"/>
            </a:xfrm>
            <a:custGeom>
              <a:avLst/>
              <a:gdLst>
                <a:gd name="T0" fmla="*/ 660 w 660"/>
                <a:gd name="T1" fmla="*/ 114 h 138"/>
                <a:gd name="T2" fmla="*/ 444 w 660"/>
                <a:gd name="T3" fmla="*/ 138 h 138"/>
                <a:gd name="T4" fmla="*/ 0 w 660"/>
                <a:gd name="T5" fmla="*/ 0 h 138"/>
                <a:gd name="T6" fmla="*/ 0 60000 65536"/>
                <a:gd name="T7" fmla="*/ 0 60000 65536"/>
                <a:gd name="T8" fmla="*/ 0 60000 65536"/>
                <a:gd name="T9" fmla="*/ 0 w 660"/>
                <a:gd name="T10" fmla="*/ 0 h 138"/>
                <a:gd name="T11" fmla="*/ 660 w 660"/>
                <a:gd name="T12" fmla="*/ 138 h 138"/>
              </a:gdLst>
              <a:ahLst/>
              <a:cxnLst>
                <a:cxn ang="T6">
                  <a:pos x="T0" y="T1"/>
                </a:cxn>
                <a:cxn ang="T7">
                  <a:pos x="T2" y="T3"/>
                </a:cxn>
                <a:cxn ang="T8">
                  <a:pos x="T4" y="T5"/>
                </a:cxn>
              </a:cxnLst>
              <a:rect l="T9" t="T10" r="T11" b="T12"/>
              <a:pathLst>
                <a:path w="660" h="138">
                  <a:moveTo>
                    <a:pt x="660" y="114"/>
                  </a:moveTo>
                  <a:lnTo>
                    <a:pt x="444" y="138"/>
                  </a:lnTo>
                  <a:lnTo>
                    <a:pt x="0" y="0"/>
                  </a:lnTo>
                </a:path>
              </a:pathLst>
            </a:custGeom>
            <a:noFill/>
            <a:ln w="31750">
              <a:solidFill>
                <a:srgbClr val="FFCC00"/>
              </a:solidFill>
              <a:round/>
              <a:headEnd/>
              <a:tailEnd type="stealth" w="lg" len="lg"/>
            </a:ln>
          </p:spPr>
          <p:txBody>
            <a:bodyPr anchor="ctr">
              <a:spAutoFit/>
            </a:bodyPr>
            <a:lstStyle/>
            <a:p>
              <a:endParaRPr lang="en-US"/>
            </a:p>
          </p:txBody>
        </p:sp>
        <p:sp>
          <p:nvSpPr>
            <p:cNvPr id="63541" name="Text Box 53"/>
            <p:cNvSpPr txBox="1">
              <a:spLocks noChangeArrowheads="1"/>
            </p:cNvSpPr>
            <p:nvPr/>
          </p:nvSpPr>
          <p:spPr bwMode="auto">
            <a:xfrm>
              <a:off x="1200" y="815"/>
              <a:ext cx="1008" cy="294"/>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200">
                  <a:solidFill>
                    <a:srgbClr val="FFCC00"/>
                  </a:solidFill>
                  <a:latin typeface="Times New Roman" pitchFamily="18" charset="0"/>
                </a:rPr>
                <a:t>East Antarctic Ice Stream Province</a:t>
              </a:r>
            </a:p>
          </p:txBody>
        </p:sp>
        <p:sp>
          <p:nvSpPr>
            <p:cNvPr id="61495" name="Freeform 54"/>
            <p:cNvSpPr>
              <a:spLocks/>
            </p:cNvSpPr>
            <p:nvPr/>
          </p:nvSpPr>
          <p:spPr bwMode="auto">
            <a:xfrm>
              <a:off x="1527" y="1088"/>
              <a:ext cx="400" cy="485"/>
            </a:xfrm>
            <a:custGeom>
              <a:avLst/>
              <a:gdLst>
                <a:gd name="T0" fmla="*/ 0 w 400"/>
                <a:gd name="T1" fmla="*/ 0 h 485"/>
                <a:gd name="T2" fmla="*/ 172 w 400"/>
                <a:gd name="T3" fmla="*/ 342 h 485"/>
                <a:gd name="T4" fmla="*/ 400 w 400"/>
                <a:gd name="T5" fmla="*/ 485 h 485"/>
                <a:gd name="T6" fmla="*/ 0 60000 65536"/>
                <a:gd name="T7" fmla="*/ 0 60000 65536"/>
                <a:gd name="T8" fmla="*/ 0 60000 65536"/>
                <a:gd name="T9" fmla="*/ 0 w 400"/>
                <a:gd name="T10" fmla="*/ 0 h 485"/>
                <a:gd name="T11" fmla="*/ 400 w 400"/>
                <a:gd name="T12" fmla="*/ 485 h 485"/>
              </a:gdLst>
              <a:ahLst/>
              <a:cxnLst>
                <a:cxn ang="T6">
                  <a:pos x="T0" y="T1"/>
                </a:cxn>
                <a:cxn ang="T7">
                  <a:pos x="T2" y="T3"/>
                </a:cxn>
                <a:cxn ang="T8">
                  <a:pos x="T4" y="T5"/>
                </a:cxn>
              </a:cxnLst>
              <a:rect l="T9" t="T10" r="T11" b="T12"/>
              <a:pathLst>
                <a:path w="400" h="485">
                  <a:moveTo>
                    <a:pt x="0" y="0"/>
                  </a:moveTo>
                  <a:lnTo>
                    <a:pt x="172" y="342"/>
                  </a:lnTo>
                  <a:lnTo>
                    <a:pt x="400" y="485"/>
                  </a:lnTo>
                </a:path>
              </a:pathLst>
            </a:custGeom>
            <a:noFill/>
            <a:ln w="31750">
              <a:solidFill>
                <a:srgbClr val="FFCC00"/>
              </a:solidFill>
              <a:round/>
              <a:headEnd/>
              <a:tailEnd type="stealth" w="lg" len="lg"/>
            </a:ln>
          </p:spPr>
          <p:txBody>
            <a:bodyPr anchor="ctr">
              <a:spAutoFit/>
            </a:bodyPr>
            <a:lstStyle/>
            <a:p>
              <a:endParaRPr lang="en-US"/>
            </a:p>
          </p:txBody>
        </p:sp>
        <p:sp>
          <p:nvSpPr>
            <p:cNvPr id="63543" name="Text Box 55"/>
            <p:cNvSpPr txBox="1">
              <a:spLocks noChangeArrowheads="1"/>
            </p:cNvSpPr>
            <p:nvPr/>
          </p:nvSpPr>
          <p:spPr bwMode="auto">
            <a:xfrm>
              <a:off x="3456" y="3648"/>
              <a:ext cx="1008" cy="294"/>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200">
                  <a:solidFill>
                    <a:srgbClr val="FFCC00"/>
                  </a:solidFill>
                  <a:latin typeface="Times New Roman" pitchFamily="18" charset="0"/>
                </a:rPr>
                <a:t>Mertz Glacier Drainage</a:t>
              </a:r>
            </a:p>
          </p:txBody>
        </p:sp>
        <p:sp>
          <p:nvSpPr>
            <p:cNvPr id="61497" name="AutoShape 56"/>
            <p:cNvSpPr>
              <a:spLocks noChangeArrowheads="1"/>
            </p:cNvSpPr>
            <p:nvPr/>
          </p:nvSpPr>
          <p:spPr bwMode="auto">
            <a:xfrm>
              <a:off x="2511" y="2275"/>
              <a:ext cx="86" cy="87"/>
            </a:xfrm>
            <a:prstGeom prst="star4">
              <a:avLst>
                <a:gd name="adj" fmla="val 12500"/>
              </a:avLst>
            </a:prstGeom>
            <a:solidFill>
              <a:srgbClr val="FFCC00"/>
            </a:solidFill>
            <a:ln w="31750">
              <a:solidFill>
                <a:srgbClr val="FFCC00"/>
              </a:solidFill>
              <a:miter lim="800000"/>
              <a:headEnd/>
              <a:tailEnd/>
            </a:ln>
          </p:spPr>
          <p:txBody>
            <a:bodyPr anchor="ctr">
              <a:spAutoFit/>
            </a:bodyPr>
            <a:lstStyle/>
            <a:p>
              <a:endParaRPr lang="en-US"/>
            </a:p>
          </p:txBody>
        </p:sp>
        <p:sp>
          <p:nvSpPr>
            <p:cNvPr id="61498" name="AutoShape 57"/>
            <p:cNvSpPr>
              <a:spLocks noChangeArrowheads="1"/>
            </p:cNvSpPr>
            <p:nvPr/>
          </p:nvSpPr>
          <p:spPr bwMode="auto">
            <a:xfrm>
              <a:off x="1847" y="2520"/>
              <a:ext cx="86" cy="86"/>
            </a:xfrm>
            <a:prstGeom prst="irregularSeal1">
              <a:avLst/>
            </a:prstGeom>
            <a:solidFill>
              <a:srgbClr val="FFCC00"/>
            </a:solidFill>
            <a:ln w="31750">
              <a:solidFill>
                <a:srgbClr val="FFCC00"/>
              </a:solidFill>
              <a:miter lim="800000"/>
              <a:headEnd/>
              <a:tailEnd/>
            </a:ln>
          </p:spPr>
          <p:txBody>
            <a:bodyPr wrap="none" anchor="ctr">
              <a:spAutoFit/>
            </a:bodyPr>
            <a:lstStyle/>
            <a:p>
              <a:endParaRPr lang="en-US"/>
            </a:p>
          </p:txBody>
        </p:sp>
        <p:sp>
          <p:nvSpPr>
            <p:cNvPr id="61499" name="Freeform 58"/>
            <p:cNvSpPr>
              <a:spLocks/>
            </p:cNvSpPr>
            <p:nvPr/>
          </p:nvSpPr>
          <p:spPr bwMode="auto">
            <a:xfrm>
              <a:off x="3196" y="3127"/>
              <a:ext cx="381" cy="543"/>
            </a:xfrm>
            <a:custGeom>
              <a:avLst/>
              <a:gdLst>
                <a:gd name="T0" fmla="*/ 266 w 381"/>
                <a:gd name="T1" fmla="*/ 533 h 543"/>
                <a:gd name="T2" fmla="*/ 246 w 381"/>
                <a:gd name="T3" fmla="*/ 423 h 543"/>
                <a:gd name="T4" fmla="*/ 126 w 381"/>
                <a:gd name="T5" fmla="*/ 317 h 543"/>
                <a:gd name="T6" fmla="*/ 32 w 381"/>
                <a:gd name="T7" fmla="*/ 213 h 543"/>
                <a:gd name="T8" fmla="*/ 20 w 381"/>
                <a:gd name="T9" fmla="*/ 123 h 543"/>
                <a:gd name="T10" fmla="*/ 150 w 381"/>
                <a:gd name="T11" fmla="*/ 33 h 543"/>
                <a:gd name="T12" fmla="*/ 270 w 381"/>
                <a:gd name="T13" fmla="*/ 23 h 543"/>
                <a:gd name="T14" fmla="*/ 370 w 381"/>
                <a:gd name="T15" fmla="*/ 173 h 543"/>
                <a:gd name="T16" fmla="*/ 336 w 381"/>
                <a:gd name="T17" fmla="*/ 373 h 543"/>
                <a:gd name="T18" fmla="*/ 276 w 381"/>
                <a:gd name="T19" fmla="*/ 543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543"/>
                <a:gd name="T32" fmla="*/ 381 w 381"/>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543">
                  <a:moveTo>
                    <a:pt x="266" y="533"/>
                  </a:moveTo>
                  <a:cubicBezTo>
                    <a:pt x="263" y="515"/>
                    <a:pt x="269" y="459"/>
                    <a:pt x="246" y="423"/>
                  </a:cubicBezTo>
                  <a:cubicBezTo>
                    <a:pt x="223" y="387"/>
                    <a:pt x="162" y="352"/>
                    <a:pt x="126" y="317"/>
                  </a:cubicBezTo>
                  <a:cubicBezTo>
                    <a:pt x="90" y="282"/>
                    <a:pt x="50" y="245"/>
                    <a:pt x="32" y="213"/>
                  </a:cubicBezTo>
                  <a:cubicBezTo>
                    <a:pt x="14" y="181"/>
                    <a:pt x="0" y="153"/>
                    <a:pt x="20" y="123"/>
                  </a:cubicBezTo>
                  <a:cubicBezTo>
                    <a:pt x="40" y="93"/>
                    <a:pt x="108" y="50"/>
                    <a:pt x="150" y="33"/>
                  </a:cubicBezTo>
                  <a:cubicBezTo>
                    <a:pt x="192" y="16"/>
                    <a:pt x="233" y="0"/>
                    <a:pt x="270" y="23"/>
                  </a:cubicBezTo>
                  <a:cubicBezTo>
                    <a:pt x="307" y="46"/>
                    <a:pt x="359" y="115"/>
                    <a:pt x="370" y="173"/>
                  </a:cubicBezTo>
                  <a:cubicBezTo>
                    <a:pt x="381" y="231"/>
                    <a:pt x="352" y="311"/>
                    <a:pt x="336" y="373"/>
                  </a:cubicBezTo>
                  <a:cubicBezTo>
                    <a:pt x="320" y="435"/>
                    <a:pt x="288" y="508"/>
                    <a:pt x="276" y="543"/>
                  </a:cubicBezTo>
                </a:path>
              </a:pathLst>
            </a:custGeom>
            <a:solidFill>
              <a:srgbClr val="FF0000"/>
            </a:solidFill>
            <a:ln w="31750">
              <a:solidFill>
                <a:srgbClr val="FF0000"/>
              </a:solidFill>
              <a:round/>
              <a:headEnd/>
              <a:tailEnd/>
            </a:ln>
          </p:spPr>
          <p:txBody>
            <a:bodyPr anchor="ctr">
              <a:spAutoFit/>
            </a:bodyPr>
            <a:lstStyle/>
            <a:p>
              <a:endParaRPr lang="en-US"/>
            </a:p>
          </p:txBody>
        </p:sp>
        <p:sp>
          <p:nvSpPr>
            <p:cNvPr id="61500" name="Freeform 59"/>
            <p:cNvSpPr>
              <a:spLocks/>
            </p:cNvSpPr>
            <p:nvPr/>
          </p:nvSpPr>
          <p:spPr bwMode="auto">
            <a:xfrm>
              <a:off x="3476" y="3706"/>
              <a:ext cx="276" cy="150"/>
            </a:xfrm>
            <a:custGeom>
              <a:avLst/>
              <a:gdLst>
                <a:gd name="T0" fmla="*/ 276 w 276"/>
                <a:gd name="T1" fmla="*/ 150 h 150"/>
                <a:gd name="T2" fmla="*/ 42 w 276"/>
                <a:gd name="T3" fmla="*/ 130 h 150"/>
                <a:gd name="T4" fmla="*/ 0 w 276"/>
                <a:gd name="T5" fmla="*/ 0 h 150"/>
                <a:gd name="T6" fmla="*/ 0 60000 65536"/>
                <a:gd name="T7" fmla="*/ 0 60000 65536"/>
                <a:gd name="T8" fmla="*/ 0 60000 65536"/>
                <a:gd name="T9" fmla="*/ 0 w 276"/>
                <a:gd name="T10" fmla="*/ 0 h 150"/>
                <a:gd name="T11" fmla="*/ 276 w 276"/>
                <a:gd name="T12" fmla="*/ 150 h 150"/>
              </a:gdLst>
              <a:ahLst/>
              <a:cxnLst>
                <a:cxn ang="T6">
                  <a:pos x="T0" y="T1"/>
                </a:cxn>
                <a:cxn ang="T7">
                  <a:pos x="T2" y="T3"/>
                </a:cxn>
                <a:cxn ang="T8">
                  <a:pos x="T4" y="T5"/>
                </a:cxn>
              </a:cxnLst>
              <a:rect l="T9" t="T10" r="T11" b="T12"/>
              <a:pathLst>
                <a:path w="276" h="150">
                  <a:moveTo>
                    <a:pt x="276" y="150"/>
                  </a:moveTo>
                  <a:lnTo>
                    <a:pt x="42" y="130"/>
                  </a:lnTo>
                  <a:lnTo>
                    <a:pt x="0" y="0"/>
                  </a:lnTo>
                </a:path>
              </a:pathLst>
            </a:custGeom>
            <a:noFill/>
            <a:ln w="31750">
              <a:solidFill>
                <a:srgbClr val="FFCC00"/>
              </a:solidFill>
              <a:round/>
              <a:headEnd/>
              <a:tailEnd type="stealth" w="lg" len="lg"/>
            </a:ln>
          </p:spPr>
          <p:txBody>
            <a:bodyPr anchor="ctr">
              <a:spAutoFit/>
            </a:bodyPr>
            <a:lstStyle/>
            <a:p>
              <a:endParaRPr lang="en-US"/>
            </a:p>
          </p:txBody>
        </p:sp>
        <p:sp>
          <p:nvSpPr>
            <p:cNvPr id="61501" name="Freeform 60"/>
            <p:cNvSpPr>
              <a:spLocks/>
            </p:cNvSpPr>
            <p:nvPr/>
          </p:nvSpPr>
          <p:spPr bwMode="auto">
            <a:xfrm>
              <a:off x="3456" y="3216"/>
              <a:ext cx="60" cy="366"/>
            </a:xfrm>
            <a:custGeom>
              <a:avLst/>
              <a:gdLst>
                <a:gd name="T0" fmla="*/ 0 w 60"/>
                <a:gd name="T1" fmla="*/ 0 h 366"/>
                <a:gd name="T2" fmla="*/ 54 w 60"/>
                <a:gd name="T3" fmla="*/ 174 h 366"/>
                <a:gd name="T4" fmla="*/ 36 w 60"/>
                <a:gd name="T5" fmla="*/ 366 h 366"/>
                <a:gd name="T6" fmla="*/ 0 60000 65536"/>
                <a:gd name="T7" fmla="*/ 0 60000 65536"/>
                <a:gd name="T8" fmla="*/ 0 60000 65536"/>
                <a:gd name="T9" fmla="*/ 0 w 60"/>
                <a:gd name="T10" fmla="*/ 0 h 366"/>
                <a:gd name="T11" fmla="*/ 60 w 60"/>
                <a:gd name="T12" fmla="*/ 366 h 366"/>
              </a:gdLst>
              <a:ahLst/>
              <a:cxnLst>
                <a:cxn ang="T6">
                  <a:pos x="T0" y="T1"/>
                </a:cxn>
                <a:cxn ang="T7">
                  <a:pos x="T2" y="T3"/>
                </a:cxn>
                <a:cxn ang="T8">
                  <a:pos x="T4" y="T5"/>
                </a:cxn>
              </a:cxnLst>
              <a:rect l="T9" t="T10" r="T11" b="T12"/>
              <a:pathLst>
                <a:path w="60" h="366">
                  <a:moveTo>
                    <a:pt x="0" y="0"/>
                  </a:moveTo>
                  <a:cubicBezTo>
                    <a:pt x="9" y="29"/>
                    <a:pt x="48" y="113"/>
                    <a:pt x="54" y="174"/>
                  </a:cubicBezTo>
                  <a:cubicBezTo>
                    <a:pt x="60" y="235"/>
                    <a:pt x="40" y="326"/>
                    <a:pt x="36" y="366"/>
                  </a:cubicBezTo>
                </a:path>
              </a:pathLst>
            </a:custGeom>
            <a:noFill/>
            <a:ln w="31750">
              <a:solidFill>
                <a:schemeClr val="bg2"/>
              </a:solidFill>
              <a:round/>
              <a:headEnd/>
              <a:tailEnd type="stealth" w="lg" len="lg"/>
            </a:ln>
          </p:spPr>
          <p:txBody>
            <a:bodyPr anchor="ctr">
              <a:spAutoFit/>
            </a:bodyPr>
            <a:lstStyle/>
            <a:p>
              <a:endParaRPr lang="en-US"/>
            </a:p>
          </p:txBody>
        </p:sp>
        <p:sp>
          <p:nvSpPr>
            <p:cNvPr id="61502" name="Freeform 61"/>
            <p:cNvSpPr>
              <a:spLocks/>
            </p:cNvSpPr>
            <p:nvPr/>
          </p:nvSpPr>
          <p:spPr bwMode="auto">
            <a:xfrm>
              <a:off x="3312" y="3222"/>
              <a:ext cx="90" cy="240"/>
            </a:xfrm>
            <a:custGeom>
              <a:avLst/>
              <a:gdLst>
                <a:gd name="T0" fmla="*/ 0 w 90"/>
                <a:gd name="T1" fmla="*/ 0 h 240"/>
                <a:gd name="T2" fmla="*/ 30 w 90"/>
                <a:gd name="T3" fmla="*/ 108 h 240"/>
                <a:gd name="T4" fmla="*/ 90 w 90"/>
                <a:gd name="T5" fmla="*/ 240 h 240"/>
                <a:gd name="T6" fmla="*/ 0 60000 65536"/>
                <a:gd name="T7" fmla="*/ 0 60000 65536"/>
                <a:gd name="T8" fmla="*/ 0 60000 65536"/>
                <a:gd name="T9" fmla="*/ 0 w 90"/>
                <a:gd name="T10" fmla="*/ 0 h 240"/>
                <a:gd name="T11" fmla="*/ 90 w 90"/>
                <a:gd name="T12" fmla="*/ 240 h 240"/>
              </a:gdLst>
              <a:ahLst/>
              <a:cxnLst>
                <a:cxn ang="T6">
                  <a:pos x="T0" y="T1"/>
                </a:cxn>
                <a:cxn ang="T7">
                  <a:pos x="T2" y="T3"/>
                </a:cxn>
                <a:cxn ang="T8">
                  <a:pos x="T4" y="T5"/>
                </a:cxn>
              </a:cxnLst>
              <a:rect l="T9" t="T10" r="T11" b="T12"/>
              <a:pathLst>
                <a:path w="90" h="240">
                  <a:moveTo>
                    <a:pt x="0" y="0"/>
                  </a:moveTo>
                  <a:cubicBezTo>
                    <a:pt x="8" y="18"/>
                    <a:pt x="15" y="68"/>
                    <a:pt x="30" y="108"/>
                  </a:cubicBezTo>
                  <a:cubicBezTo>
                    <a:pt x="45" y="148"/>
                    <a:pt x="78" y="213"/>
                    <a:pt x="90" y="240"/>
                  </a:cubicBezTo>
                </a:path>
              </a:pathLst>
            </a:custGeom>
            <a:noFill/>
            <a:ln w="31750">
              <a:solidFill>
                <a:schemeClr val="bg2"/>
              </a:solidFill>
              <a:round/>
              <a:headEnd/>
              <a:tailEnd type="stealth" w="lg" len="lg"/>
            </a:ln>
          </p:spPr>
          <p:txBody>
            <a:bodyPr anchor="ctr">
              <a:spAutoFit/>
            </a:bodyPr>
            <a:lstStyle/>
            <a:p>
              <a:endParaRPr lang="en-US"/>
            </a:p>
          </p:txBody>
        </p:sp>
        <p:sp>
          <p:nvSpPr>
            <p:cNvPr id="61503" name="Rectangle 62"/>
            <p:cNvSpPr>
              <a:spLocks noChangeArrowheads="1"/>
            </p:cNvSpPr>
            <p:nvPr/>
          </p:nvSpPr>
          <p:spPr bwMode="auto">
            <a:xfrm rot="-1294903">
              <a:off x="2928" y="1728"/>
              <a:ext cx="1344" cy="480"/>
            </a:xfrm>
            <a:prstGeom prst="rect">
              <a:avLst/>
            </a:prstGeom>
            <a:noFill/>
            <a:ln w="38100" algn="ctr">
              <a:solidFill>
                <a:srgbClr val="FF0000"/>
              </a:solidFill>
              <a:miter lim="800000"/>
              <a:headEnd/>
              <a:tailEnd/>
            </a:ln>
          </p:spPr>
          <p:txBody>
            <a:bodyPr wrap="none" anchor="ctr"/>
            <a:lstStyle/>
            <a:p>
              <a:endParaRPr lang="en-US"/>
            </a:p>
          </p:txBody>
        </p:sp>
        <p:sp>
          <p:nvSpPr>
            <p:cNvPr id="63551" name="Text Box 63"/>
            <p:cNvSpPr txBox="1">
              <a:spLocks noChangeArrowheads="1"/>
            </p:cNvSpPr>
            <p:nvPr/>
          </p:nvSpPr>
          <p:spPr bwMode="auto">
            <a:xfrm>
              <a:off x="3696" y="2064"/>
              <a:ext cx="720" cy="373"/>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600" b="1">
                  <a:solidFill>
                    <a:srgbClr val="FF0000"/>
                  </a:solidFill>
                  <a:latin typeface="Times New Roman" pitchFamily="18" charset="0"/>
                </a:rPr>
                <a:t>China - PANDA</a:t>
              </a:r>
            </a:p>
          </p:txBody>
        </p:sp>
        <p:sp>
          <p:nvSpPr>
            <p:cNvPr id="63552" name="Text Box 64"/>
            <p:cNvSpPr txBox="1">
              <a:spLocks noChangeArrowheads="1"/>
            </p:cNvSpPr>
            <p:nvPr/>
          </p:nvSpPr>
          <p:spPr bwMode="auto">
            <a:xfrm>
              <a:off x="3360" y="2428"/>
              <a:ext cx="720" cy="216"/>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600" b="1">
                  <a:solidFill>
                    <a:srgbClr val="333399"/>
                  </a:solidFill>
                  <a:latin typeface="Times New Roman" pitchFamily="18" charset="0"/>
                </a:rPr>
                <a:t>US-AGAP</a:t>
              </a:r>
            </a:p>
          </p:txBody>
        </p:sp>
        <p:sp>
          <p:nvSpPr>
            <p:cNvPr id="61506" name="Oval 65"/>
            <p:cNvSpPr>
              <a:spLocks noChangeArrowheads="1"/>
            </p:cNvSpPr>
            <p:nvPr/>
          </p:nvSpPr>
          <p:spPr bwMode="auto">
            <a:xfrm>
              <a:off x="2880" y="1680"/>
              <a:ext cx="624" cy="912"/>
            </a:xfrm>
            <a:prstGeom prst="ellipse">
              <a:avLst/>
            </a:prstGeom>
            <a:noFill/>
            <a:ln w="38100" algn="ctr">
              <a:solidFill>
                <a:srgbClr val="333399"/>
              </a:solidFill>
              <a:round/>
              <a:headEnd/>
              <a:tailEnd/>
            </a:ln>
          </p:spPr>
          <p:txBody>
            <a:bodyPr wrap="none" anchor="ctr"/>
            <a:lstStyle/>
            <a:p>
              <a:endParaRPr lang="en-US"/>
            </a:p>
          </p:txBody>
        </p:sp>
        <p:sp>
          <p:nvSpPr>
            <p:cNvPr id="61507" name="Rectangle 66"/>
            <p:cNvSpPr>
              <a:spLocks noChangeArrowheads="1"/>
            </p:cNvSpPr>
            <p:nvPr/>
          </p:nvSpPr>
          <p:spPr bwMode="auto">
            <a:xfrm rot="-1366708">
              <a:off x="1200" y="2256"/>
              <a:ext cx="720" cy="432"/>
            </a:xfrm>
            <a:prstGeom prst="rect">
              <a:avLst/>
            </a:prstGeom>
            <a:noFill/>
            <a:ln w="38100" algn="ctr">
              <a:solidFill>
                <a:srgbClr val="333399"/>
              </a:solidFill>
              <a:miter lim="800000"/>
              <a:headEnd/>
              <a:tailEnd/>
            </a:ln>
          </p:spPr>
          <p:txBody>
            <a:bodyPr wrap="none" anchor="ctr"/>
            <a:lstStyle/>
            <a:p>
              <a:endParaRPr lang="en-US"/>
            </a:p>
          </p:txBody>
        </p:sp>
        <p:sp>
          <p:nvSpPr>
            <p:cNvPr id="63555" name="Text Box 67"/>
            <p:cNvSpPr txBox="1">
              <a:spLocks noChangeArrowheads="1"/>
            </p:cNvSpPr>
            <p:nvPr/>
          </p:nvSpPr>
          <p:spPr bwMode="auto">
            <a:xfrm>
              <a:off x="576" y="2160"/>
              <a:ext cx="720" cy="216"/>
            </a:xfrm>
            <a:prstGeom prst="rect">
              <a:avLst/>
            </a:prstGeom>
            <a:noFill/>
            <a:ln w="31750">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defRPr/>
              </a:pPr>
              <a:r>
                <a:rPr kumimoji="1" lang="en-US" sz="1600" b="1">
                  <a:solidFill>
                    <a:srgbClr val="333399"/>
                  </a:solidFill>
                  <a:latin typeface="Times New Roman" pitchFamily="18" charset="0"/>
                </a:rPr>
                <a:t>US-ASEP</a:t>
              </a:r>
            </a:p>
          </p:txBody>
        </p:sp>
        <p:sp>
          <p:nvSpPr>
            <p:cNvPr id="61509" name="Freeform 68"/>
            <p:cNvSpPr>
              <a:spLocks/>
            </p:cNvSpPr>
            <p:nvPr/>
          </p:nvSpPr>
          <p:spPr bwMode="auto">
            <a:xfrm>
              <a:off x="3123" y="1923"/>
              <a:ext cx="861" cy="207"/>
            </a:xfrm>
            <a:custGeom>
              <a:avLst/>
              <a:gdLst>
                <a:gd name="T0" fmla="*/ 861 w 861"/>
                <a:gd name="T1" fmla="*/ 0 h 207"/>
                <a:gd name="T2" fmla="*/ 639 w 861"/>
                <a:gd name="T3" fmla="*/ 99 h 207"/>
                <a:gd name="T4" fmla="*/ 336 w 861"/>
                <a:gd name="T5" fmla="*/ 102 h 207"/>
                <a:gd name="T6" fmla="*/ 0 w 861"/>
                <a:gd name="T7" fmla="*/ 207 h 207"/>
                <a:gd name="T8" fmla="*/ 0 60000 65536"/>
                <a:gd name="T9" fmla="*/ 0 60000 65536"/>
                <a:gd name="T10" fmla="*/ 0 60000 65536"/>
                <a:gd name="T11" fmla="*/ 0 60000 65536"/>
                <a:gd name="T12" fmla="*/ 0 w 861"/>
                <a:gd name="T13" fmla="*/ 0 h 207"/>
                <a:gd name="T14" fmla="*/ 861 w 861"/>
                <a:gd name="T15" fmla="*/ 207 h 207"/>
              </a:gdLst>
              <a:ahLst/>
              <a:cxnLst>
                <a:cxn ang="T8">
                  <a:pos x="T0" y="T1"/>
                </a:cxn>
                <a:cxn ang="T9">
                  <a:pos x="T2" y="T3"/>
                </a:cxn>
                <a:cxn ang="T10">
                  <a:pos x="T4" y="T5"/>
                </a:cxn>
                <a:cxn ang="T11">
                  <a:pos x="T6" y="T7"/>
                </a:cxn>
              </a:cxnLst>
              <a:rect l="T12" t="T13" r="T14" b="T15"/>
              <a:pathLst>
                <a:path w="861" h="207">
                  <a:moveTo>
                    <a:pt x="861" y="0"/>
                  </a:moveTo>
                  <a:lnTo>
                    <a:pt x="639" y="99"/>
                  </a:lnTo>
                  <a:lnTo>
                    <a:pt x="336" y="102"/>
                  </a:lnTo>
                  <a:lnTo>
                    <a:pt x="0" y="207"/>
                  </a:lnTo>
                </a:path>
              </a:pathLst>
            </a:custGeom>
            <a:noFill/>
            <a:ln w="57150">
              <a:solidFill>
                <a:srgbClr val="FF0000"/>
              </a:solidFill>
              <a:prstDash val="sysDot"/>
              <a:round/>
              <a:headEnd/>
              <a:tailEnd/>
            </a:ln>
          </p:spPr>
          <p:txBody>
            <a:bodyPr anchor="ctr"/>
            <a:lstStyle/>
            <a:p>
              <a:endParaRPr lang="en-US"/>
            </a:p>
          </p:txBody>
        </p:sp>
        <p:sp>
          <p:nvSpPr>
            <p:cNvPr id="63557" name="AutoShape 69"/>
            <p:cNvSpPr>
              <a:spLocks noChangeArrowheads="1"/>
            </p:cNvSpPr>
            <p:nvPr/>
          </p:nvSpPr>
          <p:spPr bwMode="auto">
            <a:xfrm>
              <a:off x="3045" y="2084"/>
              <a:ext cx="101" cy="95"/>
            </a:xfrm>
            <a:prstGeom prst="star5">
              <a:avLst/>
            </a:prstGeom>
            <a:solidFill>
              <a:srgbClr val="FFCC00"/>
            </a:solidFill>
            <a:ln w="12700">
              <a:solidFill>
                <a:srgbClr val="FFCC00"/>
              </a:solidFill>
              <a:miter lim="800000"/>
              <a:headEnd/>
              <a:tailEnd/>
            </a:ln>
            <a:effectLst/>
          </p:spPr>
          <p:txBody>
            <a:bodyPr anchor="ctr">
              <a:spAutoFit/>
            </a:bodyPr>
            <a:lstStyle/>
            <a:p>
              <a:pPr>
                <a:defRPr/>
              </a:pPr>
              <a:endParaRPr lang="en-US"/>
            </a:p>
          </p:txBody>
        </p:sp>
      </p:grpSp>
      <p:pic>
        <p:nvPicPr>
          <p:cNvPr id="61511" name="Picture 70" descr="figure1"/>
          <p:cNvPicPr>
            <a:picLocks noChangeAspect="1" noChangeArrowheads="1"/>
          </p:cNvPicPr>
          <p:nvPr/>
        </p:nvPicPr>
        <p:blipFill>
          <a:blip r:embed="rId4" cstate="screen"/>
          <a:srcRect/>
          <a:stretch>
            <a:fillRect/>
          </a:stretch>
        </p:blipFill>
        <p:spPr bwMode="auto">
          <a:xfrm>
            <a:off x="6529388" y="4249738"/>
            <a:ext cx="2509837" cy="14763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gap1_h1"/>
          <p:cNvPicPr>
            <a:picLocks noChangeAspect="1" noChangeArrowheads="1"/>
          </p:cNvPicPr>
          <p:nvPr/>
        </p:nvPicPr>
        <p:blipFill>
          <a:blip r:embed="rId3" cstate="screen"/>
          <a:srcRect/>
          <a:stretch>
            <a:fillRect/>
          </a:stretch>
        </p:blipFill>
        <p:spPr bwMode="auto">
          <a:xfrm>
            <a:off x="0" y="0"/>
            <a:ext cx="9144000" cy="5715000"/>
          </a:xfrm>
          <a:prstGeom prst="rect">
            <a:avLst/>
          </a:prstGeom>
          <a:noFill/>
        </p:spPr>
      </p:pic>
      <p:sp>
        <p:nvSpPr>
          <p:cNvPr id="21509" name="Text Box 5"/>
          <p:cNvSpPr txBox="1">
            <a:spLocks noChangeArrowheads="1"/>
          </p:cNvSpPr>
          <p:nvPr/>
        </p:nvSpPr>
        <p:spPr bwMode="auto">
          <a:xfrm>
            <a:off x="4724400" y="4572000"/>
            <a:ext cx="4419600" cy="2308324"/>
          </a:xfrm>
          <a:prstGeom prst="rect">
            <a:avLst/>
          </a:prstGeom>
          <a:solidFill>
            <a:schemeClr val="bg1"/>
          </a:solidFill>
          <a:ln w="28575">
            <a:solidFill>
              <a:schemeClr val="accent2"/>
            </a:solidFill>
            <a:miter lim="800000"/>
            <a:headEnd/>
            <a:tailEnd/>
          </a:ln>
          <a:effectLst/>
        </p:spPr>
        <p:txBody>
          <a:bodyPr>
            <a:spAutoFit/>
          </a:bodyPr>
          <a:lstStyle/>
          <a:p>
            <a:pPr>
              <a:buFont typeface="Wingdings" pitchFamily="2" charset="2"/>
              <a:buChar char="ü"/>
            </a:pPr>
            <a:r>
              <a:rPr kumimoji="1" lang="en-US" sz="2400" dirty="0">
                <a:solidFill>
                  <a:schemeClr val="tx2"/>
                </a:solidFill>
              </a:rPr>
              <a:t>Location of first ice sheet (~34 million years ago)</a:t>
            </a:r>
          </a:p>
          <a:p>
            <a:pPr>
              <a:buFont typeface="Wingdings" pitchFamily="2" charset="2"/>
              <a:buChar char="ü"/>
            </a:pPr>
            <a:r>
              <a:rPr kumimoji="1" lang="en-US" sz="2400" dirty="0">
                <a:solidFill>
                  <a:schemeClr val="tx2"/>
                </a:solidFill>
              </a:rPr>
              <a:t>Tectonic enigma</a:t>
            </a:r>
          </a:p>
          <a:p>
            <a:pPr>
              <a:buFont typeface="Wingdings" pitchFamily="2" charset="2"/>
              <a:buChar char="ü"/>
            </a:pPr>
            <a:r>
              <a:rPr kumimoji="1" lang="en-US" sz="2400" dirty="0">
                <a:solidFill>
                  <a:schemeClr val="tx2"/>
                </a:solidFill>
              </a:rPr>
              <a:t>Potentially very old ice</a:t>
            </a:r>
          </a:p>
          <a:p>
            <a:pPr>
              <a:buFont typeface="Wingdings" pitchFamily="2" charset="2"/>
              <a:buChar char="ü"/>
            </a:pPr>
            <a:r>
              <a:rPr kumimoji="1" lang="en-US" sz="2400" dirty="0">
                <a:solidFill>
                  <a:schemeClr val="tx2"/>
                </a:solidFill>
              </a:rPr>
              <a:t>USA, UK, Russia, Germany, China, </a:t>
            </a:r>
            <a:r>
              <a:rPr kumimoji="1" lang="en-US" sz="2400" dirty="0" smtClean="0">
                <a:solidFill>
                  <a:schemeClr val="tx2"/>
                </a:solidFill>
              </a:rPr>
              <a:t>Australia</a:t>
            </a:r>
            <a:endParaRPr kumimoji="1" lang="en-US" sz="24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arissa_map"/>
          <p:cNvPicPr>
            <a:picLocks noChangeAspect="1" noChangeArrowheads="1"/>
          </p:cNvPicPr>
          <p:nvPr/>
        </p:nvPicPr>
        <p:blipFill>
          <a:blip r:embed="rId2" cstate="screen"/>
          <a:srcRect/>
          <a:stretch>
            <a:fillRect/>
          </a:stretch>
        </p:blipFill>
        <p:spPr bwMode="auto">
          <a:xfrm>
            <a:off x="0" y="914400"/>
            <a:ext cx="4606925" cy="5943600"/>
          </a:xfrm>
          <a:prstGeom prst="rect">
            <a:avLst/>
          </a:prstGeom>
          <a:noFill/>
        </p:spPr>
      </p:pic>
      <p:sp>
        <p:nvSpPr>
          <p:cNvPr id="6149" name="Text Box 5"/>
          <p:cNvSpPr txBox="1">
            <a:spLocks noChangeArrowheads="1"/>
          </p:cNvSpPr>
          <p:nvPr/>
        </p:nvSpPr>
        <p:spPr bwMode="auto">
          <a:xfrm>
            <a:off x="5791200" y="685800"/>
            <a:ext cx="3352800" cy="2430463"/>
          </a:xfrm>
          <a:prstGeom prst="rect">
            <a:avLst/>
          </a:prstGeom>
          <a:noFill/>
          <a:ln w="9525">
            <a:noFill/>
            <a:miter lim="800000"/>
            <a:headEnd/>
            <a:tailEnd/>
          </a:ln>
          <a:effectLst/>
        </p:spPr>
        <p:txBody>
          <a:bodyPr>
            <a:spAutoFit/>
          </a:bodyPr>
          <a:lstStyle/>
          <a:p>
            <a:pPr>
              <a:spcBef>
                <a:spcPct val="50000"/>
              </a:spcBef>
            </a:pPr>
            <a:endParaRPr lang="en-US"/>
          </a:p>
          <a:p>
            <a:pPr>
              <a:spcBef>
                <a:spcPct val="50000"/>
              </a:spcBef>
              <a:buFont typeface="Wingdings" pitchFamily="2" charset="2"/>
              <a:buChar char="ü"/>
            </a:pPr>
            <a:r>
              <a:rPr lang="en-US"/>
              <a:t>Argentina</a:t>
            </a:r>
          </a:p>
          <a:p>
            <a:pPr>
              <a:spcBef>
                <a:spcPct val="50000"/>
              </a:spcBef>
              <a:buFont typeface="Wingdings" pitchFamily="2" charset="2"/>
              <a:buChar char="ü"/>
            </a:pPr>
            <a:r>
              <a:rPr lang="en-US"/>
              <a:t>Belgium</a:t>
            </a:r>
          </a:p>
          <a:p>
            <a:pPr>
              <a:spcBef>
                <a:spcPct val="50000"/>
              </a:spcBef>
              <a:buFont typeface="Wingdings" pitchFamily="2" charset="2"/>
              <a:buChar char="ü"/>
            </a:pPr>
            <a:r>
              <a:rPr lang="en-US"/>
              <a:t>Korea</a:t>
            </a:r>
          </a:p>
          <a:p>
            <a:pPr>
              <a:spcBef>
                <a:spcPct val="50000"/>
              </a:spcBef>
              <a:buFont typeface="Wingdings" pitchFamily="2" charset="2"/>
              <a:buChar char="ü"/>
            </a:pPr>
            <a:r>
              <a:rPr lang="en-US"/>
              <a:t>Ukraine</a:t>
            </a:r>
          </a:p>
          <a:p>
            <a:pPr>
              <a:spcBef>
                <a:spcPct val="50000"/>
              </a:spcBef>
              <a:buFont typeface="Wingdings" pitchFamily="2" charset="2"/>
              <a:buChar char="ü"/>
            </a:pPr>
            <a:r>
              <a:rPr lang="en-US"/>
              <a:t>United States</a:t>
            </a:r>
          </a:p>
        </p:txBody>
      </p:sp>
      <p:pic>
        <p:nvPicPr>
          <p:cNvPr id="6150" name="Picture 6" descr="larsen_ice_front"/>
          <p:cNvPicPr>
            <a:picLocks noChangeAspect="1" noChangeArrowheads="1"/>
          </p:cNvPicPr>
          <p:nvPr/>
        </p:nvPicPr>
        <p:blipFill>
          <a:blip r:embed="rId3" cstate="screen"/>
          <a:srcRect/>
          <a:stretch>
            <a:fillRect/>
          </a:stretch>
        </p:blipFill>
        <p:spPr bwMode="auto">
          <a:xfrm>
            <a:off x="4572000" y="3429000"/>
            <a:ext cx="4572000" cy="3429000"/>
          </a:xfrm>
          <a:prstGeom prst="rect">
            <a:avLst/>
          </a:prstGeom>
          <a:noFill/>
          <a:ln w="31750">
            <a:solidFill>
              <a:schemeClr val="tx1"/>
            </a:solidFill>
            <a:miter lim="800000"/>
            <a:headEnd/>
            <a:tailEnd/>
          </a:ln>
        </p:spPr>
      </p:pic>
      <p:sp>
        <p:nvSpPr>
          <p:cNvPr id="6152" name="Text Box 8"/>
          <p:cNvSpPr txBox="1">
            <a:spLocks noChangeArrowheads="1"/>
          </p:cNvSpPr>
          <p:nvPr/>
        </p:nvSpPr>
        <p:spPr bwMode="auto">
          <a:xfrm>
            <a:off x="4724400" y="3657600"/>
            <a:ext cx="4267200" cy="366713"/>
          </a:xfrm>
          <a:prstGeom prst="rect">
            <a:avLst/>
          </a:prstGeom>
          <a:noFill/>
          <a:ln w="9525">
            <a:noFill/>
            <a:miter lim="800000"/>
            <a:headEnd/>
            <a:tailEnd/>
          </a:ln>
          <a:effectLst/>
        </p:spPr>
        <p:txBody>
          <a:bodyPr>
            <a:spAutoFit/>
          </a:bodyPr>
          <a:lstStyle/>
          <a:p>
            <a:pPr algn="ctr">
              <a:spcBef>
                <a:spcPct val="50000"/>
              </a:spcBef>
            </a:pPr>
            <a:r>
              <a:rPr lang="en-US" dirty="0"/>
              <a:t>Larsen Ice Shelf breakup, 2002</a:t>
            </a:r>
          </a:p>
        </p:txBody>
      </p:sp>
      <p:sp>
        <p:nvSpPr>
          <p:cNvPr id="7" name="Title 6"/>
          <p:cNvSpPr>
            <a:spLocks noGrp="1"/>
          </p:cNvSpPr>
          <p:nvPr>
            <p:ph type="title"/>
          </p:nvPr>
        </p:nvSpPr>
        <p:spPr>
          <a:xfrm>
            <a:off x="457200" y="274638"/>
            <a:ext cx="8229600" cy="411162"/>
          </a:xfrm>
        </p:spPr>
        <p:txBody>
          <a:bodyPr/>
          <a:lstStyle/>
          <a:p>
            <a:r>
              <a:rPr lang="en-US" sz="2400" dirty="0" smtClean="0"/>
              <a:t>Larsen Ice Shelf System, Antarctica (LARISSA) project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ChangeArrowheads="1"/>
          </p:cNvSpPr>
          <p:nvPr/>
        </p:nvSpPr>
        <p:spPr bwMode="auto">
          <a:xfrm>
            <a:off x="1397000" y="5562600"/>
            <a:ext cx="4229100" cy="1295400"/>
          </a:xfrm>
          <a:prstGeom prst="rect">
            <a:avLst/>
          </a:prstGeom>
          <a:solidFill>
            <a:srgbClr val="FFFFFF"/>
          </a:solidFill>
          <a:ln w="9525" algn="ctr">
            <a:solidFill>
              <a:schemeClr val="bg1"/>
            </a:solidFill>
            <a:miter lim="800000"/>
            <a:headEnd/>
            <a:tailEnd/>
          </a:ln>
        </p:spPr>
        <p:txBody>
          <a:bodyPr anchor="ctr">
            <a:spAutoFit/>
          </a:bodyPr>
          <a:lstStyle/>
          <a:p>
            <a:pPr algn="ctr" eaLnBrk="0" hangingPunct="0"/>
            <a:endParaRPr kumimoji="1" lang="en-US" sz="4400">
              <a:solidFill>
                <a:schemeClr val="tx2"/>
              </a:solidFill>
              <a:latin typeface="Times New Roman" pitchFamily="18" charset="0"/>
            </a:endParaRPr>
          </a:p>
        </p:txBody>
      </p:sp>
      <p:sp>
        <p:nvSpPr>
          <p:cNvPr id="3075" name="Rectangle 2"/>
          <p:cNvSpPr>
            <a:spLocks noGrp="1" noChangeArrowheads="1"/>
          </p:cNvSpPr>
          <p:nvPr>
            <p:ph type="title" idx="4294967295"/>
          </p:nvPr>
        </p:nvSpPr>
        <p:spPr>
          <a:xfrm>
            <a:off x="381000" y="0"/>
            <a:ext cx="8458200" cy="1431925"/>
          </a:xfrm>
        </p:spPr>
        <p:txBody>
          <a:bodyPr anchor="t">
            <a:spAutoFit/>
          </a:bodyPr>
          <a:lstStyle/>
          <a:p>
            <a:r>
              <a:rPr lang="en-US" dirty="0" err="1"/>
              <a:t>PoleNet</a:t>
            </a:r>
            <a:r>
              <a:rPr lang="en-US" dirty="0"/>
              <a:t/>
            </a:r>
            <a:br>
              <a:rPr lang="en-US" dirty="0"/>
            </a:br>
            <a:r>
              <a:rPr lang="en-US" dirty="0"/>
              <a:t>Greenland and Antarctica</a:t>
            </a:r>
          </a:p>
        </p:txBody>
      </p:sp>
      <p:pic>
        <p:nvPicPr>
          <p:cNvPr id="3076" name="Picture 5" descr="NEW_ANT"/>
          <p:cNvPicPr>
            <a:picLocks noChangeAspect="1" noChangeArrowheads="1"/>
          </p:cNvPicPr>
          <p:nvPr/>
        </p:nvPicPr>
        <p:blipFill>
          <a:blip r:embed="rId3" cstate="screen"/>
          <a:srcRect/>
          <a:stretch>
            <a:fillRect/>
          </a:stretch>
        </p:blipFill>
        <p:spPr bwMode="auto">
          <a:xfrm>
            <a:off x="2501341" y="1496141"/>
            <a:ext cx="6642659" cy="5361859"/>
          </a:xfrm>
          <a:prstGeom prst="rect">
            <a:avLst/>
          </a:prstGeom>
          <a:noFill/>
          <a:ln w="9525">
            <a:noFill/>
            <a:miter lim="800000"/>
            <a:headEnd/>
            <a:tailEnd/>
          </a:ln>
        </p:spPr>
      </p:pic>
      <p:grpSp>
        <p:nvGrpSpPr>
          <p:cNvPr id="3077" name="Group 22"/>
          <p:cNvGrpSpPr>
            <a:grpSpLocks/>
          </p:cNvGrpSpPr>
          <p:nvPr/>
        </p:nvGrpSpPr>
        <p:grpSpPr bwMode="auto">
          <a:xfrm>
            <a:off x="0" y="5486400"/>
            <a:ext cx="4129088" cy="1371600"/>
            <a:chOff x="176" y="3448"/>
            <a:chExt cx="2601" cy="720"/>
          </a:xfrm>
        </p:grpSpPr>
        <p:pic>
          <p:nvPicPr>
            <p:cNvPr id="3078" name="Picture 6"/>
            <p:cNvPicPr>
              <a:picLocks noChangeAspect="1" noChangeArrowheads="1"/>
            </p:cNvPicPr>
            <p:nvPr/>
          </p:nvPicPr>
          <p:blipFill>
            <a:blip r:embed="rId4" cstate="screen"/>
            <a:srcRect/>
            <a:stretch>
              <a:fillRect/>
            </a:stretch>
          </p:blipFill>
          <p:spPr bwMode="auto">
            <a:xfrm>
              <a:off x="176" y="3480"/>
              <a:ext cx="2576" cy="688"/>
            </a:xfrm>
            <a:prstGeom prst="rect">
              <a:avLst/>
            </a:prstGeom>
            <a:solidFill>
              <a:srgbClr val="FFFFFF"/>
            </a:solidFill>
            <a:ln w="9525">
              <a:noFill/>
              <a:miter lim="800000"/>
              <a:headEnd/>
              <a:tailEnd/>
            </a:ln>
          </p:spPr>
        </p:pic>
        <p:sp>
          <p:nvSpPr>
            <p:cNvPr id="3079" name="AutoShape 7"/>
            <p:cNvSpPr>
              <a:spLocks noChangeArrowheads="1"/>
            </p:cNvSpPr>
            <p:nvPr/>
          </p:nvSpPr>
          <p:spPr bwMode="auto">
            <a:xfrm>
              <a:off x="976" y="3496"/>
              <a:ext cx="96" cy="96"/>
            </a:xfrm>
            <a:prstGeom prst="triangle">
              <a:avLst>
                <a:gd name="adj" fmla="val 50000"/>
              </a:avLst>
            </a:prstGeom>
            <a:noFill/>
            <a:ln w="19050">
              <a:solidFill>
                <a:schemeClr val="bg1"/>
              </a:solidFill>
              <a:miter lim="800000"/>
              <a:headEnd/>
              <a:tailEnd/>
            </a:ln>
          </p:spPr>
          <p:txBody>
            <a:bodyPr wrap="none" anchor="ctr"/>
            <a:lstStyle/>
            <a:p>
              <a:pPr algn="ctr" eaLnBrk="0" hangingPunct="0"/>
              <a:endParaRPr kumimoji="1" lang="en-US" sz="4400">
                <a:solidFill>
                  <a:schemeClr val="tx2"/>
                </a:solidFill>
                <a:latin typeface="Times New Roman" pitchFamily="18" charset="0"/>
              </a:endParaRPr>
            </a:p>
          </p:txBody>
        </p:sp>
        <p:sp>
          <p:nvSpPr>
            <p:cNvPr id="3080" name="Rectangle 8"/>
            <p:cNvSpPr>
              <a:spLocks noChangeArrowheads="1"/>
            </p:cNvSpPr>
            <p:nvPr/>
          </p:nvSpPr>
          <p:spPr bwMode="auto">
            <a:xfrm>
              <a:off x="528" y="3496"/>
              <a:ext cx="96" cy="96"/>
            </a:xfrm>
            <a:prstGeom prst="rect">
              <a:avLst/>
            </a:prstGeom>
            <a:noFill/>
            <a:ln w="19050">
              <a:solidFill>
                <a:schemeClr val="bg1"/>
              </a:solidFill>
              <a:miter lim="800000"/>
              <a:headEnd/>
              <a:tailEnd/>
            </a:ln>
          </p:spPr>
          <p:txBody>
            <a:bodyPr wrap="none" anchor="ctr"/>
            <a:lstStyle/>
            <a:p>
              <a:pPr algn="ctr" eaLnBrk="0" hangingPunct="0"/>
              <a:endParaRPr kumimoji="1" lang="en-US" sz="4400">
                <a:solidFill>
                  <a:schemeClr val="tx2"/>
                </a:solidFill>
                <a:latin typeface="Times New Roman" pitchFamily="18" charset="0"/>
              </a:endParaRPr>
            </a:p>
          </p:txBody>
        </p:sp>
        <p:grpSp>
          <p:nvGrpSpPr>
            <p:cNvPr id="3081" name="Group 9"/>
            <p:cNvGrpSpPr>
              <a:grpSpLocks/>
            </p:cNvGrpSpPr>
            <p:nvPr/>
          </p:nvGrpSpPr>
          <p:grpSpPr bwMode="auto">
            <a:xfrm>
              <a:off x="1464" y="3448"/>
              <a:ext cx="192" cy="192"/>
              <a:chOff x="528" y="3120"/>
              <a:chExt cx="192" cy="192"/>
            </a:xfrm>
          </p:grpSpPr>
          <p:sp>
            <p:nvSpPr>
              <p:cNvPr id="3082" name="Oval 10"/>
              <p:cNvSpPr>
                <a:spLocks noChangeArrowheads="1"/>
              </p:cNvSpPr>
              <p:nvPr/>
            </p:nvSpPr>
            <p:spPr bwMode="auto">
              <a:xfrm>
                <a:off x="576" y="3168"/>
                <a:ext cx="96" cy="96"/>
              </a:xfrm>
              <a:prstGeom prst="ellipse">
                <a:avLst/>
              </a:prstGeom>
              <a:noFill/>
              <a:ln w="19050">
                <a:solidFill>
                  <a:schemeClr val="bg1"/>
                </a:solidFill>
                <a:round/>
                <a:headEnd/>
                <a:tailEnd/>
              </a:ln>
            </p:spPr>
            <p:txBody>
              <a:bodyPr wrap="none" anchor="ctr"/>
              <a:lstStyle/>
              <a:p>
                <a:pPr algn="ctr" eaLnBrk="0" hangingPunct="0"/>
                <a:endParaRPr kumimoji="1" lang="en-US" sz="4400">
                  <a:solidFill>
                    <a:schemeClr val="tx2"/>
                  </a:solidFill>
                  <a:latin typeface="Times New Roman" pitchFamily="18" charset="0"/>
                </a:endParaRPr>
              </a:p>
            </p:txBody>
          </p:sp>
          <p:sp>
            <p:nvSpPr>
              <p:cNvPr id="3083" name="Line 11"/>
              <p:cNvSpPr>
                <a:spLocks noChangeShapeType="1"/>
              </p:cNvSpPr>
              <p:nvPr/>
            </p:nvSpPr>
            <p:spPr bwMode="auto">
              <a:xfrm>
                <a:off x="624" y="3120"/>
                <a:ext cx="0" cy="192"/>
              </a:xfrm>
              <a:prstGeom prst="line">
                <a:avLst/>
              </a:prstGeom>
              <a:noFill/>
              <a:ln w="9525">
                <a:solidFill>
                  <a:schemeClr val="bg1"/>
                </a:solidFill>
                <a:round/>
                <a:headEnd/>
                <a:tailEnd/>
              </a:ln>
            </p:spPr>
            <p:txBody>
              <a:bodyPr wrap="none" anchor="ctr"/>
              <a:lstStyle/>
              <a:p>
                <a:endParaRPr lang="en-US"/>
              </a:p>
            </p:txBody>
          </p:sp>
          <p:sp>
            <p:nvSpPr>
              <p:cNvPr id="3084" name="Line 12"/>
              <p:cNvSpPr>
                <a:spLocks noChangeShapeType="1"/>
              </p:cNvSpPr>
              <p:nvPr/>
            </p:nvSpPr>
            <p:spPr bwMode="auto">
              <a:xfrm>
                <a:off x="528" y="3216"/>
                <a:ext cx="192" cy="0"/>
              </a:xfrm>
              <a:prstGeom prst="line">
                <a:avLst/>
              </a:prstGeom>
              <a:noFill/>
              <a:ln w="9525">
                <a:solidFill>
                  <a:schemeClr val="bg1"/>
                </a:solidFill>
                <a:round/>
                <a:headEnd/>
                <a:tailEnd/>
              </a:ln>
            </p:spPr>
            <p:txBody>
              <a:bodyPr wrap="none" anchor="ctr"/>
              <a:lstStyle/>
              <a:p>
                <a:endParaRPr lang="en-US"/>
              </a:p>
            </p:txBody>
          </p:sp>
        </p:grpSp>
        <p:sp>
          <p:nvSpPr>
            <p:cNvPr id="249869" name="AutoShape 13"/>
            <p:cNvSpPr>
              <a:spLocks noChangeArrowheads="1"/>
            </p:cNvSpPr>
            <p:nvPr/>
          </p:nvSpPr>
          <p:spPr bwMode="auto">
            <a:xfrm>
              <a:off x="2008" y="3472"/>
              <a:ext cx="144" cy="144"/>
            </a:xfrm>
            <a:prstGeom prst="star5">
              <a:avLst/>
            </a:prstGeom>
            <a:noFill/>
            <a:ln w="19050">
              <a:solidFill>
                <a:schemeClr val="bg1"/>
              </a:solidFill>
              <a:miter lim="800000"/>
              <a:headEnd/>
              <a:tailEnd/>
            </a:ln>
            <a:effectLst/>
          </p:spPr>
          <p:txBody>
            <a:bodyPr wrap="none" anchor="ctr"/>
            <a:lstStyle/>
            <a:p>
              <a:pPr algn="ctr" eaLnBrk="0" hangingPunct="0">
                <a:defRPr/>
              </a:pPr>
              <a:endParaRPr kumimoji="1" lang="en-US" sz="4400">
                <a:solidFill>
                  <a:schemeClr val="tx2"/>
                </a:solidFill>
                <a:latin typeface="Times New Roman" pitchFamily="18" charset="0"/>
              </a:endParaRPr>
            </a:p>
          </p:txBody>
        </p:sp>
        <p:sp>
          <p:nvSpPr>
            <p:cNvPr id="3086" name="Rectangle 16"/>
            <p:cNvSpPr>
              <a:spLocks noChangeArrowheads="1"/>
            </p:cNvSpPr>
            <p:nvPr/>
          </p:nvSpPr>
          <p:spPr bwMode="auto">
            <a:xfrm>
              <a:off x="727" y="3697"/>
              <a:ext cx="122" cy="405"/>
            </a:xfrm>
            <a:prstGeom prst="rect">
              <a:avLst/>
            </a:prstGeom>
            <a:solidFill>
              <a:srgbClr val="FFFFFF"/>
            </a:solidFill>
            <a:ln w="9525" algn="ctr">
              <a:solidFill>
                <a:srgbClr val="FFFFFF"/>
              </a:solidFill>
              <a:miter lim="800000"/>
              <a:headEnd/>
              <a:tailEnd/>
            </a:ln>
          </p:spPr>
          <p:txBody>
            <a:bodyPr anchor="ctr">
              <a:spAutoFit/>
            </a:bodyPr>
            <a:lstStyle/>
            <a:p>
              <a:pPr algn="ctr" eaLnBrk="0" hangingPunct="0"/>
              <a:endParaRPr kumimoji="1" lang="en-US" sz="4400">
                <a:solidFill>
                  <a:schemeClr val="tx2"/>
                </a:solidFill>
                <a:latin typeface="Times New Roman" pitchFamily="18" charset="0"/>
              </a:endParaRPr>
            </a:p>
          </p:txBody>
        </p:sp>
        <p:sp>
          <p:nvSpPr>
            <p:cNvPr id="3087" name="Rectangle 17"/>
            <p:cNvSpPr>
              <a:spLocks noChangeArrowheads="1"/>
            </p:cNvSpPr>
            <p:nvPr/>
          </p:nvSpPr>
          <p:spPr bwMode="auto">
            <a:xfrm>
              <a:off x="1343" y="3697"/>
              <a:ext cx="122" cy="405"/>
            </a:xfrm>
            <a:prstGeom prst="rect">
              <a:avLst/>
            </a:prstGeom>
            <a:solidFill>
              <a:srgbClr val="FFFFFF"/>
            </a:solidFill>
            <a:ln w="9525" algn="ctr">
              <a:solidFill>
                <a:srgbClr val="FFFFFF"/>
              </a:solidFill>
              <a:miter lim="800000"/>
              <a:headEnd/>
              <a:tailEnd/>
            </a:ln>
          </p:spPr>
          <p:txBody>
            <a:bodyPr anchor="ctr">
              <a:spAutoFit/>
            </a:bodyPr>
            <a:lstStyle/>
            <a:p>
              <a:pPr algn="ctr" eaLnBrk="0" hangingPunct="0"/>
              <a:endParaRPr kumimoji="1" lang="en-US" sz="4400">
                <a:solidFill>
                  <a:schemeClr val="tx2"/>
                </a:solidFill>
                <a:latin typeface="Times New Roman" pitchFamily="18" charset="0"/>
              </a:endParaRPr>
            </a:p>
          </p:txBody>
        </p:sp>
        <p:sp>
          <p:nvSpPr>
            <p:cNvPr id="3088" name="Rectangle 18"/>
            <p:cNvSpPr>
              <a:spLocks noChangeArrowheads="1"/>
            </p:cNvSpPr>
            <p:nvPr/>
          </p:nvSpPr>
          <p:spPr bwMode="auto">
            <a:xfrm>
              <a:off x="1911" y="3697"/>
              <a:ext cx="122" cy="405"/>
            </a:xfrm>
            <a:prstGeom prst="rect">
              <a:avLst/>
            </a:prstGeom>
            <a:solidFill>
              <a:srgbClr val="FFFFFF"/>
            </a:solidFill>
            <a:ln w="9525" algn="ctr">
              <a:solidFill>
                <a:srgbClr val="FFFFFF"/>
              </a:solidFill>
              <a:miter lim="800000"/>
              <a:headEnd/>
              <a:tailEnd/>
            </a:ln>
          </p:spPr>
          <p:txBody>
            <a:bodyPr anchor="ctr">
              <a:spAutoFit/>
            </a:bodyPr>
            <a:lstStyle/>
            <a:p>
              <a:pPr algn="ctr" eaLnBrk="0" hangingPunct="0"/>
              <a:endParaRPr kumimoji="1" lang="en-US" sz="4400">
                <a:solidFill>
                  <a:schemeClr val="tx2"/>
                </a:solidFill>
                <a:latin typeface="Times New Roman" pitchFamily="18" charset="0"/>
              </a:endParaRPr>
            </a:p>
          </p:txBody>
        </p:sp>
        <p:sp>
          <p:nvSpPr>
            <p:cNvPr id="3089" name="Rectangle 19"/>
            <p:cNvSpPr>
              <a:spLocks noChangeArrowheads="1"/>
            </p:cNvSpPr>
            <p:nvPr/>
          </p:nvSpPr>
          <p:spPr bwMode="auto">
            <a:xfrm>
              <a:off x="2655" y="3697"/>
              <a:ext cx="122" cy="405"/>
            </a:xfrm>
            <a:prstGeom prst="rect">
              <a:avLst/>
            </a:prstGeom>
            <a:solidFill>
              <a:srgbClr val="FFFFFF"/>
            </a:solidFill>
            <a:ln w="9525" algn="ctr">
              <a:solidFill>
                <a:srgbClr val="FFFFFF"/>
              </a:solidFill>
              <a:miter lim="800000"/>
              <a:headEnd/>
              <a:tailEnd/>
            </a:ln>
          </p:spPr>
          <p:txBody>
            <a:bodyPr anchor="ctr">
              <a:spAutoFit/>
            </a:bodyPr>
            <a:lstStyle/>
            <a:p>
              <a:pPr algn="ctr" eaLnBrk="0" hangingPunct="0"/>
              <a:endParaRPr kumimoji="1" lang="en-US" sz="4400">
                <a:solidFill>
                  <a:schemeClr val="tx2"/>
                </a:solidFill>
                <a:latin typeface="Times New Roman" pitchFamily="18" charset="0"/>
              </a:endParaRPr>
            </a:p>
          </p:txBody>
        </p:sp>
      </p:grpSp>
      <p:pic>
        <p:nvPicPr>
          <p:cNvPr id="3090" name="Picture 23" descr="Greenland_new"/>
          <p:cNvPicPr>
            <a:picLocks noChangeAspect="1" noChangeArrowheads="1"/>
          </p:cNvPicPr>
          <p:nvPr/>
        </p:nvPicPr>
        <p:blipFill>
          <a:blip r:embed="rId5" cstate="screen"/>
          <a:srcRect/>
          <a:stretch>
            <a:fillRect/>
          </a:stretch>
        </p:blipFill>
        <p:spPr bwMode="auto">
          <a:xfrm>
            <a:off x="0" y="3544888"/>
            <a:ext cx="3276600" cy="1858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itase_mapv3.jpg"/>
          <p:cNvPicPr>
            <a:picLocks noChangeAspect="1"/>
          </p:cNvPicPr>
          <p:nvPr/>
        </p:nvPicPr>
        <p:blipFill>
          <a:blip r:embed="rId3" cstate="screen"/>
          <a:stretch>
            <a:fillRect/>
          </a:stretch>
        </p:blipFill>
        <p:spPr>
          <a:xfrm>
            <a:off x="0" y="0"/>
            <a:ext cx="9144000" cy="6858000"/>
          </a:xfrm>
          <a:prstGeom prst="rect">
            <a:avLst/>
          </a:prstGeom>
        </p:spPr>
      </p:pic>
      <p:sp>
        <p:nvSpPr>
          <p:cNvPr id="9" name="Text Box 3"/>
          <p:cNvSpPr txBox="1">
            <a:spLocks noChangeArrowheads="1"/>
          </p:cNvSpPr>
          <p:nvPr/>
        </p:nvSpPr>
        <p:spPr bwMode="auto">
          <a:xfrm>
            <a:off x="76200" y="115669"/>
            <a:ext cx="3352800" cy="646331"/>
          </a:xfrm>
          <a:prstGeom prst="rect">
            <a:avLst/>
          </a:prstGeom>
          <a:solidFill>
            <a:srgbClr val="191A2F"/>
          </a:solidFill>
          <a:ln w="9525">
            <a:noFill/>
            <a:miter lim="800000"/>
            <a:headEnd/>
            <a:tailEnd/>
          </a:ln>
          <a:effectLst/>
        </p:spPr>
        <p:txBody>
          <a:bodyPr wrap="square">
            <a:spAutoFit/>
          </a:bodyPr>
          <a:lstStyle/>
          <a:p>
            <a:pPr>
              <a:spcBef>
                <a:spcPct val="50000"/>
              </a:spcBef>
            </a:pPr>
            <a:r>
              <a:rPr lang="en-US" dirty="0">
                <a:solidFill>
                  <a:schemeClr val="bg1"/>
                </a:solidFill>
              </a:rPr>
              <a:t>ITASE: International Trans-Antarctic Scientific Expedition</a:t>
            </a:r>
            <a:r>
              <a:rPr lang="en-US"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p:cNvPicPr>
            <a:picLocks noChangeAspect="1" noChangeArrowheads="1"/>
          </p:cNvPicPr>
          <p:nvPr/>
        </p:nvPicPr>
        <p:blipFill>
          <a:blip r:embed="rId3" cstate="screen"/>
          <a:srcRect/>
          <a:stretch>
            <a:fillRect/>
          </a:stretch>
        </p:blipFill>
        <p:spPr bwMode="auto">
          <a:xfrm>
            <a:off x="1066800" y="152400"/>
            <a:ext cx="7467600" cy="2006600"/>
          </a:xfrm>
          <a:prstGeom prst="rect">
            <a:avLst/>
          </a:prstGeom>
          <a:noFill/>
          <a:ln w="9525">
            <a:noFill/>
            <a:miter lim="800000"/>
            <a:headEnd/>
            <a:tailEnd/>
          </a:ln>
        </p:spPr>
      </p:pic>
      <p:pic>
        <p:nvPicPr>
          <p:cNvPr id="55300" name="Picture 13"/>
          <p:cNvPicPr>
            <a:picLocks noChangeAspect="1" noChangeArrowheads="1"/>
          </p:cNvPicPr>
          <p:nvPr/>
        </p:nvPicPr>
        <p:blipFill>
          <a:blip r:embed="rId4" cstate="screen"/>
          <a:srcRect/>
          <a:stretch>
            <a:fillRect/>
          </a:stretch>
        </p:blipFill>
        <p:spPr bwMode="auto">
          <a:xfrm>
            <a:off x="1066800" y="2514600"/>
            <a:ext cx="1450975" cy="4216400"/>
          </a:xfrm>
          <a:prstGeom prst="rect">
            <a:avLst/>
          </a:prstGeom>
          <a:noFill/>
          <a:ln w="12700">
            <a:solidFill>
              <a:srgbClr val="0000FF"/>
            </a:solidFill>
            <a:miter lim="800000"/>
            <a:headEnd/>
            <a:tailEnd/>
          </a:ln>
        </p:spPr>
      </p:pic>
      <p:pic>
        <p:nvPicPr>
          <p:cNvPr id="55301" name="Picture 14"/>
          <p:cNvPicPr>
            <a:picLocks noChangeAspect="1" noChangeArrowheads="1"/>
          </p:cNvPicPr>
          <p:nvPr/>
        </p:nvPicPr>
        <p:blipFill>
          <a:blip r:embed="rId5" cstate="screen"/>
          <a:srcRect/>
          <a:stretch>
            <a:fillRect/>
          </a:stretch>
        </p:blipFill>
        <p:spPr bwMode="auto">
          <a:xfrm>
            <a:off x="2895600" y="4114800"/>
            <a:ext cx="762000" cy="742950"/>
          </a:xfrm>
          <a:prstGeom prst="rect">
            <a:avLst/>
          </a:prstGeom>
          <a:noFill/>
          <a:ln w="9525">
            <a:noFill/>
            <a:miter lim="800000"/>
            <a:headEnd/>
            <a:tailEnd/>
          </a:ln>
        </p:spPr>
      </p:pic>
      <p:pic>
        <p:nvPicPr>
          <p:cNvPr id="55302" name="Picture 15"/>
          <p:cNvPicPr>
            <a:picLocks noChangeAspect="1" noChangeArrowheads="1"/>
          </p:cNvPicPr>
          <p:nvPr/>
        </p:nvPicPr>
        <p:blipFill>
          <a:blip r:embed="rId6" cstate="screen"/>
          <a:srcRect/>
          <a:stretch>
            <a:fillRect/>
          </a:stretch>
        </p:blipFill>
        <p:spPr bwMode="auto">
          <a:xfrm>
            <a:off x="2895600" y="4876800"/>
            <a:ext cx="762000" cy="650875"/>
          </a:xfrm>
          <a:prstGeom prst="rect">
            <a:avLst/>
          </a:prstGeom>
          <a:noFill/>
          <a:ln w="9525">
            <a:noFill/>
            <a:miter lim="800000"/>
            <a:headEnd/>
            <a:tailEnd/>
          </a:ln>
        </p:spPr>
      </p:pic>
      <p:pic>
        <p:nvPicPr>
          <p:cNvPr id="55303" name="Picture 16"/>
          <p:cNvPicPr>
            <a:picLocks noChangeAspect="1" noChangeArrowheads="1"/>
          </p:cNvPicPr>
          <p:nvPr/>
        </p:nvPicPr>
        <p:blipFill>
          <a:blip r:embed="rId7" cstate="screen"/>
          <a:srcRect/>
          <a:stretch>
            <a:fillRect/>
          </a:stretch>
        </p:blipFill>
        <p:spPr bwMode="auto">
          <a:xfrm>
            <a:off x="2895600" y="5486400"/>
            <a:ext cx="762000" cy="534988"/>
          </a:xfrm>
          <a:prstGeom prst="rect">
            <a:avLst/>
          </a:prstGeom>
          <a:noFill/>
          <a:ln w="9525">
            <a:noFill/>
            <a:miter lim="800000"/>
            <a:headEnd/>
            <a:tailEnd/>
          </a:ln>
        </p:spPr>
      </p:pic>
      <p:pic>
        <p:nvPicPr>
          <p:cNvPr id="55304" name="Picture 17"/>
          <p:cNvPicPr>
            <a:picLocks noChangeAspect="1" noChangeArrowheads="1"/>
          </p:cNvPicPr>
          <p:nvPr/>
        </p:nvPicPr>
        <p:blipFill>
          <a:blip r:embed="rId8" cstate="screen"/>
          <a:srcRect/>
          <a:stretch>
            <a:fillRect/>
          </a:stretch>
        </p:blipFill>
        <p:spPr bwMode="auto">
          <a:xfrm>
            <a:off x="2895600" y="6019800"/>
            <a:ext cx="762000" cy="692150"/>
          </a:xfrm>
          <a:prstGeom prst="rect">
            <a:avLst/>
          </a:prstGeom>
          <a:noFill/>
          <a:ln w="9525">
            <a:noFill/>
            <a:miter lim="800000"/>
            <a:headEnd/>
            <a:tailEnd/>
          </a:ln>
        </p:spPr>
      </p:pic>
      <p:pic>
        <p:nvPicPr>
          <p:cNvPr id="55305" name="Picture 18"/>
          <p:cNvPicPr>
            <a:picLocks noChangeAspect="1" noChangeArrowheads="1"/>
          </p:cNvPicPr>
          <p:nvPr/>
        </p:nvPicPr>
        <p:blipFill>
          <a:blip r:embed="rId9" cstate="screen"/>
          <a:srcRect/>
          <a:stretch>
            <a:fillRect/>
          </a:stretch>
        </p:blipFill>
        <p:spPr bwMode="auto">
          <a:xfrm>
            <a:off x="2895600" y="3352800"/>
            <a:ext cx="765175" cy="838200"/>
          </a:xfrm>
          <a:prstGeom prst="rect">
            <a:avLst/>
          </a:prstGeom>
          <a:noFill/>
          <a:ln w="9525">
            <a:noFill/>
            <a:miter lim="800000"/>
            <a:headEnd/>
            <a:tailEnd/>
          </a:ln>
        </p:spPr>
      </p:pic>
      <p:sp>
        <p:nvSpPr>
          <p:cNvPr id="159770" name="Rectangle 26"/>
          <p:cNvSpPr>
            <a:spLocks noGrp="1" noChangeArrowheads="1"/>
          </p:cNvSpPr>
          <p:nvPr>
            <p:ph type="title" idx="4294967295"/>
          </p:nvPr>
        </p:nvSpPr>
        <p:spPr>
          <a:xfrm>
            <a:off x="2590800" y="152400"/>
            <a:ext cx="5778500" cy="1066800"/>
          </a:xfrm>
        </p:spPr>
        <p:txBody>
          <a:bodyPr anchor="t">
            <a:spAutoFit/>
          </a:bodyPr>
          <a:lstStyle/>
          <a:p>
            <a:r>
              <a:rPr lang="en-US" sz="3200" b="1" dirty="0">
                <a:effectLst>
                  <a:outerShdw blurRad="38100" dist="38100" dir="2700000" algn="tl">
                    <a:srgbClr val="C0C0C0"/>
                  </a:outerShdw>
                </a:effectLst>
              </a:rPr>
              <a:t>Antarctic Continental Margin </a:t>
            </a:r>
            <a:r>
              <a:rPr lang="en-US" sz="3200" b="1" dirty="0" err="1">
                <a:effectLst>
                  <a:outerShdw blurRad="38100" dist="38100" dir="2700000" algn="tl">
                    <a:srgbClr val="C0C0C0"/>
                  </a:outerShdw>
                </a:effectLst>
              </a:rPr>
              <a:t>Stratigraphic</a:t>
            </a:r>
            <a:r>
              <a:rPr lang="en-US" sz="3200" b="1" dirty="0">
                <a:effectLst>
                  <a:outerShdw blurRad="38100" dist="38100" dir="2700000" algn="tl">
                    <a:srgbClr val="C0C0C0"/>
                  </a:outerShdw>
                </a:effectLst>
              </a:rPr>
              <a:t> Drilling</a:t>
            </a:r>
          </a:p>
        </p:txBody>
      </p:sp>
      <p:sp>
        <p:nvSpPr>
          <p:cNvPr id="55307" name="Text Box 11"/>
          <p:cNvSpPr txBox="1">
            <a:spLocks noChangeArrowheads="1"/>
          </p:cNvSpPr>
          <p:nvPr/>
        </p:nvSpPr>
        <p:spPr bwMode="auto">
          <a:xfrm>
            <a:off x="3733800" y="4038600"/>
            <a:ext cx="1143000" cy="2017713"/>
          </a:xfrm>
          <a:prstGeom prst="rect">
            <a:avLst/>
          </a:prstGeom>
          <a:noFill/>
          <a:ln w="9525">
            <a:noFill/>
            <a:miter lim="800000"/>
            <a:headEnd/>
            <a:tailEnd/>
          </a:ln>
          <a:effectLst/>
        </p:spPr>
        <p:txBody>
          <a:bodyPr>
            <a:spAutoFit/>
          </a:bodyPr>
          <a:lstStyle/>
          <a:p>
            <a:pPr>
              <a:spcBef>
                <a:spcPct val="50000"/>
              </a:spcBef>
            </a:pPr>
            <a:r>
              <a:rPr lang="en-US"/>
              <a:t>Germany</a:t>
            </a:r>
          </a:p>
          <a:p>
            <a:pPr>
              <a:spcBef>
                <a:spcPct val="50000"/>
              </a:spcBef>
            </a:pPr>
            <a:r>
              <a:rPr lang="en-US"/>
              <a:t>Italy</a:t>
            </a:r>
          </a:p>
          <a:p>
            <a:pPr>
              <a:spcBef>
                <a:spcPct val="50000"/>
              </a:spcBef>
            </a:pPr>
            <a:r>
              <a:rPr lang="en-US"/>
              <a:t>NZ</a:t>
            </a:r>
          </a:p>
          <a:p>
            <a:pPr>
              <a:spcBef>
                <a:spcPct val="50000"/>
              </a:spcBef>
            </a:pPr>
            <a:r>
              <a:rPr lang="en-US"/>
              <a:t>UK</a:t>
            </a:r>
          </a:p>
          <a:p>
            <a:pPr>
              <a:spcBef>
                <a:spcPct val="50000"/>
              </a:spcBef>
            </a:pPr>
            <a:r>
              <a:rPr lang="en-US"/>
              <a:t>USA</a:t>
            </a:r>
          </a:p>
        </p:txBody>
      </p:sp>
      <p:pic>
        <p:nvPicPr>
          <p:cNvPr id="13" name="Picture 12" descr="andrill_logo2.jpg"/>
          <p:cNvPicPr>
            <a:picLocks noChangeAspect="1"/>
          </p:cNvPicPr>
          <p:nvPr/>
        </p:nvPicPr>
        <p:blipFill>
          <a:blip r:embed="rId10" cstate="screen"/>
          <a:stretch>
            <a:fillRect/>
          </a:stretch>
        </p:blipFill>
        <p:spPr>
          <a:xfrm>
            <a:off x="4800600" y="2438400"/>
            <a:ext cx="4114800" cy="4120896"/>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apnsf">
  <a:themeElements>
    <a:clrScheme name="">
      <a:dk1>
        <a:srgbClr val="220011"/>
      </a:dk1>
      <a:lt1>
        <a:srgbClr val="FFFFCC"/>
      </a:lt1>
      <a:dk2>
        <a:srgbClr val="000066"/>
      </a:dk2>
      <a:lt2>
        <a:srgbClr val="FFCC00"/>
      </a:lt2>
      <a:accent1>
        <a:srgbClr val="CC0099"/>
      </a:accent1>
      <a:accent2>
        <a:srgbClr val="56002B"/>
      </a:accent2>
      <a:accent3>
        <a:srgbClr val="AAAAB8"/>
      </a:accent3>
      <a:accent4>
        <a:srgbClr val="DADAAE"/>
      </a:accent4>
      <a:accent5>
        <a:srgbClr val="E2AACA"/>
      </a:accent5>
      <a:accent6>
        <a:srgbClr val="4D0026"/>
      </a:accent6>
      <a:hlink>
        <a:srgbClr val="9C004E"/>
      </a:hlink>
      <a:folHlink>
        <a:srgbClr val="FF6600"/>
      </a:folHlink>
    </a:clrScheme>
    <a:fontScheme name="2_usapns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usapnsf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2_usapnsf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2_usapnsf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2_usapnsf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2_usapnsf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2_usapnsf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689</Words>
  <Application>Microsoft Office PowerPoint</Application>
  <PresentationFormat>On-screen Show (4:3)</PresentationFormat>
  <Paragraphs>89</Paragraphs>
  <Slides>15</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Default Design</vt:lpstr>
      <vt:lpstr>Stream</vt:lpstr>
      <vt:lpstr>2_usapnsf</vt:lpstr>
      <vt:lpstr>Chart</vt:lpstr>
      <vt:lpstr>International collaboration in the Antarctic for global science</vt:lpstr>
      <vt:lpstr>Russian/U.S. Weddell Sea expeditions</vt:lpstr>
      <vt:lpstr>Multinational Antarctic research papers, 1980-2004</vt:lpstr>
      <vt:lpstr>Antarctic Ice Sheet Drainage</vt:lpstr>
      <vt:lpstr>Slide 5</vt:lpstr>
      <vt:lpstr>Larsen Ice Shelf System, Antarctica (LARISSA) project</vt:lpstr>
      <vt:lpstr>PoleNet Greenland and Antarctica</vt:lpstr>
      <vt:lpstr>Slide 8</vt:lpstr>
      <vt:lpstr>Antarctic Continental Margin Stratigraphic Drilling</vt:lpstr>
      <vt:lpstr>Concordiasi science payload, McMurdo</vt:lpstr>
      <vt:lpstr>Concordia: Italian and French station at Dome C, East Antarctica</vt:lpstr>
      <vt:lpstr>Australian Airbus A319 on sea ice runway, McMurdo, Antarctica </vt:lpstr>
      <vt:lpstr>N.Z. Air Force C-130 on ice runway, McMurdo (wheels only)</vt:lpstr>
      <vt:lpstr>Swedish icebreaker Oden in the Ross Sea, Antarctica</vt:lpstr>
      <vt:lpstr>National flags of the original Antarctic Treaty signatories Amundsen-Scott South Pole Station, U.S. Antarctic Program</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gguthrid</dc:creator>
  <cp:lastModifiedBy>wreuning</cp:lastModifiedBy>
  <cp:revision>69</cp:revision>
  <dcterms:created xsi:type="dcterms:W3CDTF">2009-11-18T16:53:53Z</dcterms:created>
  <dcterms:modified xsi:type="dcterms:W3CDTF">2010-07-23T19:36:13Z</dcterms:modified>
</cp:coreProperties>
</file>