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7"/>
  </p:notesMasterIdLst>
  <p:sldIdLst>
    <p:sldId id="276" r:id="rId5"/>
    <p:sldId id="541" r:id="rId6"/>
    <p:sldId id="559" r:id="rId7"/>
    <p:sldId id="485" r:id="rId8"/>
    <p:sldId id="524" r:id="rId9"/>
    <p:sldId id="523" r:id="rId10"/>
    <p:sldId id="560" r:id="rId11"/>
    <p:sldId id="558" r:id="rId12"/>
    <p:sldId id="561" r:id="rId13"/>
    <p:sldId id="515" r:id="rId14"/>
    <p:sldId id="493" r:id="rId15"/>
    <p:sldId id="495" r:id="rId16"/>
    <p:sldId id="496" r:id="rId17"/>
    <p:sldId id="525" r:id="rId18"/>
    <p:sldId id="526" r:id="rId19"/>
    <p:sldId id="527" r:id="rId20"/>
    <p:sldId id="498" r:id="rId21"/>
    <p:sldId id="501" r:id="rId22"/>
    <p:sldId id="499" r:id="rId23"/>
    <p:sldId id="506" r:id="rId24"/>
    <p:sldId id="530" r:id="rId25"/>
    <p:sldId id="529" r:id="rId26"/>
    <p:sldId id="537" r:id="rId27"/>
    <p:sldId id="538" r:id="rId28"/>
    <p:sldId id="508" r:id="rId29"/>
    <p:sldId id="500" r:id="rId30"/>
    <p:sldId id="531" r:id="rId31"/>
    <p:sldId id="502" r:id="rId32"/>
    <p:sldId id="518" r:id="rId33"/>
    <p:sldId id="540" r:id="rId34"/>
    <p:sldId id="539" r:id="rId35"/>
    <p:sldId id="517" r:id="rId36"/>
    <p:sldId id="504" r:id="rId37"/>
    <p:sldId id="513" r:id="rId38"/>
    <p:sldId id="509" r:id="rId39"/>
    <p:sldId id="511" r:id="rId40"/>
    <p:sldId id="512" r:id="rId41"/>
    <p:sldId id="510" r:id="rId42"/>
    <p:sldId id="546" r:id="rId43"/>
    <p:sldId id="532" r:id="rId44"/>
    <p:sldId id="568" r:id="rId45"/>
    <p:sldId id="552" r:id="rId46"/>
    <p:sldId id="565" r:id="rId47"/>
    <p:sldId id="570" r:id="rId48"/>
    <p:sldId id="574" r:id="rId49"/>
    <p:sldId id="575" r:id="rId50"/>
    <p:sldId id="576" r:id="rId51"/>
    <p:sldId id="577" r:id="rId52"/>
    <p:sldId id="545" r:id="rId53"/>
    <p:sldId id="547" r:id="rId54"/>
    <p:sldId id="562" r:id="rId55"/>
    <p:sldId id="551" r:id="rId56"/>
    <p:sldId id="563" r:id="rId57"/>
    <p:sldId id="533" r:id="rId58"/>
    <p:sldId id="536" r:id="rId59"/>
    <p:sldId id="549" r:id="rId60"/>
    <p:sldId id="566" r:id="rId61"/>
    <p:sldId id="550" r:id="rId62"/>
    <p:sldId id="564" r:id="rId63"/>
    <p:sldId id="554" r:id="rId64"/>
    <p:sldId id="567" r:id="rId65"/>
    <p:sldId id="556" r:id="rId66"/>
  </p:sldIdLst>
  <p:sldSz cx="12192000" cy="685800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Open Sans" panose="020B0606030504020204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768" userDrawn="1">
          <p15:clr>
            <a:srgbClr val="A4A3A4"/>
          </p15:clr>
        </p15:guide>
        <p15:guide id="12" pos="6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151" clrIdx="0"/>
  <p:cmAuthor id="2" name="adrian apodaca" initials="aa" lastIdx="5" clrIdx="1"/>
  <p:cmAuthor id="3" name="greg coll" initials="gc" lastIdx="5" clrIdx="2">
    <p:extLst>
      <p:ext uri="{19B8F6BF-5375-455C-9EA6-DF929625EA0E}">
        <p15:presenceInfo xmlns:p15="http://schemas.microsoft.com/office/powerpoint/2012/main" userId="df97e58f0adccbd2" providerId="Windows Live"/>
      </p:ext>
    </p:extLst>
  </p:cmAuthor>
  <p:cmAuthor id="4" name="Hughes, Catherine (Contractor)" initials="H(" lastIdx="3" clrIdx="3">
    <p:extLst>
      <p:ext uri="{19B8F6BF-5375-455C-9EA6-DF929625EA0E}">
        <p15:presenceInfo xmlns:p15="http://schemas.microsoft.com/office/powerpoint/2012/main" userId="S::7327633403@nsf.gov::63e037ed-f314-4299-b46e-d2a6ecc4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18D"/>
    <a:srgbClr val="B99934"/>
    <a:srgbClr val="0C3256"/>
    <a:srgbClr val="00071F"/>
    <a:srgbClr val="00C37E"/>
    <a:srgbClr val="D3B34E"/>
    <a:srgbClr val="F0F0F0"/>
    <a:srgbClr val="002554"/>
    <a:srgbClr val="B0A6D0"/>
    <a:srgbClr val="4E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3099"/>
  </p:normalViewPr>
  <p:slideViewPr>
    <p:cSldViewPr snapToGrid="0">
      <p:cViewPr varScale="1">
        <p:scale>
          <a:sx n="88" d="100"/>
          <a:sy n="88" d="100"/>
        </p:scale>
        <p:origin x="376" y="184"/>
      </p:cViewPr>
      <p:guideLst>
        <p:guide orient="horz" pos="768"/>
        <p:guide pos="6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5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6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font" Target="fonts/font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29E-FB00-0E4D-BD0D-593D2136D112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DD8-89FB-574A-8A87-6A752B0B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2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</a:rPr>
              <a:t>EAR IF supports equipment acquisition or upgrade to advance laboratory and/or field investigations and student research training opportunities in the Earth sciences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EAR/IF accepts proposals seeking support for the development of new instrumentation, techniques and associated software that extend or will improve current research capabilities in the Earth sciences. EAR/IF will also consider the development of analytical standards and/or interlaboratory method comparisons under this category.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Investigator(s) seeking to develop new instrumentation, techniques, and/or associated software should demonstrate that development would result in a new or improved capability that does not currently exist.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The intent of the EAR/IF Technician Support opportunity is to establish a single, new, full-time technician position to advance research productivity</a:t>
            </a:r>
          </a:p>
          <a:p>
            <a:r>
              <a:rPr lang="en-US" dirty="0">
                <a:effectLst/>
                <a:latin typeface="+mn-lt"/>
              </a:rPr>
              <a:t>and student training at solicitation eligible institutions that already have required analytical, experimental or computational equipment. EAR/IF will NOT consider proposals for support of existing technicians. Technical support may result in specialized analytical, experimental or computational capabilities and/or services that would be made available to users beyond the proposing investigator(s) but it is not a requirement.</a:t>
            </a:r>
          </a:p>
          <a:p>
            <a:endParaRPr lang="en-US" dirty="0">
              <a:effectLst/>
              <a:latin typeface="+mn-lt"/>
            </a:endParaRPr>
          </a:p>
          <a:p>
            <a:r>
              <a:rPr lang="en-US" dirty="0">
                <a:effectLst/>
                <a:latin typeface="+mn-lt"/>
              </a:rPr>
              <a:t>EAR/IF expects that proposers will have demonstrated laboratory management experience, necessary infrastructure, and a documented ability to conduct measurements, experiments, or develop and run computer codes that support innovative research in Earth Sciences.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9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1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Track I proposals offer the opportunity for: support of workshop(s) focused on identifying unmet community needs for centralized Earth science Facility capabilities; developing or identifying possible solution(s) to meet an articulated need; assessing potential demand for a new Community Facility; and exploration of models for community access, management and operation needs including necessary instrumentation, required staffing, and expected services, and estimates of associated costs. Track I Community Facility Concept proposals should follow guidelines for Conference proposals found in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PAPPG Chapter II.E.9</a:t>
            </a:r>
            <a:r>
              <a:rPr lang="en-US" dirty="0">
                <a:effectLst/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Track I proposals offer the opportunity for: support of workshop(s) focused on identifying unmet community needs for centralized Earth science Facility capabilities; developing or identifying possible solution(s) to meet an articulated need; assessing potential demand for a new Community Facility; and exploration of models for community access, management and operation needs including necessary instrumentation, required staffing, and expected services, and estimates of associated costs. Track I Community Facility Concept proposals should follow guidelines for Conference proposals found in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PAPPG Chapter II.E.9</a:t>
            </a:r>
            <a:r>
              <a:rPr lang="en-US" dirty="0">
                <a:effectLst/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0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8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Track II proposals offer the opportunity for initial development, operational, and management support of a new Earth science Community Facility</a:t>
            </a:r>
          </a:p>
          <a:p>
            <a:r>
              <a:rPr lang="en-US" dirty="0">
                <a:effectLst/>
                <a:latin typeface="+mn-lt"/>
              </a:rPr>
              <a:t>that has been identified as a community need as documented through a compelling Track I workshop report. Track II proposals should present</a:t>
            </a:r>
          </a:p>
          <a:p>
            <a:r>
              <a:rPr lang="en-US" dirty="0">
                <a:effectLst/>
                <a:latin typeface="+mn-lt"/>
              </a:rPr>
              <a:t>feasible, cost effective, and carefully considered solutions to meet community needs for open access to complex and expensive instruments or</a:t>
            </a:r>
          </a:p>
          <a:p>
            <a:r>
              <a:rPr lang="en-US" dirty="0">
                <a:effectLst/>
                <a:latin typeface="+mn-lt"/>
              </a:rPr>
              <a:t>services that are not broadly available domestically to the U.S. Earth science community or for which a case for centralized support can be made</a:t>
            </a:r>
          </a:p>
          <a:p>
            <a:r>
              <a:rPr lang="en-US" dirty="0">
                <a:effectLst/>
                <a:latin typeface="+mn-lt"/>
              </a:rPr>
              <a:t>that promotes broadening access and efficiencies in meeting community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58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Track III proposals offer the opportunity for continued operational support of an established Earth science Community Facility that has</a:t>
            </a:r>
          </a:p>
          <a:p>
            <a:r>
              <a:rPr lang="en-US" dirty="0">
                <a:effectLst/>
                <a:latin typeface="+mn-lt"/>
              </a:rPr>
              <a:t>demonstrated: a history of professional, effective, and efficient management and operations; the importance of the Facility to the NSF-supported</a:t>
            </a:r>
          </a:p>
          <a:p>
            <a:r>
              <a:rPr lang="en-US" dirty="0">
                <a:effectLst/>
                <a:latin typeface="+mn-lt"/>
              </a:rPr>
              <a:t>Earth science community as evidenced through quantitative reporting of historical user support and the provenance of user research funding; a</a:t>
            </a:r>
          </a:p>
          <a:p>
            <a:r>
              <a:rPr lang="en-US" dirty="0">
                <a:effectLst/>
                <a:latin typeface="+mn-lt"/>
              </a:rPr>
              <a:t>record of facilitating research that results in significant scholarly publication, both in impact and quantity; leadership in Facility-relevant</a:t>
            </a:r>
          </a:p>
          <a:p>
            <a:r>
              <a:rPr lang="en-US" dirty="0">
                <a:effectLst/>
                <a:latin typeface="+mn-lt"/>
              </a:rPr>
              <a:t>technological development and accomplishments; exemplary and measured records of success in advancing the training and development of a</a:t>
            </a:r>
          </a:p>
          <a:p>
            <a:r>
              <a:rPr lang="en-US" dirty="0">
                <a:effectLst/>
                <a:latin typeface="+mn-lt"/>
              </a:rPr>
              <a:t>diverse, next-generation geoscience workforce; and demonstrated and sustained efforts to address belonging, accessibility, justice, equity,</a:t>
            </a:r>
          </a:p>
          <a:p>
            <a:r>
              <a:rPr lang="en-US" dirty="0">
                <a:effectLst/>
                <a:latin typeface="+mn-lt"/>
              </a:rPr>
              <a:t>diversity, and inclusion (BAJEDI) across all Facility activities.</a:t>
            </a:r>
          </a:p>
          <a:p>
            <a:r>
              <a:rPr lang="en-US" dirty="0">
                <a:effectLst/>
                <a:latin typeface="+mn-lt"/>
              </a:rPr>
              <a:t>These are typically 5-year renewals with an evaluation in year 3 to determine a request to renew.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Interested investigators are encouraged to learn more about internationally and domestically supported continental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drilling support entities including the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International Continental Drilling Program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and the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Continental Scientific Drilling Facility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at the University of</a:t>
            </a:r>
            <a:endParaRPr lang="en-US" dirty="0">
              <a:solidFill>
                <a:srgbClr val="2C66C4"/>
              </a:solidFill>
              <a:effectLst/>
              <a:latin typeface="+mn-lt"/>
            </a:endParaRPr>
          </a:p>
          <a:p>
            <a:r>
              <a:rPr lang="en-US" dirty="0">
                <a:effectLst/>
                <a:latin typeface="+mn-lt"/>
              </a:rPr>
              <a:t>Minnesota.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6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Interested investigators are encouraged to learn more about internationally and domestically supported continental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drilling support entities including the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International Continental Drilling Program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and the </a:t>
            </a:r>
            <a:r>
              <a:rPr lang="en-US" dirty="0">
                <a:solidFill>
                  <a:srgbClr val="2C66C4"/>
                </a:solidFill>
                <a:effectLst/>
                <a:latin typeface="+mn-lt"/>
              </a:rPr>
              <a:t>Continental Scientific Drilling Facility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at the University of</a:t>
            </a:r>
            <a:endParaRPr lang="en-US" dirty="0">
              <a:solidFill>
                <a:srgbClr val="2C66C4"/>
              </a:solidFill>
              <a:effectLst/>
              <a:latin typeface="+mn-lt"/>
            </a:endParaRPr>
          </a:p>
          <a:p>
            <a:r>
              <a:rPr lang="en-US" dirty="0">
                <a:effectLst/>
                <a:latin typeface="+mn-lt"/>
              </a:rPr>
              <a:t>Minnesota.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7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6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7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9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B99934"/>
                </a:solidFill>
                <a:latin typeface="+mn-lt"/>
              </a:rPr>
              <a:t>Allocations from OIA are based on a proportion of the total proposal funds requested that the division is reviewing.  Allocation is awards. EAR-IF received ~2.6 m in FY23 and awarded ~$4m in MRI awards through program and co-funding contributions. split proportionally between a)</a:t>
            </a:r>
            <a:r>
              <a:rPr lang="en-US" sz="1800" b="1" dirty="0">
                <a:solidFill>
                  <a:srgbClr val="FFFFFF"/>
                </a:solidFill>
                <a:effectLst/>
                <a:latin typeface="+mn-lt"/>
              </a:rPr>
              <a:t>non-PhD/MSIs and b) PhD/non-degree </a:t>
            </a:r>
            <a:r>
              <a:rPr lang="en-US" sz="1200" b="1" dirty="0">
                <a:solidFill>
                  <a:srgbClr val="B99934"/>
                </a:solidFill>
                <a:latin typeface="+mn-lt"/>
              </a:rPr>
              <a:t>institutions. </a:t>
            </a:r>
            <a:r>
              <a:rPr lang="en-US" sz="1200" b="1" dirty="0" err="1">
                <a:solidFill>
                  <a:srgbClr val="B99934"/>
                </a:solidFill>
                <a:latin typeface="+mn-lt"/>
              </a:rPr>
              <a:t>EPSCoR</a:t>
            </a:r>
            <a:r>
              <a:rPr lang="en-US" sz="1200" b="1" dirty="0">
                <a:solidFill>
                  <a:srgbClr val="B99934"/>
                </a:solidFill>
                <a:latin typeface="+mn-lt"/>
              </a:rPr>
              <a:t> also contributes to co-funding awards.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7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+mn-lt"/>
              </a:rPr>
              <a:t>Track 1 proposals requesting funds from NSF less than $100,000 will be accepted only from: a) eligible performing organizations requesting instrumentation supporting research in the disciplines of mathematics or social, behavioral and economic sciences; or b) non-Ph.D.-granting institutions of higher education requesting instrumentation supporting research in any NSF-supported disciplines. 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9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0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7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0">
              <a:spcAft>
                <a:spcPts val="500"/>
              </a:spcAft>
            </a:pPr>
            <a:r>
              <a:rPr lang="en-US" sz="1200" b="1" dirty="0">
                <a:solidFill>
                  <a:srgbClr val="B99934"/>
                </a:solidFill>
              </a:rPr>
              <a:t>OIA responsible for compliance, funds and portfolio monitoring. Proposals are typically reviewed in the Division(s) selected by PI and May be co- reviewed. </a:t>
            </a:r>
          </a:p>
          <a:p>
            <a:pPr marL="920750">
              <a:spcAft>
                <a:spcPts val="500"/>
              </a:spcAft>
            </a:pPr>
            <a:r>
              <a:rPr lang="en-US" sz="1200" b="1" dirty="0">
                <a:solidFill>
                  <a:srgbClr val="B99934"/>
                </a:solidFill>
              </a:rPr>
              <a:t>Divisions recommend awards (w/ OIA concurrence) and declines.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5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1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5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4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8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0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42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872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6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944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71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10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731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1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40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28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21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9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72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8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registering, for coming, and for sending us your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6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96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42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registering, for coming, and for sending us your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/learn/broader-impact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5"/>
            <a:ext cx="11277600" cy="2522099"/>
          </a:xfrm>
        </p:spPr>
        <p:txBody>
          <a:bodyPr>
            <a:noAutofit/>
          </a:bodyPr>
          <a:lstStyle/>
          <a:p>
            <a:r>
              <a:rPr lang="en-US" sz="6000" dirty="0"/>
              <a:t>Navigating </a:t>
            </a:r>
            <a:br>
              <a:rPr lang="en-US" sz="6000" dirty="0"/>
            </a:br>
            <a:r>
              <a:rPr lang="en-US" sz="6000" dirty="0"/>
              <a:t>EAR-Instrumentation and Facilities (EAR-IF)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175645"/>
            <a:ext cx="11277600" cy="1528261"/>
          </a:xfrm>
        </p:spPr>
        <p:txBody>
          <a:bodyPr/>
          <a:lstStyle/>
          <a:p>
            <a:r>
              <a:rPr lang="en-US" i="0" dirty="0"/>
              <a:t>Amanda Keen-Zebert, PhD, MBA</a:t>
            </a:r>
          </a:p>
          <a:p>
            <a:r>
              <a:rPr lang="en-US" i="0" dirty="0"/>
              <a:t>Program Director, EAR-IF Program</a:t>
            </a:r>
          </a:p>
          <a:p>
            <a:r>
              <a:rPr lang="en-US" i="0" dirty="0"/>
              <a:t>Geosciences Directorate, Earth Sciences Division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1AB2CE-B394-B475-DFAA-980F722C99FD}"/>
              </a:ext>
            </a:extLst>
          </p:cNvPr>
          <p:cNvSpPr/>
          <p:nvPr/>
        </p:nvSpPr>
        <p:spPr>
          <a:xfrm>
            <a:off x="482599" y="1854199"/>
            <a:ext cx="4582667" cy="3704649"/>
          </a:xfrm>
          <a:prstGeom prst="rect">
            <a:avLst/>
          </a:prstGeom>
          <a:solidFill>
            <a:srgbClr val="B99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993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2813535" y="2014337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446056" y="2044939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E4725-8757-5ADC-A298-23314D233BCA}"/>
              </a:ext>
            </a:extLst>
          </p:cNvPr>
          <p:cNvGrpSpPr/>
          <p:nvPr/>
        </p:nvGrpSpPr>
        <p:grpSpPr>
          <a:xfrm>
            <a:off x="5091054" y="2013810"/>
            <a:ext cx="2014078" cy="3245057"/>
            <a:chOff x="5093711" y="2013810"/>
            <a:chExt cx="2014078" cy="3245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C40DFB-2170-3FF7-AB80-D13D687BD3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 t="12894" b="12894"/>
            <a:stretch/>
          </p:blipFill>
          <p:spPr bwMode="auto">
            <a:xfrm flipH="1">
              <a:off x="5304208" y="2013810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2CAAD-9FA0-FC33-223E-3B5F28B5AD1D}"/>
                </a:ext>
              </a:extLst>
            </p:cNvPr>
            <p:cNvSpPr txBox="1"/>
            <p:nvPr/>
          </p:nvSpPr>
          <p:spPr>
            <a:xfrm>
              <a:off x="5093711" y="3786365"/>
              <a:ext cx="2014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48B69-1C1B-17B0-E753-F6424120DA53}"/>
                </a:ext>
              </a:extLst>
            </p:cNvPr>
            <p:cNvSpPr txBox="1"/>
            <p:nvPr/>
          </p:nvSpPr>
          <p:spPr>
            <a:xfrm>
              <a:off x="5333859" y="4889535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$20 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26075-AE73-B4AA-7A36-F13F5ECDFF4A}"/>
              </a:ext>
            </a:extLst>
          </p:cNvPr>
          <p:cNvGrpSpPr/>
          <p:nvPr/>
        </p:nvGrpSpPr>
        <p:grpSpPr>
          <a:xfrm>
            <a:off x="9719759" y="2044939"/>
            <a:ext cx="1964797" cy="3806776"/>
            <a:chOff x="9605459" y="2044939"/>
            <a:chExt cx="1964797" cy="38067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A4AB14-EA37-72BB-AB82-7FADE82C3E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 l="19792" r="19792"/>
            <a:stretch/>
          </p:blipFill>
          <p:spPr bwMode="auto">
            <a:xfrm flipH="1">
              <a:off x="9791499" y="2044939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713EA-B499-8C90-23FD-9FF862DF6113}"/>
                </a:ext>
              </a:extLst>
            </p:cNvPr>
            <p:cNvSpPr txBox="1"/>
            <p:nvPr/>
          </p:nvSpPr>
          <p:spPr>
            <a:xfrm>
              <a:off x="9691997" y="3763853"/>
              <a:ext cx="179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Major Research</a:t>
              </a:r>
            </a:p>
            <a:p>
              <a:pPr algn="ctr"/>
              <a:r>
                <a:rPr lang="en-US" b="1" dirty="0"/>
                <a:t>Equipment &amp; Facilities </a:t>
              </a:r>
            </a:p>
            <a:p>
              <a:pPr algn="ctr"/>
              <a:r>
                <a:rPr lang="en-US" b="1" dirty="0"/>
                <a:t>Construction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D6F1C-B498-5C07-98BC-DAC08ADF0D2E}"/>
                </a:ext>
              </a:extLst>
            </p:cNvPr>
            <p:cNvSpPr txBox="1"/>
            <p:nvPr/>
          </p:nvSpPr>
          <p:spPr>
            <a:xfrm>
              <a:off x="9605459" y="5205384"/>
              <a:ext cx="1964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Greater than $100M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2BBD9-CA34-B6DB-BFAB-D261ABF1D9E9}"/>
              </a:ext>
            </a:extLst>
          </p:cNvPr>
          <p:cNvGrpSpPr/>
          <p:nvPr/>
        </p:nvGrpSpPr>
        <p:grpSpPr>
          <a:xfrm>
            <a:off x="7416856" y="2044939"/>
            <a:ext cx="2014076" cy="3212277"/>
            <a:chOff x="7531141" y="2044939"/>
            <a:chExt cx="2014076" cy="321227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761F77-0CF8-490C-1154-D9288DDD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19531" r="19531"/>
            <a:stretch/>
          </p:blipFill>
          <p:spPr bwMode="auto">
            <a:xfrm flipH="1">
              <a:off x="7742084" y="2044939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5822F4-F2BE-1100-8D06-C544BC612714}"/>
                </a:ext>
              </a:extLst>
            </p:cNvPr>
            <p:cNvSpPr txBox="1"/>
            <p:nvPr/>
          </p:nvSpPr>
          <p:spPr>
            <a:xfrm>
              <a:off x="7701250" y="4887884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$20 M-$100M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E1FAD-8A1A-8130-80CE-D727B6DA44CE}"/>
                </a:ext>
              </a:extLst>
            </p:cNvPr>
            <p:cNvSpPr txBox="1"/>
            <p:nvPr/>
          </p:nvSpPr>
          <p:spPr>
            <a:xfrm>
              <a:off x="7531141" y="3786365"/>
              <a:ext cx="20140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EAE88BD-5694-9926-0F7C-3A67BDF9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857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NSF Infrastructure and Facilities Spectrum</a:t>
            </a:r>
          </a:p>
        </p:txBody>
      </p:sp>
    </p:spTree>
    <p:extLst>
      <p:ext uri="{BB962C8B-B14F-4D97-AF65-F5344CB8AC3E}">
        <p14:creationId xmlns:p14="http://schemas.microsoft.com/office/powerpoint/2010/main" val="2809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  <a:p>
            <a:r>
              <a:rPr lang="en-US" sz="4000" b="1" dirty="0"/>
              <a:t>(EAR-IF) </a:t>
            </a:r>
            <a:r>
              <a:rPr lang="en-US" sz="4000" dirty="0"/>
              <a:t>Solicitation: 22-577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592183" y="2256027"/>
            <a:ext cx="902139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 Earth Sciences Division Program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Funds multiple types of activities, 	instruments, and community 	facilities 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Annual budget of ~$21m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No deadline for proposals</a:t>
            </a:r>
          </a:p>
        </p:txBody>
      </p:sp>
    </p:spTree>
    <p:extLst>
      <p:ext uri="{BB962C8B-B14F-4D97-AF65-F5344CB8AC3E}">
        <p14:creationId xmlns:p14="http://schemas.microsoft.com/office/powerpoint/2010/main" val="29426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BB6A56-F3B9-985E-2500-850AA52502A4}"/>
              </a:ext>
            </a:extLst>
          </p:cNvPr>
          <p:cNvSpPr/>
          <p:nvPr/>
        </p:nvSpPr>
        <p:spPr>
          <a:xfrm>
            <a:off x="2567450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ITD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AB9A7-6CEA-9B89-6B0E-FB5EA2DBDF3C}"/>
              </a:ext>
            </a:extLst>
          </p:cNvPr>
          <p:cNvSpPr/>
          <p:nvPr/>
        </p:nvSpPr>
        <p:spPr>
          <a:xfrm>
            <a:off x="4940155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6F45BE-2918-1E18-3519-3FB59B5234E8}"/>
              </a:ext>
            </a:extLst>
          </p:cNvPr>
          <p:cNvSpPr/>
          <p:nvPr/>
        </p:nvSpPr>
        <p:spPr>
          <a:xfrm>
            <a:off x="7312860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0DE69E-3859-12D1-B807-060CA8086697}"/>
              </a:ext>
            </a:extLst>
          </p:cNvPr>
          <p:cNvSpPr/>
          <p:nvPr/>
        </p:nvSpPr>
        <p:spPr>
          <a:xfrm>
            <a:off x="9685566" y="1965926"/>
            <a:ext cx="246394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CDP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64DC38-30E3-B525-B300-5DF07318BAFD}"/>
              </a:ext>
            </a:extLst>
          </p:cNvPr>
          <p:cNvSpPr/>
          <p:nvPr/>
        </p:nvSpPr>
        <p:spPr>
          <a:xfrm>
            <a:off x="194745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170DC-ACC1-07A1-F0F6-F928F8C8C22E}"/>
              </a:ext>
            </a:extLst>
          </p:cNvPr>
          <p:cNvSpPr txBox="1"/>
          <p:nvPr/>
        </p:nvSpPr>
        <p:spPr>
          <a:xfrm>
            <a:off x="2579624" y="3786365"/>
            <a:ext cx="2299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Instrumentation and/or </a:t>
            </a:r>
          </a:p>
          <a:p>
            <a:pPr algn="ctr"/>
            <a:r>
              <a:rPr lang="en-US" sz="2000" b="1" dirty="0"/>
              <a:t>Technique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C6D5E-CFF0-9580-F0A7-2F9A33FDBC76}"/>
              </a:ext>
            </a:extLst>
          </p:cNvPr>
          <p:cNvSpPr txBox="1"/>
          <p:nvPr/>
        </p:nvSpPr>
        <p:spPr>
          <a:xfrm>
            <a:off x="4943086" y="3786365"/>
            <a:ext cx="229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Technician Support</a:t>
            </a:r>
          </a:p>
          <a:p>
            <a:pPr algn="ctr"/>
            <a:r>
              <a:rPr lang="en-US" sz="2000" b="1" dirty="0"/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90DB6-F3F0-A166-B16E-C6F05142736C}"/>
              </a:ext>
            </a:extLst>
          </p:cNvPr>
          <p:cNvSpPr txBox="1"/>
          <p:nvPr/>
        </p:nvSpPr>
        <p:spPr>
          <a:xfrm>
            <a:off x="9851740" y="3786365"/>
            <a:ext cx="2131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Continental Drilling Planning Grants</a:t>
            </a:r>
          </a:p>
          <a:p>
            <a:pPr algn="ctr"/>
            <a:r>
              <a:rPr lang="en-US" sz="2000" b="1" dirty="0"/>
              <a:t>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37791-4724-9B51-887F-ADF181B458D3}"/>
              </a:ext>
            </a:extLst>
          </p:cNvPr>
          <p:cNvSpPr txBox="1"/>
          <p:nvPr/>
        </p:nvSpPr>
        <p:spPr>
          <a:xfrm>
            <a:off x="7398005" y="3786365"/>
            <a:ext cx="213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Community Facility Support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16" y="3786365"/>
            <a:ext cx="1708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latin typeface="+mn-lt"/>
              </a:rPr>
              <a:t>Equipment Acquisition or Upgrade</a:t>
            </a:r>
            <a:endParaRPr lang="en-US" alt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1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479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238" y="2435473"/>
            <a:ext cx="9347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latin typeface="+mn-lt"/>
              </a:rPr>
              <a:t>Equipment Acquisition or Upgrade</a:t>
            </a:r>
            <a:endParaRPr lang="en-US" altLang="en-US" sz="40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549400" y="3158932"/>
            <a:ext cx="9942534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$600k maximum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999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	Additional $25k for broadening participation 		and/or outreach </a:t>
            </a:r>
            <a:endParaRPr lang="en-US" sz="36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$75k maximum for computational equipment 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$100k maximum for EA/Ed </a:t>
            </a:r>
          </a:p>
        </p:txBody>
      </p:sp>
    </p:spTree>
    <p:extLst>
      <p:ext uri="{BB962C8B-B14F-4D97-AF65-F5344CB8AC3E}">
        <p14:creationId xmlns:p14="http://schemas.microsoft.com/office/powerpoint/2010/main" val="42605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479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238" y="2435473"/>
            <a:ext cx="9347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latin typeface="+mn-lt"/>
              </a:rPr>
              <a:t>Equipment Acquisition or Upgrade</a:t>
            </a:r>
            <a:endParaRPr lang="en-US" altLang="en-US" sz="40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549400" y="3328770"/>
            <a:ext cx="9942534" cy="324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New research equipment or the 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Upgrade of existing equipment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Used analytical equipment acquisition, shipping, and making suitable for </a:t>
            </a:r>
          </a:p>
          <a:p>
            <a:pPr marL="92075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research use</a:t>
            </a:r>
          </a:p>
        </p:txBody>
      </p:sp>
    </p:spTree>
    <p:extLst>
      <p:ext uri="{BB962C8B-B14F-4D97-AF65-F5344CB8AC3E}">
        <p14:creationId xmlns:p14="http://schemas.microsoft.com/office/powerpoint/2010/main" val="4865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479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238" y="2435473"/>
            <a:ext cx="9347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latin typeface="+mn-lt"/>
              </a:rPr>
              <a:t>Equipment Acquisition or Upgrade</a:t>
            </a:r>
            <a:endParaRPr lang="en-US" altLang="en-US" sz="40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549400" y="3328770"/>
            <a:ext cx="9942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EA/Ed: Proposals from community colleges and minority serving non-Ph.D.-granting institutions of higher education where the intended uses of the equipment are solely or predominantly focused on educational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568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905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ITD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5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Instrument and/or Technique Development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397000" y="3370758"/>
            <a:ext cx="106426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$600k maximum </a:t>
            </a:r>
          </a:p>
          <a:p>
            <a:r>
              <a:rPr lang="en-US" sz="3600" b="1" dirty="0">
                <a:solidFill>
                  <a:srgbClr val="B99934"/>
                </a:solidFill>
              </a:rPr>
              <a:t>		</a:t>
            </a:r>
            <a:r>
              <a:rPr lang="en-US" sz="2800" b="1" dirty="0">
                <a:solidFill>
                  <a:srgbClr val="B99934"/>
                </a:solidFill>
              </a:rPr>
              <a:t>Additional $25k for broadening participation 			and/or outreach 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New standards development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Inter-laboratory comparisons</a:t>
            </a:r>
          </a:p>
          <a:p>
            <a:pPr marL="920750">
              <a:spcAft>
                <a:spcPts val="500"/>
              </a:spcAft>
            </a:pPr>
            <a:endParaRPr lang="en-US" sz="36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905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ITD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5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Instrument and/or Technique Development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397000" y="3370758"/>
            <a:ext cx="10642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 indent="-45720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Demonstrate new/improved capability </a:t>
            </a:r>
          </a:p>
          <a:p>
            <a:pPr marL="920750" indent="-457200">
              <a:spcAft>
                <a:spcPts val="500"/>
              </a:spcAft>
            </a:pPr>
            <a:endParaRPr lang="en-US" sz="1000" b="1" dirty="0">
              <a:solidFill>
                <a:srgbClr val="B99934"/>
              </a:solidFill>
              <a:effectLst/>
            </a:endParaRPr>
          </a:p>
          <a:p>
            <a:pPr marL="920750" indent="-45720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  <a:effectLst/>
              </a:rPr>
              <a:t>Collaborations between academic and industrial partners are allowed </a:t>
            </a:r>
          </a:p>
          <a:p>
            <a:pPr marL="920750" indent="-457200">
              <a:spcAft>
                <a:spcPts val="500"/>
              </a:spcAft>
            </a:pPr>
            <a:endParaRPr lang="en-US" sz="1000" b="1" dirty="0">
              <a:solidFill>
                <a:srgbClr val="B99934"/>
              </a:solidFill>
            </a:endParaRPr>
          </a:p>
          <a:p>
            <a:pPr marL="920750" indent="-457200">
              <a:spcAft>
                <a:spcPts val="500"/>
              </a:spcAft>
            </a:pPr>
            <a:r>
              <a:rPr lang="en-US" sz="3200" b="1" dirty="0">
                <a:solidFill>
                  <a:srgbClr val="B99934"/>
                </a:solidFill>
              </a:rPr>
              <a:t>No</a:t>
            </a:r>
            <a:r>
              <a:rPr lang="en-US" sz="3200" b="1" dirty="0">
                <a:solidFill>
                  <a:srgbClr val="B99934"/>
                </a:solidFill>
                <a:effectLst/>
              </a:rPr>
              <a:t> support </a:t>
            </a:r>
            <a:r>
              <a:rPr lang="en-US" sz="3200" b="1" dirty="0">
                <a:solidFill>
                  <a:srgbClr val="B99934"/>
                </a:solidFill>
              </a:rPr>
              <a:t>for </a:t>
            </a:r>
            <a:r>
              <a:rPr lang="en-US" sz="3200" b="1" dirty="0">
                <a:solidFill>
                  <a:srgbClr val="B99934"/>
                </a:solidFill>
                <a:effectLst/>
              </a:rPr>
              <a:t>commercial development of instrumentation or capabilities</a:t>
            </a:r>
          </a:p>
        </p:txBody>
      </p:sp>
    </p:spTree>
    <p:extLst>
      <p:ext uri="{BB962C8B-B14F-4D97-AF65-F5344CB8AC3E}">
        <p14:creationId xmlns:p14="http://schemas.microsoft.com/office/powerpoint/2010/main" val="38991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3" y="2119631"/>
            <a:ext cx="1479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238" y="2435473"/>
            <a:ext cx="9347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latin typeface="+mn-lt"/>
              </a:rPr>
              <a:t>Technician Support </a:t>
            </a:r>
            <a:endParaRPr lang="en-US" altLang="en-US" sz="40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044700" y="3429000"/>
            <a:ext cx="980863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$200k/year maximum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5-year duration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Must be a single new 100% FTE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Technician salary, fringe, and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 related costs </a:t>
            </a:r>
          </a:p>
        </p:txBody>
      </p:sp>
    </p:spTree>
    <p:extLst>
      <p:ext uri="{BB962C8B-B14F-4D97-AF65-F5344CB8AC3E}">
        <p14:creationId xmlns:p14="http://schemas.microsoft.com/office/powerpoint/2010/main" val="7578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011069" y="3429000"/>
            <a:ext cx="9723731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3 tracks at different stages</a:t>
            </a:r>
          </a:p>
          <a:p>
            <a:pPr marL="920750">
              <a:spcAft>
                <a:spcPts val="500"/>
              </a:spcAft>
            </a:pPr>
            <a:endParaRPr lang="en-US" sz="36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Reporting guidelines for community facilities</a:t>
            </a:r>
          </a:p>
        </p:txBody>
      </p:sp>
    </p:spTree>
    <p:extLst>
      <p:ext uri="{BB962C8B-B14F-4D97-AF65-F5344CB8AC3E}">
        <p14:creationId xmlns:p14="http://schemas.microsoft.com/office/powerpoint/2010/main" val="18105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70" y="100930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7C2B5F89-CA2D-2963-C47C-C4D8768064CD}"/>
              </a:ext>
            </a:extLst>
          </p:cNvPr>
          <p:cNvSpPr txBox="1">
            <a:spLocks/>
          </p:cNvSpPr>
          <p:nvPr/>
        </p:nvSpPr>
        <p:spPr>
          <a:xfrm>
            <a:off x="457200" y="187912"/>
            <a:ext cx="9896316" cy="2599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800" dirty="0"/>
              <a:t>EAR-Instrumentation and Facilities Cluster </a:t>
            </a:r>
          </a:p>
          <a:p>
            <a:endParaRPr lang="en-US" sz="1200" dirty="0"/>
          </a:p>
          <a:p>
            <a:r>
              <a:rPr lang="en-US" sz="3200" dirty="0">
                <a:solidFill>
                  <a:srgbClr val="D3B34E"/>
                </a:solidFill>
              </a:rPr>
              <a:t>EAR Division Director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Dena Smith</a:t>
            </a:r>
            <a:r>
              <a:rPr lang="en-US" sz="3200" dirty="0">
                <a:solidFill>
                  <a:srgbClr val="D3B34E"/>
                </a:solidFill>
              </a:rPr>
              <a:t>-</a:t>
            </a:r>
            <a:r>
              <a:rPr lang="en-US" sz="3200" dirty="0" err="1">
                <a:solidFill>
                  <a:srgbClr val="D3B34E"/>
                </a:solidFill>
              </a:rPr>
              <a:t>Nufio</a:t>
            </a:r>
            <a:endParaRPr lang="en-US" sz="3200" dirty="0">
              <a:solidFill>
                <a:srgbClr val="D3B34E"/>
              </a:solidFill>
            </a:endParaRPr>
          </a:p>
          <a:p>
            <a:endParaRPr lang="en-US" sz="1200" dirty="0">
              <a:solidFill>
                <a:srgbClr val="D3B34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4FE93-A76B-1A9E-CD54-F92D931B27A8}"/>
              </a:ext>
            </a:extLst>
          </p:cNvPr>
          <p:cNvSpPr txBox="1"/>
          <p:nvPr/>
        </p:nvSpPr>
        <p:spPr>
          <a:xfrm>
            <a:off x="457199" y="2754208"/>
            <a:ext cx="1158964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Directors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EAR-IF, MRI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Lambert, Luciana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Astiz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Amanda Keen-Zebert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3B34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3B34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 MSRI-1, -2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 Cutler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3B3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3B34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 Major Research Equip. &amp; Facilities Construction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3B3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Maggie Benoit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470525" y="3083889"/>
            <a:ext cx="8500200" cy="348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1- Community Facility Concept</a:t>
            </a:r>
          </a:p>
          <a:p>
            <a:pPr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Proposals should follow guidelines for Conference proposals in the PAPPG Chapter II.E.9</a:t>
            </a:r>
          </a:p>
          <a:p>
            <a:pPr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$200k maximum</a:t>
            </a:r>
          </a:p>
        </p:txBody>
      </p:sp>
    </p:spTree>
    <p:extLst>
      <p:ext uri="{BB962C8B-B14F-4D97-AF65-F5344CB8AC3E}">
        <p14:creationId xmlns:p14="http://schemas.microsoft.com/office/powerpoint/2010/main" val="37970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470525" y="3083889"/>
            <a:ext cx="8500200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1- Community Facility Concept</a:t>
            </a:r>
          </a:p>
          <a:p>
            <a:r>
              <a:rPr lang="en-US" sz="2400" b="1" dirty="0">
                <a:solidFill>
                  <a:srgbClr val="B99934"/>
                </a:solidFill>
              </a:rPr>
              <a:t>W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orkshop(s):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I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dentify and articulate a community need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D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eveloping or identify possible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A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ssessing demand for a new Community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E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xploration of models for community access, management and operational needs </a:t>
            </a:r>
          </a:p>
        </p:txBody>
      </p:sp>
    </p:spTree>
    <p:extLst>
      <p:ext uri="{BB962C8B-B14F-4D97-AF65-F5344CB8AC3E}">
        <p14:creationId xmlns:p14="http://schemas.microsoft.com/office/powerpoint/2010/main" val="29135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470524" y="3083889"/>
            <a:ext cx="9264276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2- New Community Facility: Development and Operation</a:t>
            </a:r>
          </a:p>
          <a:p>
            <a:pPr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$1m annual budget </a:t>
            </a:r>
          </a:p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5 year maximum</a:t>
            </a:r>
          </a:p>
          <a:p>
            <a:pPr>
              <a:spcAft>
                <a:spcPts val="500"/>
              </a:spcAft>
            </a:pPr>
            <a:endParaRPr lang="en-US" sz="24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470524" y="3083889"/>
            <a:ext cx="9264276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2- New Community Facility: Development and Operation</a:t>
            </a:r>
          </a:p>
          <a:p>
            <a:r>
              <a:rPr lang="en-US" sz="2400" b="1" dirty="0">
                <a:solidFill>
                  <a:srgbClr val="B99934"/>
                </a:solidFill>
                <a:effectLst/>
              </a:rPr>
              <a:t>Following a compelling Track 1 Workshop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Initial Development, operational, and management support for a new community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Meets needs for access to complex instrumentation and/or services through centralized support</a:t>
            </a:r>
          </a:p>
        </p:txBody>
      </p:sp>
    </p:spTree>
    <p:extLst>
      <p:ext uri="{BB962C8B-B14F-4D97-AF65-F5344CB8AC3E}">
        <p14:creationId xmlns:p14="http://schemas.microsoft.com/office/powerpoint/2010/main" val="3186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502669" y="3161950"/>
            <a:ext cx="1023864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3-Community Facility Renewal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$1.5 m annual budget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5 year maximum</a:t>
            </a:r>
          </a:p>
        </p:txBody>
      </p:sp>
    </p:spTree>
    <p:extLst>
      <p:ext uri="{BB962C8B-B14F-4D97-AF65-F5344CB8AC3E}">
        <p14:creationId xmlns:p14="http://schemas.microsoft.com/office/powerpoint/2010/main" val="9421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013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Community Facility Support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1502672" y="3161950"/>
            <a:ext cx="1023864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3-Community Facility Renewal</a:t>
            </a:r>
          </a:p>
          <a:p>
            <a:pPr marL="920750">
              <a:spcAft>
                <a:spcPts val="500"/>
              </a:spcAft>
            </a:pPr>
            <a:r>
              <a:rPr lang="en-US" sz="2400" b="1" dirty="0">
                <a:solidFill>
                  <a:srgbClr val="B99934"/>
                </a:solidFill>
              </a:rPr>
              <a:t>Continued Operational Support</a:t>
            </a:r>
          </a:p>
          <a:p>
            <a:pPr marL="126365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Demonstrated history of professional, effective, and efficient management and operations</a:t>
            </a:r>
          </a:p>
          <a:p>
            <a:pPr marL="126365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Importance to NSF-supported Earth science community</a:t>
            </a:r>
          </a:p>
          <a:p>
            <a:pPr marL="126365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Record of contribution </a:t>
            </a:r>
          </a:p>
          <a:p>
            <a:pPr marL="126365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99934"/>
                </a:solidFill>
              </a:rPr>
              <a:t>Appropriate facility metrics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8476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229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8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Continental Drilling Planning 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470543" y="3370758"/>
            <a:ext cx="9465262" cy="299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New workshops 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Community planning activities 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Site surveys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Equipment design 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Drilling plan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Budget preparation </a:t>
            </a:r>
          </a:p>
        </p:txBody>
      </p:sp>
    </p:spTree>
    <p:extLst>
      <p:ext uri="{BB962C8B-B14F-4D97-AF65-F5344CB8AC3E}">
        <p14:creationId xmlns:p14="http://schemas.microsoft.com/office/powerpoint/2010/main" val="1897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FC1020-550A-591A-2705-2E459D125D45}"/>
              </a:ext>
            </a:extLst>
          </p:cNvPr>
          <p:cNvSpPr txBox="1"/>
          <p:nvPr/>
        </p:nvSpPr>
        <p:spPr>
          <a:xfrm>
            <a:off x="564862" y="2119631"/>
            <a:ext cx="2229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B99934"/>
                </a:solidFill>
              </a:rPr>
              <a:t>CDP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838" y="2498973"/>
            <a:ext cx="9693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latin typeface="+mn-lt"/>
              </a:rPr>
              <a:t>Continental Drilling Planning </a:t>
            </a:r>
            <a:endParaRPr lang="en-US" altLang="en-US" sz="3200" b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706500-3794-91CC-5469-91DF850534B2}"/>
              </a:ext>
            </a:extLst>
          </p:cNvPr>
          <p:cNvSpPr txBox="1"/>
          <p:nvPr/>
        </p:nvSpPr>
        <p:spPr>
          <a:xfrm>
            <a:off x="2793999" y="3370758"/>
            <a:ext cx="9141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  <a:effectLst/>
              </a:rPr>
              <a:t>Proposals should follow guidance for Planning Proposals contained in </a:t>
            </a:r>
          </a:p>
          <a:p>
            <a:r>
              <a:rPr lang="en-US" sz="3600" b="1" dirty="0">
                <a:solidFill>
                  <a:srgbClr val="B99934"/>
                </a:solidFill>
                <a:effectLst/>
              </a:rPr>
              <a:t>PAPPG Chapter II.E.1 </a:t>
            </a:r>
          </a:p>
        </p:txBody>
      </p:sp>
    </p:spTree>
    <p:extLst>
      <p:ext uri="{BB962C8B-B14F-4D97-AF65-F5344CB8AC3E}">
        <p14:creationId xmlns:p14="http://schemas.microsoft.com/office/powerpoint/2010/main" val="21951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BB6A56-F3B9-985E-2500-850AA52502A4}"/>
              </a:ext>
            </a:extLst>
          </p:cNvPr>
          <p:cNvSpPr/>
          <p:nvPr/>
        </p:nvSpPr>
        <p:spPr>
          <a:xfrm>
            <a:off x="2567450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ITD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AB9A7-6CEA-9B89-6B0E-FB5EA2DBDF3C}"/>
              </a:ext>
            </a:extLst>
          </p:cNvPr>
          <p:cNvSpPr/>
          <p:nvPr/>
        </p:nvSpPr>
        <p:spPr>
          <a:xfrm>
            <a:off x="4940155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6F45BE-2918-1E18-3519-3FB59B5234E8}"/>
              </a:ext>
            </a:extLst>
          </p:cNvPr>
          <p:cNvSpPr/>
          <p:nvPr/>
        </p:nvSpPr>
        <p:spPr>
          <a:xfrm>
            <a:off x="7312860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CFS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0DE69E-3859-12D1-B807-060CA8086697}"/>
              </a:ext>
            </a:extLst>
          </p:cNvPr>
          <p:cNvSpPr/>
          <p:nvPr/>
        </p:nvSpPr>
        <p:spPr>
          <a:xfrm>
            <a:off x="9685566" y="1965926"/>
            <a:ext cx="246394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CDP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64DC38-30E3-B525-B300-5DF07318BAFD}"/>
              </a:ext>
            </a:extLst>
          </p:cNvPr>
          <p:cNvSpPr/>
          <p:nvPr/>
        </p:nvSpPr>
        <p:spPr>
          <a:xfrm>
            <a:off x="194745" y="1965926"/>
            <a:ext cx="2315037" cy="167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B99934"/>
                </a:solidFill>
              </a:rPr>
              <a:t>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170DC-ACC1-07A1-F0F6-F928F8C8C22E}"/>
              </a:ext>
            </a:extLst>
          </p:cNvPr>
          <p:cNvSpPr txBox="1"/>
          <p:nvPr/>
        </p:nvSpPr>
        <p:spPr>
          <a:xfrm>
            <a:off x="2579624" y="3786365"/>
            <a:ext cx="2299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Instrumentation and/or </a:t>
            </a:r>
          </a:p>
          <a:p>
            <a:pPr algn="ctr"/>
            <a:r>
              <a:rPr lang="en-US" sz="2000" b="1" dirty="0"/>
              <a:t>Technique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C6D5E-CFF0-9580-F0A7-2F9A33FDBC76}"/>
              </a:ext>
            </a:extLst>
          </p:cNvPr>
          <p:cNvSpPr txBox="1"/>
          <p:nvPr/>
        </p:nvSpPr>
        <p:spPr>
          <a:xfrm>
            <a:off x="4943086" y="3786365"/>
            <a:ext cx="229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Technician Support</a:t>
            </a:r>
          </a:p>
          <a:p>
            <a:pPr algn="ctr"/>
            <a:r>
              <a:rPr lang="en-US" sz="2000" b="1" dirty="0"/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90DB6-F3F0-A166-B16E-C6F05142736C}"/>
              </a:ext>
            </a:extLst>
          </p:cNvPr>
          <p:cNvSpPr txBox="1"/>
          <p:nvPr/>
        </p:nvSpPr>
        <p:spPr>
          <a:xfrm>
            <a:off x="9851740" y="3786365"/>
            <a:ext cx="2131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Continental Drilling Planning Grants</a:t>
            </a:r>
          </a:p>
          <a:p>
            <a:pPr algn="ctr"/>
            <a:r>
              <a:rPr lang="en-US" sz="2000" b="1" dirty="0"/>
              <a:t>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37791-4724-9B51-887F-ADF181B458D3}"/>
              </a:ext>
            </a:extLst>
          </p:cNvPr>
          <p:cNvSpPr txBox="1"/>
          <p:nvPr/>
        </p:nvSpPr>
        <p:spPr>
          <a:xfrm>
            <a:off x="7398005" y="3786365"/>
            <a:ext cx="213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Community Facility Support</a:t>
            </a: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id="{8E78AC80-E3F0-3DDF-356B-5C8B0B14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16" y="3786365"/>
            <a:ext cx="1708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latin typeface="+mn-lt"/>
              </a:rPr>
              <a:t>Equipment Acquisition or Upgrade</a:t>
            </a:r>
            <a:endParaRPr lang="en-US" alt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94955"/>
            <a:ext cx="12124267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457199" y="338667"/>
            <a:ext cx="1049866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00071F"/>
                </a:solidFill>
              </a:rPr>
              <a:t>The EAR/IF program will </a:t>
            </a:r>
            <a:r>
              <a:rPr lang="en-US" sz="4400" b="1" dirty="0">
                <a:solidFill>
                  <a:srgbClr val="00071F"/>
                </a:solidFill>
              </a:rPr>
              <a:t>NOT</a:t>
            </a:r>
            <a:r>
              <a:rPr lang="en-US" sz="3600" b="1" dirty="0">
                <a:solidFill>
                  <a:srgbClr val="00071F"/>
                </a:solidFill>
              </a:rPr>
              <a:t> Support</a:t>
            </a:r>
          </a:p>
          <a:p>
            <a:pPr marL="920750">
              <a:spcAft>
                <a:spcPts val="500"/>
              </a:spcAft>
            </a:pPr>
            <a:endParaRPr lang="en-US" sz="36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EA track: </a:t>
            </a:r>
            <a:r>
              <a:rPr lang="en-US" sz="3600" dirty="0">
                <a:solidFill>
                  <a:srgbClr val="B99934"/>
                </a:solidFill>
              </a:rPr>
              <a:t>Personnel or publication costs </a:t>
            </a:r>
          </a:p>
          <a:p>
            <a:pPr marL="920750">
              <a:spcAft>
                <a:spcPts val="500"/>
              </a:spcAft>
            </a:pPr>
            <a:endParaRPr lang="en-US" sz="36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EA and ITD: </a:t>
            </a:r>
            <a:r>
              <a:rPr lang="en-US" sz="3600" dirty="0">
                <a:solidFill>
                  <a:srgbClr val="B99934"/>
                </a:solidFill>
              </a:rPr>
              <a:t>Costs of instrument service contracts or service agreements </a:t>
            </a:r>
          </a:p>
          <a:p>
            <a:pPr marL="920750">
              <a:spcAft>
                <a:spcPts val="500"/>
              </a:spcAft>
            </a:pPr>
            <a:endParaRPr lang="en-US" sz="3600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dirty="0">
                <a:solidFill>
                  <a:srgbClr val="B99934"/>
                </a:solidFill>
              </a:rPr>
              <a:t>(Those costs are allowable in proposals for Community Facility Support (Track II and III).</a:t>
            </a:r>
          </a:p>
        </p:txBody>
      </p:sp>
    </p:spTree>
    <p:extLst>
      <p:ext uri="{BB962C8B-B14F-4D97-AF65-F5344CB8AC3E}">
        <p14:creationId xmlns:p14="http://schemas.microsoft.com/office/powerpoint/2010/main" val="7889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70" y="100930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7C2B5F89-CA2D-2963-C47C-C4D8768064CD}"/>
              </a:ext>
            </a:extLst>
          </p:cNvPr>
          <p:cNvSpPr txBox="1">
            <a:spLocks/>
          </p:cNvSpPr>
          <p:nvPr/>
        </p:nvSpPr>
        <p:spPr>
          <a:xfrm>
            <a:off x="457200" y="187912"/>
            <a:ext cx="9896316" cy="2599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800" dirty="0"/>
              <a:t>EAR-Instrumentation and Facilities Cluster </a:t>
            </a:r>
          </a:p>
          <a:p>
            <a:endParaRPr lang="en-US" sz="1200" dirty="0"/>
          </a:p>
          <a:p>
            <a:endParaRPr lang="en-US" sz="1200" dirty="0">
              <a:solidFill>
                <a:srgbClr val="D3B34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4FE93-A76B-1A9E-CD54-F92D931B27A8}"/>
              </a:ext>
            </a:extLst>
          </p:cNvPr>
          <p:cNvSpPr txBox="1"/>
          <p:nvPr/>
        </p:nvSpPr>
        <p:spPr>
          <a:xfrm>
            <a:off x="0" y="2754208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and Happy Retirement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Kelz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3B34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94955"/>
            <a:ext cx="12124267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0" y="338667"/>
            <a:ext cx="1131146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00071F"/>
                </a:solidFill>
              </a:rPr>
              <a:t>The EAR/IF program will </a:t>
            </a:r>
            <a:r>
              <a:rPr lang="en-US" sz="4400" b="1" dirty="0">
                <a:solidFill>
                  <a:srgbClr val="00071F"/>
                </a:solidFill>
              </a:rPr>
              <a:t>NOT</a:t>
            </a:r>
            <a:r>
              <a:rPr lang="en-US" sz="3600" b="1" dirty="0">
                <a:solidFill>
                  <a:srgbClr val="00071F"/>
                </a:solidFill>
              </a:rPr>
              <a:t> Support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All Tracks: </a:t>
            </a:r>
          </a:p>
          <a:p>
            <a:pPr marL="920750">
              <a:spcAft>
                <a:spcPts val="500"/>
              </a:spcAft>
            </a:pPr>
            <a:r>
              <a:rPr lang="en-US" sz="3600" dirty="0">
                <a:solidFill>
                  <a:srgbClr val="B99934"/>
                </a:solidFill>
              </a:rPr>
              <a:t>Construction or renovation of laboratory space </a:t>
            </a:r>
          </a:p>
          <a:p>
            <a:pPr marL="920750">
              <a:spcAft>
                <a:spcPts val="500"/>
              </a:spcAft>
            </a:pPr>
            <a:endParaRPr lang="en-US" sz="1200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dirty="0">
                <a:solidFill>
                  <a:srgbClr val="B99934"/>
                </a:solidFill>
              </a:rPr>
              <a:t>Direct costs of maintaining infrastructure or building systems or general-purpose systems or platforms. </a:t>
            </a:r>
          </a:p>
          <a:p>
            <a:pPr marL="920750">
              <a:spcAft>
                <a:spcPts val="500"/>
              </a:spcAft>
            </a:pPr>
            <a:endParaRPr lang="en-US" sz="1200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dirty="0">
                <a:solidFill>
                  <a:srgbClr val="B99934"/>
                </a:solidFill>
              </a:rPr>
              <a:t>This includes items such as HVAC, telecommunications, electrical systems, fume hoods, elevators, storage systems.</a:t>
            </a:r>
          </a:p>
        </p:txBody>
      </p:sp>
    </p:spTree>
    <p:extLst>
      <p:ext uri="{BB962C8B-B14F-4D97-AF65-F5344CB8AC3E}">
        <p14:creationId xmlns:p14="http://schemas.microsoft.com/office/powerpoint/2010/main" val="15140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A3878D-793D-C90B-4085-AD84F41CB1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12000" r="12000"/>
          <a:stretch/>
        </p:blipFill>
        <p:spPr bwMode="auto">
          <a:xfrm>
            <a:off x="457200" y="466925"/>
            <a:ext cx="1592189" cy="1592189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EAR Instrumentation &amp; Facilities</a:t>
            </a:r>
          </a:p>
          <a:p>
            <a:r>
              <a:rPr lang="en-US" sz="4000" b="1" dirty="0"/>
              <a:t>(EAR-IF)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49389" y="2256027"/>
            <a:ext cx="9685411" cy="386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No deadline for proposals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Usually, 2 panels per year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Potential for co-review and co-fund:</a:t>
            </a:r>
          </a:p>
          <a:p>
            <a:pPr marL="1377950" lvl="1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Other programs (GEO/EAR)</a:t>
            </a:r>
          </a:p>
          <a:p>
            <a:pPr marL="1377950" lvl="1">
              <a:spcAft>
                <a:spcPts val="500"/>
              </a:spcAft>
            </a:pPr>
            <a:r>
              <a:rPr lang="en-US" sz="2800" b="1" dirty="0" err="1">
                <a:solidFill>
                  <a:srgbClr val="B99934"/>
                </a:solidFill>
              </a:rPr>
              <a:t>EPSCoR</a:t>
            </a:r>
            <a:endParaRPr lang="en-US" sz="2800" b="1" dirty="0">
              <a:solidFill>
                <a:srgbClr val="B99934"/>
              </a:solidFill>
            </a:endParaRPr>
          </a:p>
          <a:p>
            <a:pPr marL="1377950" lvl="1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Other agencies (e.g. NASA)</a:t>
            </a:r>
          </a:p>
        </p:txBody>
      </p:sp>
    </p:spTree>
    <p:extLst>
      <p:ext uri="{BB962C8B-B14F-4D97-AF65-F5344CB8AC3E}">
        <p14:creationId xmlns:p14="http://schemas.microsoft.com/office/powerpoint/2010/main" val="22220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1AB2CE-B394-B475-DFAA-980F722C99FD}"/>
              </a:ext>
            </a:extLst>
          </p:cNvPr>
          <p:cNvSpPr/>
          <p:nvPr/>
        </p:nvSpPr>
        <p:spPr>
          <a:xfrm>
            <a:off x="2771600" y="1854199"/>
            <a:ext cx="2269796" cy="3704649"/>
          </a:xfrm>
          <a:prstGeom prst="rect">
            <a:avLst/>
          </a:prstGeom>
          <a:solidFill>
            <a:srgbClr val="B99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993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4FC99-3E60-4502-911D-DF4D8FAA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NSF Infrastructure and Facilities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32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2813535" y="2014337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446056" y="2044939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E4725-8757-5ADC-A298-23314D233BCA}"/>
              </a:ext>
            </a:extLst>
          </p:cNvPr>
          <p:cNvGrpSpPr/>
          <p:nvPr/>
        </p:nvGrpSpPr>
        <p:grpSpPr>
          <a:xfrm>
            <a:off x="5091055" y="2013810"/>
            <a:ext cx="2014078" cy="3245057"/>
            <a:chOff x="5093712" y="2013810"/>
            <a:chExt cx="2014078" cy="3245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C40DFB-2170-3FF7-AB80-D13D687BD3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 t="12894" b="12894"/>
            <a:stretch/>
          </p:blipFill>
          <p:spPr bwMode="auto">
            <a:xfrm flipH="1">
              <a:off x="5304208" y="2013810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2CAAD-9FA0-FC33-223E-3B5F28B5AD1D}"/>
                </a:ext>
              </a:extLst>
            </p:cNvPr>
            <p:cNvSpPr txBox="1"/>
            <p:nvPr/>
          </p:nvSpPr>
          <p:spPr>
            <a:xfrm>
              <a:off x="5093712" y="3786365"/>
              <a:ext cx="2014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48B69-1C1B-17B0-E753-F6424120DA53}"/>
                </a:ext>
              </a:extLst>
            </p:cNvPr>
            <p:cNvSpPr txBox="1"/>
            <p:nvPr/>
          </p:nvSpPr>
          <p:spPr>
            <a:xfrm>
              <a:off x="5333859" y="4889535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$20 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26075-AE73-B4AA-7A36-F13F5ECDFF4A}"/>
              </a:ext>
            </a:extLst>
          </p:cNvPr>
          <p:cNvGrpSpPr/>
          <p:nvPr/>
        </p:nvGrpSpPr>
        <p:grpSpPr>
          <a:xfrm>
            <a:off x="9719759" y="2044939"/>
            <a:ext cx="1964797" cy="3806776"/>
            <a:chOff x="9605459" y="2044939"/>
            <a:chExt cx="1964797" cy="38067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A4AB14-EA37-72BB-AB82-7FADE82C3E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 l="19792" r="19792"/>
            <a:stretch/>
          </p:blipFill>
          <p:spPr bwMode="auto">
            <a:xfrm flipH="1">
              <a:off x="9791499" y="2044939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713EA-B499-8C90-23FD-9FF862DF6113}"/>
                </a:ext>
              </a:extLst>
            </p:cNvPr>
            <p:cNvSpPr txBox="1"/>
            <p:nvPr/>
          </p:nvSpPr>
          <p:spPr>
            <a:xfrm>
              <a:off x="9691997" y="3763853"/>
              <a:ext cx="179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Major Research</a:t>
              </a:r>
            </a:p>
            <a:p>
              <a:pPr algn="ctr"/>
              <a:r>
                <a:rPr lang="en-US" b="1" dirty="0"/>
                <a:t>Equipment &amp; Facilities </a:t>
              </a:r>
            </a:p>
            <a:p>
              <a:pPr algn="ctr"/>
              <a:r>
                <a:rPr lang="en-US" b="1" dirty="0"/>
                <a:t>Construction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D6F1C-B498-5C07-98BC-DAC08ADF0D2E}"/>
                </a:ext>
              </a:extLst>
            </p:cNvPr>
            <p:cNvSpPr txBox="1"/>
            <p:nvPr/>
          </p:nvSpPr>
          <p:spPr>
            <a:xfrm>
              <a:off x="9605459" y="5205384"/>
              <a:ext cx="1964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Greater than $100M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2BBD9-CA34-B6DB-BFAB-D261ABF1D9E9}"/>
              </a:ext>
            </a:extLst>
          </p:cNvPr>
          <p:cNvGrpSpPr/>
          <p:nvPr/>
        </p:nvGrpSpPr>
        <p:grpSpPr>
          <a:xfrm>
            <a:off x="7416856" y="2044939"/>
            <a:ext cx="2014078" cy="3212277"/>
            <a:chOff x="7531141" y="2044939"/>
            <a:chExt cx="2014078" cy="321227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761F77-0CF8-490C-1154-D9288DDD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19531" r="19531"/>
            <a:stretch/>
          </p:blipFill>
          <p:spPr bwMode="auto">
            <a:xfrm flipH="1">
              <a:off x="7742084" y="2044939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5822F4-F2BE-1100-8D06-C544BC612714}"/>
                </a:ext>
              </a:extLst>
            </p:cNvPr>
            <p:cNvSpPr txBox="1"/>
            <p:nvPr/>
          </p:nvSpPr>
          <p:spPr>
            <a:xfrm>
              <a:off x="7701250" y="4887884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$20 M-$100M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E1FAD-8A1A-8130-80CE-D727B6DA44CE}"/>
                </a:ext>
              </a:extLst>
            </p:cNvPr>
            <p:cNvSpPr txBox="1"/>
            <p:nvPr/>
          </p:nvSpPr>
          <p:spPr>
            <a:xfrm>
              <a:off x="7531141" y="3786365"/>
              <a:ext cx="2014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7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 (MRI) </a:t>
            </a:r>
            <a:r>
              <a:rPr lang="en-US" sz="4000" dirty="0"/>
              <a:t>Solicitation: 23-519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23989" y="2256027"/>
            <a:ext cx="9021391" cy="37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NSF-wide program managed by Office of Integrative Activities</a:t>
            </a:r>
          </a:p>
          <a:p>
            <a:pPr marL="920750">
              <a:spcAft>
                <a:spcPts val="500"/>
              </a:spcAft>
            </a:pPr>
            <a:endParaRPr lang="en-US" sz="20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Program Directors: 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	Randy Phelps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	Jonathan Friedman</a:t>
            </a:r>
          </a:p>
          <a:p>
            <a:pPr marL="920750">
              <a:spcAft>
                <a:spcPts val="500"/>
              </a:spcAft>
            </a:pPr>
            <a:endParaRPr lang="en-US" sz="20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509664"/>
            <a:ext cx="902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 (MRI) </a:t>
            </a:r>
            <a:r>
              <a:rPr lang="en-US" sz="4000" dirty="0"/>
              <a:t>Solicitation: 23-519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600659" y="2141729"/>
            <a:ext cx="902139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OIA MRI budget is set by Congress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Divisions receive an allocation 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Allocation is split between degree-granting and non-degree granting institutions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EAR-IF and </a:t>
            </a:r>
            <a:r>
              <a:rPr lang="en-US" sz="3600" b="1" dirty="0" err="1">
                <a:solidFill>
                  <a:srgbClr val="B99934"/>
                </a:solidFill>
              </a:rPr>
              <a:t>EPSCoR</a:t>
            </a:r>
            <a:r>
              <a:rPr lang="en-US" sz="3600" b="1" dirty="0">
                <a:solidFill>
                  <a:srgbClr val="B99934"/>
                </a:solidFill>
              </a:rPr>
              <a:t> contribute</a:t>
            </a:r>
          </a:p>
        </p:txBody>
      </p:sp>
    </p:spTree>
    <p:extLst>
      <p:ext uri="{BB962C8B-B14F-4D97-AF65-F5344CB8AC3E}">
        <p14:creationId xmlns:p14="http://schemas.microsoft.com/office/powerpoint/2010/main" val="1276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23989" y="2256027"/>
            <a:ext cx="902139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1</a:t>
            </a: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Proposals budgets greater than $100,000 and less than $1,400,000</a:t>
            </a:r>
          </a:p>
          <a:p>
            <a:pPr marL="996950">
              <a:spcAft>
                <a:spcPts val="500"/>
              </a:spcAft>
            </a:pPr>
            <a:endParaRPr lang="en-US" sz="3600" b="1" dirty="0">
              <a:solidFill>
                <a:srgbClr val="B99934"/>
              </a:solidFill>
            </a:endParaRP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Each institution may submit 2</a:t>
            </a:r>
          </a:p>
        </p:txBody>
      </p:sp>
    </p:spTree>
    <p:extLst>
      <p:ext uri="{BB962C8B-B14F-4D97-AF65-F5344CB8AC3E}">
        <p14:creationId xmlns:p14="http://schemas.microsoft.com/office/powerpoint/2010/main" val="40752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23989" y="2256027"/>
            <a:ext cx="9021391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2</a:t>
            </a: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Proposal budgets greater than or equal to $1,400,000 up to and including $4,000,000 </a:t>
            </a:r>
          </a:p>
          <a:p>
            <a:pPr marL="9969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Each institution may submit 1</a:t>
            </a:r>
          </a:p>
        </p:txBody>
      </p:sp>
    </p:spTree>
    <p:extLst>
      <p:ext uri="{BB962C8B-B14F-4D97-AF65-F5344CB8AC3E}">
        <p14:creationId xmlns:p14="http://schemas.microsoft.com/office/powerpoint/2010/main" val="3448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23989" y="2256027"/>
            <a:ext cx="902139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69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Track 3</a:t>
            </a:r>
          </a:p>
          <a:p>
            <a:pPr marL="9969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Proposal budgets greater than or equal to $100,000 and less than or equal to $4,000,000 for the acquisition or development, purchase, installation, operation &amp; maintenance of equipment to conserve or reduce consumption of helium</a:t>
            </a:r>
          </a:p>
          <a:p>
            <a:pPr marL="9969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969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Each institution may submit 1 </a:t>
            </a:r>
          </a:p>
        </p:txBody>
      </p:sp>
    </p:spTree>
    <p:extLst>
      <p:ext uri="{BB962C8B-B14F-4D97-AF65-F5344CB8AC3E}">
        <p14:creationId xmlns:p14="http://schemas.microsoft.com/office/powerpoint/2010/main" val="2313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3C1F9-F0C3-2ED8-0132-B725CCB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599" b="12599"/>
          <a:stretch/>
        </p:blipFill>
        <p:spPr bwMode="auto">
          <a:xfrm flipH="1">
            <a:off x="457200" y="466924"/>
            <a:ext cx="1592189" cy="159218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438-CE20-01C5-151D-5FCD0C0547BC}"/>
              </a:ext>
            </a:extLst>
          </p:cNvPr>
          <p:cNvSpPr txBox="1"/>
          <p:nvPr/>
        </p:nvSpPr>
        <p:spPr>
          <a:xfrm>
            <a:off x="2470543" y="865257"/>
            <a:ext cx="902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Major Research Instrumentation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2023989" y="2256027"/>
            <a:ext cx="9021391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Target window for proposal submission (Oct  16-Nov 15, 2023)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Proposals are submitted to OIA with Division preference indicated </a:t>
            </a:r>
          </a:p>
          <a:p>
            <a:pPr marL="920750">
              <a:spcAft>
                <a:spcPts val="500"/>
              </a:spcAft>
            </a:pPr>
            <a:endParaRPr lang="en-US" sz="1200" b="1" dirty="0">
              <a:solidFill>
                <a:srgbClr val="B99934"/>
              </a:solidFill>
            </a:endParaRP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Don’t wait until the deadline</a:t>
            </a:r>
          </a:p>
          <a:p>
            <a:pPr marL="920750">
              <a:spcAft>
                <a:spcPts val="500"/>
              </a:spcAft>
            </a:pPr>
            <a:r>
              <a:rPr lang="en-US" sz="3600" b="1" dirty="0">
                <a:solidFill>
                  <a:srgbClr val="B99934"/>
                </a:solidFill>
              </a:rPr>
              <a:t>Email a program officer for fit</a:t>
            </a:r>
          </a:p>
        </p:txBody>
      </p:sp>
    </p:spTree>
    <p:extLst>
      <p:ext uri="{BB962C8B-B14F-4D97-AF65-F5344CB8AC3E}">
        <p14:creationId xmlns:p14="http://schemas.microsoft.com/office/powerpoint/2010/main" val="843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6" y="2369603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39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8463479" y="1507040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6096000" y="1537642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D47C22-5B61-A892-5A71-618E5A9B7819}"/>
              </a:ext>
            </a:extLst>
          </p:cNvPr>
          <p:cNvSpPr txBox="1"/>
          <p:nvPr/>
        </p:nvSpPr>
        <p:spPr>
          <a:xfrm>
            <a:off x="528803" y="334202"/>
            <a:ext cx="71761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Directors</a:t>
            </a: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EAR-IF, MRI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Lambert</a:t>
            </a:r>
          </a:p>
          <a:p>
            <a:pPr>
              <a:defRPr/>
            </a:pPr>
            <a:r>
              <a:rPr lang="en-US" sz="3200" dirty="0" err="1">
                <a:solidFill>
                  <a:srgbClr val="0C3256"/>
                </a:solidFill>
              </a:rPr>
              <a:t>dlambert@nsf.gov</a:t>
            </a:r>
            <a:endParaRPr lang="en-US" sz="3200" dirty="0">
              <a:solidFill>
                <a:srgbClr val="0C325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Luciana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Astiz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lastiz@nsf.gov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Amanda Keen-Zebert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akeenzeb@nsf.gov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61051" y="338666"/>
            <a:ext cx="90108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99934"/>
                </a:solidFill>
              </a:rPr>
              <a:t>YES! 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(probably, maybe)</a:t>
            </a: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Slides from this webinar will be posted</a:t>
            </a:r>
          </a:p>
          <a:p>
            <a:pPr algn="ctr"/>
            <a:endParaRPr lang="en-US" sz="1400" b="1" dirty="0">
              <a:solidFill>
                <a:srgbClr val="B99934"/>
              </a:solidFill>
            </a:endParaRP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YES!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(probably)</a:t>
            </a: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A recording will be posted</a:t>
            </a:r>
          </a:p>
          <a:p>
            <a:pPr algn="ctr"/>
            <a:endParaRPr lang="en-US" sz="2000" b="1" dirty="0">
              <a:solidFill>
                <a:srgbClr val="B99934"/>
              </a:solidFill>
            </a:endParaRP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Check the EAR-IF website under ‘Additional Program Resources’</a:t>
            </a:r>
          </a:p>
        </p:txBody>
      </p:sp>
    </p:spTree>
    <p:extLst>
      <p:ext uri="{BB962C8B-B14F-4D97-AF65-F5344CB8AC3E}">
        <p14:creationId xmlns:p14="http://schemas.microsoft.com/office/powerpoint/2010/main" val="39921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  <a:effectLst/>
              </a:rPr>
              <a:t>EAR-IF typically uses both: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  <a:effectLst/>
              </a:rPr>
              <a:t>Ad Hoc (aka ‘mail’ reviews)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  <a:effectLst/>
              </a:rPr>
              <a:t>Panel Review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i="1" dirty="0">
                <a:solidFill>
                  <a:srgbClr val="B99934"/>
                </a:solidFill>
                <a:effectLst/>
              </a:rPr>
              <a:t>Please volunteer to be a reviewer and/or panelist!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endParaRPr lang="en-US" sz="36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Merit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  <a:effectLst/>
              </a:rPr>
              <a:t>All proposals are evaluated equally </a:t>
            </a:r>
            <a:r>
              <a:rPr lang="en-US" sz="3600" b="1" dirty="0">
                <a:solidFill>
                  <a:srgbClr val="B99934"/>
                </a:solidFill>
              </a:rPr>
              <a:t>on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Intellectual Merit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Broader Impacts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Both should be compelling!</a:t>
            </a:r>
          </a:p>
        </p:txBody>
      </p:sp>
    </p:spTree>
    <p:extLst>
      <p:ext uri="{BB962C8B-B14F-4D97-AF65-F5344CB8AC3E}">
        <p14:creationId xmlns:p14="http://schemas.microsoft.com/office/powerpoint/2010/main" val="24257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Merit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</a:rPr>
              <a:t>Broader Impacts</a:t>
            </a:r>
          </a:p>
          <a:p>
            <a:r>
              <a:rPr lang="en-US" sz="2800" b="1" dirty="0">
                <a:solidFill>
                  <a:srgbClr val="0241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https://new.nsf.gov/funding/learn/broader-impacts</a:t>
            </a:r>
            <a:endParaRPr lang="en-US" sz="2800" b="1" dirty="0">
              <a:solidFill>
                <a:srgbClr val="02418D"/>
              </a:solidFill>
            </a:endParaRPr>
          </a:p>
          <a:p>
            <a:endParaRPr lang="en-US" sz="2800" b="1" dirty="0">
              <a:solidFill>
                <a:srgbClr val="B99934"/>
              </a:solidFill>
            </a:endParaRPr>
          </a:p>
          <a:p>
            <a:r>
              <a:rPr lang="en-US" sz="2800" b="0" i="0" u="none" strike="noStrike" dirty="0">
                <a:solidFill>
                  <a:srgbClr val="B99934"/>
                </a:solidFill>
                <a:effectLst/>
                <a:latin typeface="Open Sans" panose="020B0606030504020204" pitchFamily="34" charset="0"/>
              </a:rPr>
              <a:t>The Broader Impacts discussion is a critical component of any proposal submitted to the U.S. National Science Foundation. </a:t>
            </a:r>
          </a:p>
          <a:p>
            <a:endParaRPr lang="en-US" sz="2800" dirty="0">
              <a:solidFill>
                <a:srgbClr val="B99934"/>
              </a:solidFill>
              <a:latin typeface="Open Sans" panose="020B0606030504020204" pitchFamily="34" charset="0"/>
            </a:endParaRPr>
          </a:p>
          <a:p>
            <a:r>
              <a:rPr lang="en-US" sz="2800" b="0" i="0" u="none" strike="noStrike" dirty="0">
                <a:solidFill>
                  <a:srgbClr val="B99934"/>
                </a:solidFill>
                <a:effectLst/>
                <a:latin typeface="Open Sans" panose="020B0606030504020204" pitchFamily="34" charset="0"/>
              </a:rPr>
              <a:t>It answers the following question: </a:t>
            </a:r>
          </a:p>
          <a:p>
            <a:endParaRPr lang="en-US" sz="2800" dirty="0">
              <a:solidFill>
                <a:srgbClr val="B99934"/>
              </a:solidFill>
              <a:latin typeface="Open Sans" panose="020B0606030504020204" pitchFamily="34" charset="0"/>
            </a:endParaRPr>
          </a:p>
          <a:p>
            <a:r>
              <a:rPr lang="en-US" sz="2800" b="0" i="0" u="none" strike="noStrike" dirty="0">
                <a:solidFill>
                  <a:srgbClr val="B99934"/>
                </a:solidFill>
                <a:effectLst/>
                <a:latin typeface="Open Sans" panose="020B0606030504020204" pitchFamily="34" charset="0"/>
              </a:rPr>
              <a:t>How does your research benefit society?</a:t>
            </a:r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Merit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908505" y="1510960"/>
            <a:ext cx="10024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2418D"/>
                </a:solidFill>
              </a:rPr>
              <a:t>Broader Impacts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Inclusion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STEM education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Public Engagement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Societal Well-Being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STEM Workforce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Partnerships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National Security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Economic Competitiveness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Infrastructure</a:t>
            </a:r>
          </a:p>
        </p:txBody>
      </p:sp>
      <p:pic>
        <p:nvPicPr>
          <p:cNvPr id="1026" name="Picture 2" descr="Student researchers, wearing goggles and lab coats, work at a laboratory bench.">
            <a:extLst>
              <a:ext uri="{FF2B5EF4-FFF2-40B4-BE49-F238E27FC236}">
                <a16:creationId xmlns:a16="http://schemas.microsoft.com/office/drawing/2014/main" id="{65CA4B53-4B1E-30F2-8FCC-9C770CDBB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57" y="1715094"/>
            <a:ext cx="5443543" cy="36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Solicitation specific criteria </a:t>
            </a:r>
            <a:br>
              <a:rPr lang="en-US" sz="4800" dirty="0"/>
            </a:br>
            <a:r>
              <a:rPr lang="en-US" sz="4800" dirty="0"/>
              <a:t>EAR-IF 22-577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339728" y="1962562"/>
            <a:ext cx="10024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99934"/>
                </a:solidFill>
              </a:rPr>
              <a:t>Planned uses of requested facilities, instruments, or software must include basic research on Earth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processes SUPPORTED BY PROGRAMS OF THE DIVISION OF EARTH SCIENCES. </a:t>
            </a:r>
          </a:p>
          <a:p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Solicitation specific criteria </a:t>
            </a:r>
            <a:br>
              <a:rPr lang="en-US" sz="4800" dirty="0"/>
            </a:br>
            <a:r>
              <a:rPr lang="en-US" sz="4800" dirty="0"/>
              <a:t>EAR-IF 22-577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339728" y="1962562"/>
            <a:ext cx="10024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Human resource development and education.  </a:t>
            </a:r>
            <a:endParaRPr lang="en-US" sz="2800" b="1" dirty="0">
              <a:solidFill>
                <a:srgbClr val="B99934"/>
              </a:solidFill>
            </a:endParaRP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2800" b="1" dirty="0">
                <a:solidFill>
                  <a:srgbClr val="B99934"/>
                </a:solidFill>
              </a:rPr>
              <a:t>E</a:t>
            </a:r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fforts to support participation of underrepresented groups in laboratory and/or field instrument use and training are encouraged.</a:t>
            </a:r>
            <a:endParaRPr lang="en-US" sz="2800" b="1" dirty="0">
              <a:solidFill>
                <a:srgbClr val="B99934"/>
              </a:solidFill>
            </a:endParaRPr>
          </a:p>
          <a:p>
            <a:endParaRPr lang="en-US" sz="2800" b="1" dirty="0">
              <a:solidFill>
                <a:srgbClr val="B99934"/>
              </a:solidFill>
            </a:endParaRPr>
          </a:p>
          <a:p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Solicitation specific criteria </a:t>
            </a:r>
            <a:br>
              <a:rPr lang="en-US" sz="4800" dirty="0"/>
            </a:br>
            <a:r>
              <a:rPr lang="en-US" sz="4800" dirty="0"/>
              <a:t>EAR-IF 22-577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339728" y="1962562"/>
            <a:ext cx="10024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EAR/IF asks reviewers to evaluate all proposals submitted to the program on:</a:t>
            </a: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Intrinsic merit of the Earth Science research that will benefit </a:t>
            </a: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Number of investigators who will substantially benefit, and the strength of their Earth Science research programs</a:t>
            </a:r>
          </a:p>
          <a:p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Solicitation specific criteria </a:t>
            </a:r>
            <a:br>
              <a:rPr lang="en-US" sz="4800" dirty="0"/>
            </a:br>
            <a:r>
              <a:rPr lang="en-US" sz="4800" dirty="0"/>
              <a:t>EAR-IF 22-577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339728" y="1962562"/>
            <a:ext cx="100240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EAR/IF asks reviewers to evaluate all proposals submitted to the program on (</a:t>
            </a:r>
            <a:r>
              <a:rPr lang="en-US" sz="2800" b="1" i="0" u="none" strike="noStrike" dirty="0" err="1">
                <a:solidFill>
                  <a:srgbClr val="B99934"/>
                </a:solidFill>
                <a:effectLst/>
              </a:rPr>
              <a:t>contd</a:t>
            </a:r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):</a:t>
            </a: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Adequacy of the management plan describing the ability to operate and maintain complex equipment during its expected lifetime </a:t>
            </a:r>
          </a:p>
          <a:p>
            <a:endParaRPr lang="en-US" sz="2800" b="1" dirty="0">
              <a:solidFill>
                <a:srgbClr val="B99934"/>
              </a:solidFill>
            </a:endParaRPr>
          </a:p>
          <a:p>
            <a:r>
              <a:rPr lang="en-US" sz="2800" b="1" dirty="0">
                <a:solidFill>
                  <a:srgbClr val="B99934"/>
                </a:solidFill>
              </a:rPr>
              <a:t>T</a:t>
            </a:r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he adequacy of the facilities, equipment, and other resources provided as institutional support to carry out the proposed management plan</a:t>
            </a:r>
          </a:p>
          <a:p>
            <a:endParaRPr lang="en-US" sz="2800" b="1" dirty="0">
              <a:solidFill>
                <a:srgbClr val="B99934"/>
              </a:solidFill>
            </a:endParaRPr>
          </a:p>
          <a:p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Solicitation specific criteria </a:t>
            </a:r>
            <a:br>
              <a:rPr lang="en-US" sz="4800" dirty="0"/>
            </a:br>
            <a:r>
              <a:rPr lang="en-US" sz="4800" dirty="0"/>
              <a:t>MRI 23-519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339728" y="1962562"/>
            <a:ext cx="10024078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dirty="0">
                <a:solidFill>
                  <a:srgbClr val="B99934"/>
                </a:solidFill>
                <a:effectLst/>
              </a:rPr>
              <a:t>Refer to MRI website</a:t>
            </a: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https://</a:t>
            </a:r>
            <a:r>
              <a:rPr lang="en-US" sz="2800" b="1" i="0" u="none" strike="noStrike" dirty="0" err="1">
                <a:solidFill>
                  <a:srgbClr val="B99934"/>
                </a:solidFill>
                <a:effectLst/>
              </a:rPr>
              <a:t>new.nsf.gov</a:t>
            </a:r>
            <a:r>
              <a:rPr lang="en-US" sz="2800" b="1" i="0" u="none" strike="noStrike" dirty="0">
                <a:solidFill>
                  <a:srgbClr val="B99934"/>
                </a:solidFill>
                <a:effectLst/>
              </a:rPr>
              <a:t>/funding/opportunities/major-research-instrumentation-program-</a:t>
            </a:r>
            <a:r>
              <a:rPr lang="en-US" sz="2800" b="1" i="0" u="none" strike="noStrike" dirty="0" err="1">
                <a:solidFill>
                  <a:srgbClr val="B99934"/>
                </a:solidFill>
                <a:effectLst/>
              </a:rPr>
              <a:t>mri</a:t>
            </a:r>
            <a:endParaRPr lang="en-US" sz="2800" b="1" dirty="0">
              <a:solidFill>
                <a:srgbClr val="B99934"/>
              </a:solidFill>
            </a:endParaRPr>
          </a:p>
          <a:p>
            <a:endParaRPr lang="en-US" sz="2800" b="1" i="0" u="none" strike="noStrike" dirty="0">
              <a:solidFill>
                <a:srgbClr val="B99934"/>
              </a:solidFill>
              <a:effectLst/>
            </a:endParaRPr>
          </a:p>
          <a:p>
            <a:r>
              <a:rPr lang="en-US" sz="4000" b="1" i="0" u="none" strike="noStrike" dirty="0">
                <a:solidFill>
                  <a:srgbClr val="B99934"/>
                </a:solidFill>
                <a:effectLst/>
              </a:rPr>
              <a:t>Consult with MRI Program Directors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Randy Phelps</a:t>
            </a:r>
          </a:p>
          <a:p>
            <a:pPr marL="920750">
              <a:spcAft>
                <a:spcPts val="500"/>
              </a:spcAft>
            </a:pPr>
            <a:r>
              <a:rPr lang="en-US" sz="2800" b="1" dirty="0">
                <a:solidFill>
                  <a:srgbClr val="B99934"/>
                </a:solidFill>
              </a:rPr>
              <a:t>Jonathan Friedman</a:t>
            </a:r>
          </a:p>
          <a:p>
            <a:endParaRPr lang="en-US" sz="28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96E8-A3DB-7175-C7DF-484E83BA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49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455433-F2FD-E6CD-5BBB-429C0102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59" y="1510149"/>
            <a:ext cx="8884021" cy="463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B99934"/>
                </a:solidFill>
              </a:rPr>
              <a:t>Science questions should lead </a:t>
            </a:r>
          </a:p>
          <a:p>
            <a:pPr marL="0" indent="0">
              <a:buNone/>
            </a:pPr>
            <a:endParaRPr lang="en-US" sz="3200" b="1" dirty="0">
              <a:solidFill>
                <a:srgbClr val="B99934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B99934"/>
                </a:solidFill>
              </a:rPr>
              <a:t>Plan for the whole lifecycle</a:t>
            </a:r>
          </a:p>
          <a:p>
            <a:pPr marL="0" indent="0">
              <a:buNone/>
            </a:pPr>
            <a:endParaRPr lang="en-US" sz="3200" b="1" dirty="0">
              <a:solidFill>
                <a:srgbClr val="B99934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B99934"/>
                </a:solidFill>
              </a:rPr>
              <a:t>To be competitive for larger programs, a coherent, integrated whole with strong project management must be presented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B03964-CBBC-0F8C-4F05-3D89787D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Project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7999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61051" y="98130"/>
            <a:ext cx="901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99934"/>
                </a:solidFill>
              </a:rPr>
              <a:t>During a lapse 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in NSF operations</a:t>
            </a:r>
          </a:p>
          <a:p>
            <a:pPr algn="ctr"/>
            <a:endParaRPr lang="en-US" sz="3600" b="1" dirty="0">
              <a:solidFill>
                <a:srgbClr val="B9993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11AE7-83A7-0815-6103-F2B0D11250D7}"/>
              </a:ext>
            </a:extLst>
          </p:cNvPr>
          <p:cNvSpPr txBox="1"/>
          <p:nvPr/>
        </p:nvSpPr>
        <p:spPr>
          <a:xfrm>
            <a:off x="110067" y="2334116"/>
            <a:ext cx="11861800" cy="4154984"/>
          </a:xfrm>
          <a:prstGeom prst="rect">
            <a:avLst/>
          </a:prstGeom>
          <a:solidFill>
            <a:srgbClr val="0C3256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99934"/>
                </a:solidFill>
              </a:rPr>
              <a:t>Electronic systems for proposal preparation and submission will remain available, (i.e., </a:t>
            </a:r>
            <a:r>
              <a:rPr lang="en-US" sz="2400" b="1" dirty="0" err="1">
                <a:solidFill>
                  <a:srgbClr val="B99934"/>
                </a:solidFill>
              </a:rPr>
              <a:t>Research.gov</a:t>
            </a:r>
            <a:r>
              <a:rPr lang="en-US" sz="2400" b="1" dirty="0">
                <a:solidFill>
                  <a:srgbClr val="B99934"/>
                </a:solidFill>
              </a:rPr>
              <a:t>, and </a:t>
            </a:r>
            <a:r>
              <a:rPr lang="en-US" sz="2400" b="1" dirty="0" err="1">
                <a:solidFill>
                  <a:srgbClr val="B99934"/>
                </a:solidFill>
              </a:rPr>
              <a:t>Grants.gov</a:t>
            </a:r>
            <a:r>
              <a:rPr lang="en-US" sz="2400" b="1" dirty="0">
                <a:solidFill>
                  <a:srgbClr val="B99934"/>
                </a:solidFill>
              </a:rPr>
              <a:t>).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Recipients may continue performance under their NSF awards to the extent funds are available, and the period of performance of the grant or cooperative agreement has not expired.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More information on NSF operations for recipients and panelists, and employees will be posted at https://</a:t>
            </a:r>
            <a:r>
              <a:rPr lang="en-US" sz="2400" b="1" dirty="0" err="1">
                <a:solidFill>
                  <a:srgbClr val="B99934"/>
                </a:solidFill>
              </a:rPr>
              <a:t>www.nsf.gov</a:t>
            </a:r>
            <a:r>
              <a:rPr lang="en-US" sz="2400" b="1" dirty="0">
                <a:solidFill>
                  <a:srgbClr val="B99934"/>
                </a:solidFill>
              </a:rPr>
              <a:t>/ 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Responses to any inquiries will be deferred until normal operations resume.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All panels (including virtual panels) will be cancelled and/or rescheduled. </a:t>
            </a:r>
          </a:p>
        </p:txBody>
      </p:sp>
    </p:spTree>
    <p:extLst>
      <p:ext uri="{BB962C8B-B14F-4D97-AF65-F5344CB8AC3E}">
        <p14:creationId xmlns:p14="http://schemas.microsoft.com/office/powerpoint/2010/main" val="8550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96E8-A3DB-7175-C7DF-484E83BA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50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455433-F2FD-E6CD-5BBB-429C0102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922" y="1462442"/>
            <a:ext cx="9734157" cy="463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B99934"/>
                </a:solidFill>
              </a:rPr>
              <a:t>Enable frontier science research and education</a:t>
            </a:r>
          </a:p>
          <a:p>
            <a:pPr marL="0" indent="0">
              <a:buNone/>
            </a:pPr>
            <a:endParaRPr lang="en-US" sz="3600" b="1" dirty="0">
              <a:solidFill>
                <a:srgbClr val="B99934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B99934"/>
                </a:solidFill>
              </a:rPr>
              <a:t>Compelling research needs and priority within the community</a:t>
            </a:r>
          </a:p>
          <a:p>
            <a:pPr marL="0" indent="0">
              <a:buNone/>
            </a:pPr>
            <a:endParaRPr lang="en-US" sz="3600" b="1" dirty="0">
              <a:solidFill>
                <a:srgbClr val="B99934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B99934"/>
                </a:solidFill>
              </a:rPr>
              <a:t>Appropriately broad user community</a:t>
            </a:r>
          </a:p>
          <a:p>
            <a:pPr marL="0" indent="0">
              <a:buNone/>
            </a:pPr>
            <a:endParaRPr lang="en-US" sz="3600" b="1" dirty="0">
              <a:solidFill>
                <a:srgbClr val="B99934"/>
              </a:solidFill>
            </a:endParaRPr>
          </a:p>
          <a:p>
            <a:endParaRPr lang="en-US" sz="3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E2656A-0662-EB64-0531-27A2587F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Project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079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96E8-A3DB-7175-C7DF-484E83BA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51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455433-F2FD-E6CD-5BBB-429C0102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922" y="1462442"/>
            <a:ext cx="9734157" cy="463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B99934"/>
                </a:solidFill>
              </a:rPr>
              <a:t>Consider your audience</a:t>
            </a:r>
          </a:p>
          <a:p>
            <a:pPr marL="0" indent="0">
              <a:buNone/>
            </a:pPr>
            <a:endParaRPr lang="en-US" sz="3600" b="1" dirty="0">
              <a:solidFill>
                <a:srgbClr val="B99934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B99934"/>
                </a:solidFill>
              </a:rPr>
              <a:t>Think like a reviewer</a:t>
            </a:r>
          </a:p>
          <a:p>
            <a:pPr marL="0" indent="0">
              <a:buNone/>
            </a:pPr>
            <a:endParaRPr lang="en-US" sz="3600" b="1" dirty="0">
              <a:solidFill>
                <a:srgbClr val="B99934"/>
              </a:solidFill>
            </a:endParaRPr>
          </a:p>
          <a:p>
            <a:endParaRPr lang="en-US" sz="3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E2656A-0662-EB64-0531-27A2587F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Project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420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B99934"/>
                </a:solidFill>
                <a:effectLst/>
              </a:rPr>
              <a:t>Read the Solicitation</a:t>
            </a:r>
          </a:p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999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Varied specific requirements and recommendations for different tracks</a:t>
            </a:r>
            <a:endParaRPr lang="en-US" sz="9600" b="1" dirty="0">
              <a:solidFill>
                <a:srgbClr val="B999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43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  <a:effectLst/>
              </a:rPr>
              <a:t>Postdoctoral Researcher Mentoring Plan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  <a:effectLst/>
              </a:rPr>
              <a:t>Any proposal that requests funding to support a post-doctoral researcher is required to include a postdoctoral researcher mentoring plan </a:t>
            </a:r>
          </a:p>
          <a:p>
            <a:r>
              <a:rPr lang="en-US" sz="3600" b="1" dirty="0">
                <a:solidFill>
                  <a:srgbClr val="B99934"/>
                </a:solidFill>
                <a:effectLst/>
              </a:rPr>
              <a:t>(see PAPPG Chapter</a:t>
            </a:r>
            <a:r>
              <a:rPr lang="en-US" sz="3600" b="1" dirty="0">
                <a:solidFill>
                  <a:srgbClr val="B99934"/>
                </a:solidFill>
              </a:rPr>
              <a:t> </a:t>
            </a:r>
            <a:r>
              <a:rPr lang="en-US" sz="3600" b="1" dirty="0">
                <a:solidFill>
                  <a:srgbClr val="B99934"/>
                </a:solidFill>
                <a:effectLst/>
              </a:rPr>
              <a:t>II.C.2.j ).</a:t>
            </a:r>
          </a:p>
        </p:txBody>
      </p:sp>
    </p:spTree>
    <p:extLst>
      <p:ext uri="{BB962C8B-B14F-4D97-AF65-F5344CB8AC3E}">
        <p14:creationId xmlns:p14="http://schemas.microsoft.com/office/powerpoint/2010/main" val="34893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99934"/>
                </a:solidFill>
                <a:effectLst/>
              </a:rPr>
              <a:t>Data Management Plan</a:t>
            </a:r>
          </a:p>
          <a:p>
            <a:endParaRPr lang="en-US" sz="1200" b="1" dirty="0">
              <a:solidFill>
                <a:srgbClr val="B99934"/>
              </a:solidFill>
              <a:effectLst/>
            </a:endParaRPr>
          </a:p>
          <a:p>
            <a:r>
              <a:rPr lang="en-US" sz="3200" b="1" dirty="0">
                <a:solidFill>
                  <a:srgbClr val="B99934"/>
                </a:solidFill>
                <a:effectLst/>
              </a:rPr>
              <a:t>All NSF proposals must include a Data Management Plan (DMP) no more than 2 pages (see PAPPG Chapter II.C.2.j ).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3200" b="1" dirty="0">
                <a:solidFill>
                  <a:srgbClr val="B99934"/>
                </a:solidFill>
              </a:rPr>
              <a:t>B</a:t>
            </a:r>
            <a:r>
              <a:rPr lang="en-US" sz="3200" b="1" dirty="0">
                <a:solidFill>
                  <a:srgbClr val="B99934"/>
                </a:solidFill>
                <a:effectLst/>
              </a:rPr>
              <a:t>ecome familiar with community data and informatics efforts supported by NSF Programs such as the EAR Geoinformatics</a:t>
            </a:r>
          </a:p>
          <a:p>
            <a:r>
              <a:rPr lang="en-US" sz="3200" b="1" dirty="0">
                <a:solidFill>
                  <a:srgbClr val="B99934"/>
                </a:solidFill>
                <a:effectLst/>
              </a:rPr>
              <a:t>Program or through other agencies.</a:t>
            </a:r>
          </a:p>
          <a:p>
            <a:endParaRPr lang="en-US" sz="2400" b="1" dirty="0">
              <a:solidFill>
                <a:srgbClr val="B999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7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99934"/>
                </a:solidFill>
                <a:effectLst/>
              </a:rPr>
              <a:t>Data Management Plan</a:t>
            </a:r>
          </a:p>
          <a:p>
            <a:endParaRPr lang="en-US" sz="1200" b="1" dirty="0">
              <a:solidFill>
                <a:srgbClr val="B99934"/>
              </a:solidFill>
              <a:effectLst/>
            </a:endParaRPr>
          </a:p>
          <a:p>
            <a:r>
              <a:rPr lang="en-US" sz="3200" b="1" dirty="0">
                <a:solidFill>
                  <a:srgbClr val="B99934"/>
                </a:solidFill>
                <a:effectLst/>
              </a:rPr>
              <a:t>The Division of Earth Sciences has a specific Data and Sample Policy that applies to workflows for using instrumentation to generate data for research.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3200" b="1" dirty="0">
                <a:solidFill>
                  <a:srgbClr val="B99934"/>
                </a:solidFill>
              </a:rPr>
              <a:t>P</a:t>
            </a:r>
            <a:r>
              <a:rPr lang="en-US" sz="3200" b="1" dirty="0">
                <a:solidFill>
                  <a:srgbClr val="B99934"/>
                </a:solidFill>
                <a:effectLst/>
              </a:rPr>
              <a:t>roposals to EAR/IF should describe in an included DMP how a supported project will address the EAR Data and Sample Policy.</a:t>
            </a:r>
          </a:p>
          <a:p>
            <a:r>
              <a:rPr lang="en-US" sz="2400" b="1" dirty="0">
                <a:solidFill>
                  <a:srgbClr val="B99934"/>
                </a:solidFill>
                <a:effectLst/>
              </a:rPr>
              <a:t>https://</a:t>
            </a:r>
            <a:r>
              <a:rPr lang="en-US" sz="2400" b="1" dirty="0" err="1">
                <a:solidFill>
                  <a:srgbClr val="B99934"/>
                </a:solidFill>
                <a:effectLst/>
              </a:rPr>
              <a:t>www.nsf.gov</a:t>
            </a:r>
            <a:r>
              <a:rPr lang="en-US" sz="2400" b="1" dirty="0">
                <a:solidFill>
                  <a:srgbClr val="B99934"/>
                </a:solidFill>
                <a:effectLst/>
              </a:rPr>
              <a:t>/geo/geo-data-policies/ear/</a:t>
            </a:r>
            <a:r>
              <a:rPr lang="en-US" sz="2400" b="1" dirty="0" err="1">
                <a:solidFill>
                  <a:srgbClr val="B99934"/>
                </a:solidFill>
                <a:effectLst/>
              </a:rPr>
              <a:t>index.jsp</a:t>
            </a:r>
            <a:endParaRPr lang="en-US" sz="2400" b="1" dirty="0">
              <a:solidFill>
                <a:srgbClr val="B999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02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351936"/>
            <a:ext cx="10024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  <a:effectLst/>
              </a:rPr>
              <a:t>Letters of Collaboration</a:t>
            </a:r>
          </a:p>
          <a:p>
            <a:r>
              <a:rPr lang="en-US" sz="2800" b="1" dirty="0">
                <a:solidFill>
                  <a:srgbClr val="B99934"/>
                </a:solidFill>
              </a:rPr>
              <a:t>L</a:t>
            </a:r>
            <a:r>
              <a:rPr lang="en-US" sz="2800" b="1" dirty="0">
                <a:solidFill>
                  <a:srgbClr val="B99934"/>
                </a:solidFill>
                <a:effectLst/>
              </a:rPr>
              <a:t>imited to stating the intent to collaborate </a:t>
            </a:r>
          </a:p>
          <a:p>
            <a:endParaRPr lang="en-US" sz="2800" b="1" dirty="0">
              <a:solidFill>
                <a:srgbClr val="B99934"/>
              </a:solidFill>
            </a:endParaRPr>
          </a:p>
          <a:p>
            <a:r>
              <a:rPr lang="en-US" sz="2800" b="1" dirty="0">
                <a:solidFill>
                  <a:srgbClr val="B99934"/>
                </a:solidFill>
              </a:rPr>
              <a:t>S</a:t>
            </a:r>
            <a:r>
              <a:rPr lang="en-US" sz="2800" b="1" dirty="0">
                <a:solidFill>
                  <a:srgbClr val="B99934"/>
                </a:solidFill>
                <a:effectLst/>
              </a:rPr>
              <a:t>hould not contain endorsements or evaluation of the proposed project. 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2800" b="1" dirty="0">
                <a:solidFill>
                  <a:srgbClr val="B99934"/>
                </a:solidFill>
                <a:effectLst/>
              </a:rPr>
              <a:t>The recommended format for letters of collaboration is as follows:</a:t>
            </a:r>
            <a:br>
              <a:rPr lang="en-US" sz="3600" b="1" dirty="0">
                <a:solidFill>
                  <a:srgbClr val="B99934"/>
                </a:solidFill>
                <a:effectLst/>
              </a:rPr>
            </a:br>
            <a:endParaRPr lang="en-US" sz="3600" b="1" dirty="0">
              <a:solidFill>
                <a:srgbClr val="B9993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855F-25B2-3F7E-AAD1-3A15E75EAEEE}"/>
              </a:ext>
            </a:extLst>
          </p:cNvPr>
          <p:cNvSpPr txBox="1"/>
          <p:nvPr/>
        </p:nvSpPr>
        <p:spPr>
          <a:xfrm>
            <a:off x="3518452" y="4636315"/>
            <a:ext cx="70121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C3256"/>
                </a:solidFill>
                <a:effectLst/>
              </a:rPr>
              <a:t>"If the proposal submitted by Dr. [insert the full name of the Principal Investigator] entitled [insert the proposal title] is selected for funding by NSF, it is my intent to collaborate and/or commit resources as detailed in the Project Description or the Facilities, Equipment and Other Resources section of the proposal."</a:t>
            </a:r>
          </a:p>
        </p:txBody>
      </p:sp>
    </p:spTree>
    <p:extLst>
      <p:ext uri="{BB962C8B-B14F-4D97-AF65-F5344CB8AC3E}">
        <p14:creationId xmlns:p14="http://schemas.microsoft.com/office/powerpoint/2010/main" val="135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B99934"/>
                </a:solidFill>
                <a:effectLst/>
              </a:rPr>
              <a:t>List of Suggested Reviewers or Reviewers Not to Include (optional)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2800" b="1" dirty="0">
                <a:solidFill>
                  <a:srgbClr val="B99934"/>
                </a:solidFill>
              </a:rPr>
              <a:t>Take the option!</a:t>
            </a:r>
          </a:p>
          <a:p>
            <a:endParaRPr lang="en-US" sz="2800" b="1" dirty="0">
              <a:solidFill>
                <a:srgbClr val="B99934"/>
              </a:solidFill>
            </a:endParaRPr>
          </a:p>
          <a:p>
            <a:r>
              <a:rPr lang="en-US" sz="2800" b="1" dirty="0">
                <a:solidFill>
                  <a:srgbClr val="B99934"/>
                </a:solidFill>
              </a:rPr>
              <a:t>Include non conflicted suggested reviewers, affiliation, email address</a:t>
            </a:r>
          </a:p>
          <a:p>
            <a:endParaRPr lang="en-US" sz="36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49A-765A-4E25-3E3A-E80BB2D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Proposal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0ABF-EE77-879B-5565-15A59572AE18}"/>
              </a:ext>
            </a:extLst>
          </p:cNvPr>
          <p:cNvSpPr txBox="1"/>
          <p:nvPr/>
        </p:nvSpPr>
        <p:spPr>
          <a:xfrm>
            <a:off x="1422855" y="1510960"/>
            <a:ext cx="10024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Several proposal elements specific to each track and program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Read the solicitation</a:t>
            </a:r>
          </a:p>
          <a:p>
            <a:endParaRPr lang="en-US" sz="3600" b="1" dirty="0">
              <a:solidFill>
                <a:srgbClr val="B99934"/>
              </a:solidFill>
              <a:effectLst/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Email us for help, clarifications, questions</a:t>
            </a:r>
            <a:endParaRPr lang="en-US" sz="3600" b="1" dirty="0">
              <a:solidFill>
                <a:srgbClr val="B99934"/>
              </a:solidFill>
              <a:effectLst/>
            </a:endParaRPr>
          </a:p>
          <a:p>
            <a:endParaRPr lang="en-US" sz="3600" b="1" dirty="0">
              <a:solidFill>
                <a:srgbClr val="B99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6" y="2369603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8463479" y="1507040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6096000" y="1537642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D47C22-5B61-A892-5A71-618E5A9B7819}"/>
              </a:ext>
            </a:extLst>
          </p:cNvPr>
          <p:cNvSpPr txBox="1"/>
          <p:nvPr/>
        </p:nvSpPr>
        <p:spPr>
          <a:xfrm>
            <a:off x="528803" y="334202"/>
            <a:ext cx="71761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Directors</a:t>
            </a: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EAR-IF, MRI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Lambert</a:t>
            </a:r>
          </a:p>
          <a:p>
            <a:pPr>
              <a:defRPr/>
            </a:pPr>
            <a:r>
              <a:rPr lang="en-US" sz="3200" dirty="0" err="1">
                <a:solidFill>
                  <a:srgbClr val="0C3256"/>
                </a:solidFill>
              </a:rPr>
              <a:t>dlambert@nsf.gov</a:t>
            </a:r>
            <a:endParaRPr lang="en-US" sz="3200" dirty="0">
              <a:solidFill>
                <a:srgbClr val="0C325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Luciana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Astiz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lastiz@nsf.gov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Amanda Keen-Zebert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C32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akeenzeb@nsf.gov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C325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31621" y="283572"/>
            <a:ext cx="92603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9934"/>
                </a:solidFill>
              </a:rPr>
              <a:t>Thank you for registering, attending, and sending questions in advance!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Questions can be posted in the Q/A function in Zoom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We will answer questions at the end as time allows</a:t>
            </a:r>
          </a:p>
          <a:p>
            <a:endParaRPr lang="en-US" sz="3600" b="1" dirty="0">
              <a:solidFill>
                <a:srgbClr val="B99934"/>
              </a:solidFill>
            </a:endParaRPr>
          </a:p>
          <a:p>
            <a:r>
              <a:rPr lang="en-US" sz="3600" b="1" dirty="0">
                <a:solidFill>
                  <a:srgbClr val="B99934"/>
                </a:solidFill>
              </a:rPr>
              <a:t>For questions specific to your project, please email us </a:t>
            </a:r>
          </a:p>
        </p:txBody>
      </p:sp>
    </p:spTree>
    <p:extLst>
      <p:ext uri="{BB962C8B-B14F-4D97-AF65-F5344CB8AC3E}">
        <p14:creationId xmlns:p14="http://schemas.microsoft.com/office/powerpoint/2010/main" val="19905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61051" y="338666"/>
            <a:ext cx="90108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99934"/>
                </a:solidFill>
              </a:rPr>
              <a:t>YES! 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(probably)</a:t>
            </a: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Slides from this webinar will be posted</a:t>
            </a:r>
          </a:p>
          <a:p>
            <a:pPr algn="ctr"/>
            <a:endParaRPr lang="en-US" sz="1400" b="1" dirty="0">
              <a:solidFill>
                <a:srgbClr val="B99934"/>
              </a:solidFill>
            </a:endParaRP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YES!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(probably)</a:t>
            </a: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A recording will be posted</a:t>
            </a:r>
          </a:p>
          <a:p>
            <a:pPr algn="ctr"/>
            <a:endParaRPr lang="en-US" sz="2000" b="1" dirty="0">
              <a:solidFill>
                <a:srgbClr val="B99934"/>
              </a:solidFill>
            </a:endParaRPr>
          </a:p>
          <a:p>
            <a:pPr algn="ctr"/>
            <a:r>
              <a:rPr lang="en-US" sz="3600" b="1" dirty="0">
                <a:solidFill>
                  <a:srgbClr val="B99934"/>
                </a:solidFill>
              </a:rPr>
              <a:t>Check the EAR-IF website under ‘Additional Program Resources’</a:t>
            </a:r>
          </a:p>
        </p:txBody>
      </p:sp>
    </p:spTree>
    <p:extLst>
      <p:ext uri="{BB962C8B-B14F-4D97-AF65-F5344CB8AC3E}">
        <p14:creationId xmlns:p14="http://schemas.microsoft.com/office/powerpoint/2010/main" val="40718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61051" y="98130"/>
            <a:ext cx="901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99934"/>
                </a:solidFill>
              </a:rPr>
              <a:t>During a lapse </a:t>
            </a:r>
          </a:p>
          <a:p>
            <a:pPr algn="ctr"/>
            <a:r>
              <a:rPr lang="en-US" sz="4800" b="1" dirty="0">
                <a:solidFill>
                  <a:srgbClr val="B99934"/>
                </a:solidFill>
              </a:rPr>
              <a:t>in NSF operations</a:t>
            </a:r>
          </a:p>
          <a:p>
            <a:pPr algn="ctr"/>
            <a:endParaRPr lang="en-US" sz="3600" b="1" dirty="0">
              <a:solidFill>
                <a:srgbClr val="B9993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11AE7-83A7-0815-6103-F2B0D11250D7}"/>
              </a:ext>
            </a:extLst>
          </p:cNvPr>
          <p:cNvSpPr txBox="1"/>
          <p:nvPr/>
        </p:nvSpPr>
        <p:spPr>
          <a:xfrm>
            <a:off x="110067" y="2334116"/>
            <a:ext cx="11861800" cy="4154984"/>
          </a:xfrm>
          <a:prstGeom prst="rect">
            <a:avLst/>
          </a:prstGeom>
          <a:solidFill>
            <a:srgbClr val="0C3256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99934"/>
                </a:solidFill>
              </a:rPr>
              <a:t>Electronic systems for proposal preparation and submission will remain available, (i.e., </a:t>
            </a:r>
            <a:r>
              <a:rPr lang="en-US" sz="2400" b="1" dirty="0" err="1">
                <a:solidFill>
                  <a:srgbClr val="B99934"/>
                </a:solidFill>
              </a:rPr>
              <a:t>Research.gov</a:t>
            </a:r>
            <a:r>
              <a:rPr lang="en-US" sz="2400" b="1" dirty="0">
                <a:solidFill>
                  <a:srgbClr val="B99934"/>
                </a:solidFill>
              </a:rPr>
              <a:t>, and </a:t>
            </a:r>
            <a:r>
              <a:rPr lang="en-US" sz="2400" b="1" dirty="0" err="1">
                <a:solidFill>
                  <a:srgbClr val="B99934"/>
                </a:solidFill>
              </a:rPr>
              <a:t>Grants.gov</a:t>
            </a:r>
            <a:r>
              <a:rPr lang="en-US" sz="2400" b="1" dirty="0">
                <a:solidFill>
                  <a:srgbClr val="B99934"/>
                </a:solidFill>
              </a:rPr>
              <a:t>).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Recipients may continue performance under their NSF awards to the extent funds are available, and the period of performance of the grant or cooperative agreement has not expired.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More information on NSF operations for recipients and panelists, and employees will be posted at https://</a:t>
            </a:r>
            <a:r>
              <a:rPr lang="en-US" sz="2400" b="1" dirty="0" err="1">
                <a:solidFill>
                  <a:srgbClr val="B99934"/>
                </a:solidFill>
              </a:rPr>
              <a:t>www.nsf.gov</a:t>
            </a:r>
            <a:r>
              <a:rPr lang="en-US" sz="2400" b="1" dirty="0">
                <a:solidFill>
                  <a:srgbClr val="B99934"/>
                </a:solidFill>
              </a:rPr>
              <a:t>/,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Responses to any inquiries will be deferred until normal operations resume. 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2400" b="1" dirty="0">
                <a:solidFill>
                  <a:srgbClr val="B99934"/>
                </a:solidFill>
              </a:rPr>
              <a:t>All panels (including virtual panels) will be cancelled and/or rescheduled. </a:t>
            </a:r>
          </a:p>
        </p:txBody>
      </p:sp>
    </p:spTree>
    <p:extLst>
      <p:ext uri="{BB962C8B-B14F-4D97-AF65-F5344CB8AC3E}">
        <p14:creationId xmlns:p14="http://schemas.microsoft.com/office/powerpoint/2010/main" val="18995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2961051" y="154094"/>
            <a:ext cx="90108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99934"/>
                </a:solidFill>
              </a:rPr>
              <a:t>Subscribe to the EAR Newsletter for news on upcoming EAR events including EAR-IF Office Hours</a:t>
            </a:r>
          </a:p>
          <a:p>
            <a:pPr algn="ctr"/>
            <a:endParaRPr lang="en-US" sz="3600" b="1" dirty="0">
              <a:solidFill>
                <a:srgbClr val="B9993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245C2-61EB-32CF-A93E-C3DEDDAF4ED6}"/>
              </a:ext>
            </a:extLst>
          </p:cNvPr>
          <p:cNvSpPr txBox="1"/>
          <p:nvPr/>
        </p:nvSpPr>
        <p:spPr>
          <a:xfrm>
            <a:off x="556672" y="3429000"/>
            <a:ext cx="114151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B99934"/>
                </a:solidFill>
              </a:rPr>
              <a:t>To subscribe to EAR’s informational listserv, send an email to </a:t>
            </a:r>
            <a:r>
              <a:rPr lang="en-US" sz="3200" b="1" dirty="0" err="1">
                <a:solidFill>
                  <a:srgbClr val="B99934"/>
                </a:solidFill>
              </a:rPr>
              <a:t>listserv@listserv.nsf.gov</a:t>
            </a:r>
            <a:r>
              <a:rPr lang="en-US" sz="3200" b="1" dirty="0">
                <a:solidFill>
                  <a:srgbClr val="B99934"/>
                </a:solidFill>
              </a:rPr>
              <a:t> with the following text in the body of the message:</a:t>
            </a:r>
          </a:p>
          <a:p>
            <a:pPr algn="ctr"/>
            <a:r>
              <a:rPr lang="en-US" sz="3200" b="1" dirty="0">
                <a:solidFill>
                  <a:srgbClr val="B99934"/>
                </a:solidFill>
              </a:rPr>
              <a:t>Subscribe Earth your name</a:t>
            </a:r>
          </a:p>
          <a:p>
            <a:pPr algn="ctr"/>
            <a:r>
              <a:rPr lang="en-US" sz="3200" b="1" dirty="0">
                <a:solidFill>
                  <a:srgbClr val="B99934"/>
                </a:solidFill>
              </a:rPr>
              <a:t>[for example: Subscribe Earth Florence Bascom]</a:t>
            </a:r>
          </a:p>
        </p:txBody>
      </p:sp>
    </p:spTree>
    <p:extLst>
      <p:ext uri="{BB962C8B-B14F-4D97-AF65-F5344CB8AC3E}">
        <p14:creationId xmlns:p14="http://schemas.microsoft.com/office/powerpoint/2010/main" val="40375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1C6CCFE-4D65-2741-BFCE-5F80909C2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931B9-B313-B2C1-C613-F49ECB5440CB}"/>
              </a:ext>
            </a:extLst>
          </p:cNvPr>
          <p:cNvSpPr txBox="1"/>
          <p:nvPr/>
        </p:nvSpPr>
        <p:spPr>
          <a:xfrm>
            <a:off x="4093868" y="499703"/>
            <a:ext cx="736932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B99934"/>
                </a:solidFill>
              </a:rPr>
              <a:t>Agenda:</a:t>
            </a:r>
          </a:p>
          <a:p>
            <a:r>
              <a:rPr lang="en-US" sz="4000" b="1" dirty="0">
                <a:solidFill>
                  <a:srgbClr val="B99934"/>
                </a:solidFill>
              </a:rPr>
              <a:t>Scope and Overview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4000" b="1" dirty="0">
                <a:solidFill>
                  <a:srgbClr val="B99934"/>
                </a:solidFill>
              </a:rPr>
              <a:t>Types of proposals reviewed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4000" b="1" dirty="0">
                <a:solidFill>
                  <a:srgbClr val="B99934"/>
                </a:solidFill>
              </a:rPr>
              <a:t>Merit Review Process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4000" b="1" dirty="0">
                <a:solidFill>
                  <a:srgbClr val="B99934"/>
                </a:solidFill>
              </a:rPr>
              <a:t>Selection Considerations</a:t>
            </a:r>
          </a:p>
          <a:p>
            <a:endParaRPr lang="en-US" sz="1200" b="1" dirty="0">
              <a:solidFill>
                <a:srgbClr val="B99934"/>
              </a:solidFill>
            </a:endParaRPr>
          </a:p>
          <a:p>
            <a:r>
              <a:rPr lang="en-US" sz="4000" b="1" dirty="0">
                <a:solidFill>
                  <a:srgbClr val="B99934"/>
                </a:solidFill>
              </a:rPr>
              <a:t>Proposal Elements</a:t>
            </a:r>
          </a:p>
          <a:p>
            <a:r>
              <a:rPr lang="en-US" sz="4000" b="1" dirty="0">
                <a:solidFill>
                  <a:srgbClr val="B99934"/>
                </a:solidFill>
              </a:rPr>
              <a:t>	</a:t>
            </a:r>
            <a:r>
              <a:rPr lang="en-US" sz="3200" b="1" dirty="0">
                <a:solidFill>
                  <a:srgbClr val="B99934"/>
                </a:solidFill>
              </a:rPr>
              <a:t>Postdoctoral Plan</a:t>
            </a:r>
          </a:p>
          <a:p>
            <a:r>
              <a:rPr lang="en-US" sz="3200" b="1" dirty="0">
                <a:solidFill>
                  <a:srgbClr val="B99934"/>
                </a:solidFill>
              </a:rPr>
              <a:t>	Data Management Plan</a:t>
            </a:r>
          </a:p>
          <a:p>
            <a:r>
              <a:rPr lang="en-US" sz="3200" b="1" dirty="0">
                <a:solidFill>
                  <a:srgbClr val="B99934"/>
                </a:solidFill>
              </a:rPr>
              <a:t>	Letters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4327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C99-3E60-4502-911D-DF4D8FAA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857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NSF Infrastructure and Facilities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2813535" y="2014337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446056" y="2044939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E4725-8757-5ADC-A298-23314D233BCA}"/>
              </a:ext>
            </a:extLst>
          </p:cNvPr>
          <p:cNvGrpSpPr/>
          <p:nvPr/>
        </p:nvGrpSpPr>
        <p:grpSpPr>
          <a:xfrm>
            <a:off x="5091054" y="2013810"/>
            <a:ext cx="2014078" cy="3245057"/>
            <a:chOff x="5093711" y="2013810"/>
            <a:chExt cx="2014078" cy="3245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C40DFB-2170-3FF7-AB80-D13D687BD3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 t="12894" b="12894"/>
            <a:stretch/>
          </p:blipFill>
          <p:spPr bwMode="auto">
            <a:xfrm flipH="1">
              <a:off x="5304208" y="2013810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2CAAD-9FA0-FC33-223E-3B5F28B5AD1D}"/>
                </a:ext>
              </a:extLst>
            </p:cNvPr>
            <p:cNvSpPr txBox="1"/>
            <p:nvPr/>
          </p:nvSpPr>
          <p:spPr>
            <a:xfrm>
              <a:off x="5093711" y="3786365"/>
              <a:ext cx="2014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48B69-1C1B-17B0-E753-F6424120DA53}"/>
                </a:ext>
              </a:extLst>
            </p:cNvPr>
            <p:cNvSpPr txBox="1"/>
            <p:nvPr/>
          </p:nvSpPr>
          <p:spPr>
            <a:xfrm>
              <a:off x="5333859" y="4889535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$20 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26075-AE73-B4AA-7A36-F13F5ECDFF4A}"/>
              </a:ext>
            </a:extLst>
          </p:cNvPr>
          <p:cNvGrpSpPr/>
          <p:nvPr/>
        </p:nvGrpSpPr>
        <p:grpSpPr>
          <a:xfrm>
            <a:off x="9719759" y="2044939"/>
            <a:ext cx="1964797" cy="3806776"/>
            <a:chOff x="9605459" y="2044939"/>
            <a:chExt cx="1964797" cy="38067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A4AB14-EA37-72BB-AB82-7FADE82C3E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 l="19792" r="19792"/>
            <a:stretch/>
          </p:blipFill>
          <p:spPr bwMode="auto">
            <a:xfrm flipH="1">
              <a:off x="9791499" y="2044939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713EA-B499-8C90-23FD-9FF862DF6113}"/>
                </a:ext>
              </a:extLst>
            </p:cNvPr>
            <p:cNvSpPr txBox="1"/>
            <p:nvPr/>
          </p:nvSpPr>
          <p:spPr>
            <a:xfrm>
              <a:off x="9691997" y="3763853"/>
              <a:ext cx="179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Major Research</a:t>
              </a:r>
            </a:p>
            <a:p>
              <a:pPr algn="ctr"/>
              <a:r>
                <a:rPr lang="en-US" b="1" dirty="0"/>
                <a:t>Equipment &amp; Facilities </a:t>
              </a:r>
            </a:p>
            <a:p>
              <a:pPr algn="ctr"/>
              <a:r>
                <a:rPr lang="en-US" b="1" dirty="0"/>
                <a:t>Construction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D6F1C-B498-5C07-98BC-DAC08ADF0D2E}"/>
                </a:ext>
              </a:extLst>
            </p:cNvPr>
            <p:cNvSpPr txBox="1"/>
            <p:nvPr/>
          </p:nvSpPr>
          <p:spPr>
            <a:xfrm>
              <a:off x="9605459" y="5205384"/>
              <a:ext cx="1964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Greater than $100M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2BBD9-CA34-B6DB-BFAB-D261ABF1D9E9}"/>
              </a:ext>
            </a:extLst>
          </p:cNvPr>
          <p:cNvGrpSpPr/>
          <p:nvPr/>
        </p:nvGrpSpPr>
        <p:grpSpPr>
          <a:xfrm>
            <a:off x="7416856" y="2044939"/>
            <a:ext cx="2014076" cy="3212277"/>
            <a:chOff x="7531141" y="2044939"/>
            <a:chExt cx="2014076" cy="321227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761F77-0CF8-490C-1154-D9288DDD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19531" r="19531"/>
            <a:stretch/>
          </p:blipFill>
          <p:spPr bwMode="auto">
            <a:xfrm flipH="1">
              <a:off x="7742084" y="2044939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5822F4-F2BE-1100-8D06-C544BC612714}"/>
                </a:ext>
              </a:extLst>
            </p:cNvPr>
            <p:cNvSpPr txBox="1"/>
            <p:nvPr/>
          </p:nvSpPr>
          <p:spPr>
            <a:xfrm>
              <a:off x="7701250" y="4887884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$20 M-$100M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E1FAD-8A1A-8130-80CE-D727B6DA44CE}"/>
                </a:ext>
              </a:extLst>
            </p:cNvPr>
            <p:cNvSpPr txBox="1"/>
            <p:nvPr/>
          </p:nvSpPr>
          <p:spPr>
            <a:xfrm>
              <a:off x="7531141" y="3786365"/>
              <a:ext cx="20140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9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1AB2CE-B394-B475-DFAA-980F722C99FD}"/>
              </a:ext>
            </a:extLst>
          </p:cNvPr>
          <p:cNvSpPr/>
          <p:nvPr/>
        </p:nvSpPr>
        <p:spPr>
          <a:xfrm>
            <a:off x="4948579" y="1854199"/>
            <a:ext cx="6955246" cy="3997516"/>
          </a:xfrm>
          <a:prstGeom prst="rect">
            <a:avLst/>
          </a:prstGeom>
          <a:solidFill>
            <a:srgbClr val="B99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993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4FC99-3E60-4502-911D-DF4D8FAA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857"/>
            <a:ext cx="11277600" cy="1280160"/>
          </a:xfrm>
        </p:spPr>
        <p:txBody>
          <a:bodyPr>
            <a:noAutofit/>
          </a:bodyPr>
          <a:lstStyle/>
          <a:p>
            <a:r>
              <a:rPr lang="en-US" sz="4800" dirty="0"/>
              <a:t>NSF Infrastructure and Facilities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4C95-2373-459C-A4E5-4634A206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955"/>
            <a:ext cx="11277600" cy="3629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F4C8B-A30A-AFDC-61D3-C98B7640284C}"/>
              </a:ext>
            </a:extLst>
          </p:cNvPr>
          <p:cNvGrpSpPr/>
          <p:nvPr/>
        </p:nvGrpSpPr>
        <p:grpSpPr>
          <a:xfrm>
            <a:off x="2813535" y="2014337"/>
            <a:ext cx="2108270" cy="3245103"/>
            <a:chOff x="2672461" y="2014337"/>
            <a:chExt cx="2108270" cy="324510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BC29571-818C-AD40-EA9E-058097300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12599" b="12599"/>
            <a:stretch/>
          </p:blipFill>
          <p:spPr bwMode="auto">
            <a:xfrm flipH="1">
              <a:off x="2930502" y="2014337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15061-959E-6769-3017-73ED55BC00A0}"/>
                </a:ext>
              </a:extLst>
            </p:cNvPr>
            <p:cNvSpPr txBox="1"/>
            <p:nvPr/>
          </p:nvSpPr>
          <p:spPr>
            <a:xfrm>
              <a:off x="2672461" y="3786652"/>
              <a:ext cx="21082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Major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Instrumentation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D7E71-C1D4-9161-F238-EEE675BFDC74}"/>
                </a:ext>
              </a:extLst>
            </p:cNvPr>
            <p:cNvSpPr txBox="1"/>
            <p:nvPr/>
          </p:nvSpPr>
          <p:spPr>
            <a:xfrm>
              <a:off x="3052373" y="4890108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$4M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E7309-3827-B211-BA2E-BA8B5E408D58}"/>
              </a:ext>
            </a:extLst>
          </p:cNvPr>
          <p:cNvGrpSpPr/>
          <p:nvPr/>
        </p:nvGrpSpPr>
        <p:grpSpPr>
          <a:xfrm>
            <a:off x="446056" y="2044939"/>
            <a:ext cx="2340705" cy="3513910"/>
            <a:chOff x="331756" y="2044939"/>
            <a:chExt cx="2340705" cy="35139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A3878D-793D-C90B-4085-AD84F41CB1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 l="12000" r="12000"/>
            <a:stretch/>
          </p:blipFill>
          <p:spPr bwMode="auto">
            <a:xfrm>
              <a:off x="706014" y="2044939"/>
              <a:ext cx="1592189" cy="1592189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E9438-CE20-01C5-151D-5FCD0C0547BC}"/>
                </a:ext>
              </a:extLst>
            </p:cNvPr>
            <p:cNvSpPr txBox="1"/>
            <p:nvPr/>
          </p:nvSpPr>
          <p:spPr>
            <a:xfrm>
              <a:off x="331756" y="3801953"/>
              <a:ext cx="23407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EAR </a:t>
              </a:r>
            </a:p>
            <a:p>
              <a:pPr algn="ctr"/>
              <a:r>
                <a:rPr lang="en-US" b="1" dirty="0"/>
                <a:t>Instrumentation &amp;</a:t>
              </a:r>
            </a:p>
            <a:p>
              <a:pPr algn="ctr"/>
              <a:r>
                <a:rPr lang="en-US" b="1" dirty="0"/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9FA6D4-96EA-BCC4-884A-73D65AAA689F}"/>
                </a:ext>
              </a:extLst>
            </p:cNvPr>
            <p:cNvSpPr txBox="1"/>
            <p:nvPr/>
          </p:nvSpPr>
          <p:spPr>
            <a:xfrm>
              <a:off x="735616" y="4912518"/>
              <a:ext cx="153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$ Varies per</a:t>
              </a:r>
            </a:p>
            <a:p>
              <a:pPr algn="ctr"/>
              <a:r>
                <a:rPr lang="en-US" b="1" dirty="0"/>
                <a:t>Track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E4725-8757-5ADC-A298-23314D233BCA}"/>
              </a:ext>
            </a:extLst>
          </p:cNvPr>
          <p:cNvGrpSpPr/>
          <p:nvPr/>
        </p:nvGrpSpPr>
        <p:grpSpPr>
          <a:xfrm>
            <a:off x="5091054" y="2013810"/>
            <a:ext cx="2014078" cy="3245057"/>
            <a:chOff x="5093711" y="2013810"/>
            <a:chExt cx="2014078" cy="3245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C40DFB-2170-3FF7-AB80-D13D687BD3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 t="12894" b="12894"/>
            <a:stretch/>
          </p:blipFill>
          <p:spPr bwMode="auto">
            <a:xfrm flipH="1">
              <a:off x="5304208" y="2013810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2CAAD-9FA0-FC33-223E-3B5F28B5AD1D}"/>
                </a:ext>
              </a:extLst>
            </p:cNvPr>
            <p:cNvSpPr txBox="1"/>
            <p:nvPr/>
          </p:nvSpPr>
          <p:spPr>
            <a:xfrm>
              <a:off x="5093711" y="3786365"/>
              <a:ext cx="2014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48B69-1C1B-17B0-E753-F6424120DA53}"/>
                </a:ext>
              </a:extLst>
            </p:cNvPr>
            <p:cNvSpPr txBox="1"/>
            <p:nvPr/>
          </p:nvSpPr>
          <p:spPr>
            <a:xfrm>
              <a:off x="5333859" y="4889535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 to $20 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26075-AE73-B4AA-7A36-F13F5ECDFF4A}"/>
              </a:ext>
            </a:extLst>
          </p:cNvPr>
          <p:cNvGrpSpPr/>
          <p:nvPr/>
        </p:nvGrpSpPr>
        <p:grpSpPr>
          <a:xfrm>
            <a:off x="9719759" y="2044939"/>
            <a:ext cx="1964797" cy="3806776"/>
            <a:chOff x="9605459" y="2044939"/>
            <a:chExt cx="1964797" cy="38067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A4AB14-EA37-72BB-AB82-7FADE82C3E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 l="19792" r="19792"/>
            <a:stretch/>
          </p:blipFill>
          <p:spPr bwMode="auto">
            <a:xfrm flipH="1">
              <a:off x="9791499" y="2044939"/>
              <a:ext cx="1592716" cy="15927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713EA-B499-8C90-23FD-9FF862DF6113}"/>
                </a:ext>
              </a:extLst>
            </p:cNvPr>
            <p:cNvSpPr txBox="1"/>
            <p:nvPr/>
          </p:nvSpPr>
          <p:spPr>
            <a:xfrm>
              <a:off x="9691997" y="3763853"/>
              <a:ext cx="179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Major Research</a:t>
              </a:r>
            </a:p>
            <a:p>
              <a:pPr algn="ctr"/>
              <a:r>
                <a:rPr lang="en-US" b="1" dirty="0"/>
                <a:t>Equipment &amp; Facilities </a:t>
              </a:r>
            </a:p>
            <a:p>
              <a:pPr algn="ctr"/>
              <a:r>
                <a:rPr lang="en-US" b="1" dirty="0"/>
                <a:t>Construction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D6F1C-B498-5C07-98BC-DAC08ADF0D2E}"/>
                </a:ext>
              </a:extLst>
            </p:cNvPr>
            <p:cNvSpPr txBox="1"/>
            <p:nvPr/>
          </p:nvSpPr>
          <p:spPr>
            <a:xfrm>
              <a:off x="9605459" y="5205384"/>
              <a:ext cx="1964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Greater than $100M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2BBD9-CA34-B6DB-BFAB-D261ABF1D9E9}"/>
              </a:ext>
            </a:extLst>
          </p:cNvPr>
          <p:cNvGrpSpPr/>
          <p:nvPr/>
        </p:nvGrpSpPr>
        <p:grpSpPr>
          <a:xfrm>
            <a:off x="7416856" y="2044939"/>
            <a:ext cx="2014076" cy="3212277"/>
            <a:chOff x="7531141" y="2044939"/>
            <a:chExt cx="2014076" cy="321227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C761F77-0CF8-490C-1154-D9288DDD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19531" r="19531"/>
            <a:stretch/>
          </p:blipFill>
          <p:spPr bwMode="auto">
            <a:xfrm flipH="1">
              <a:off x="7742084" y="2044939"/>
              <a:ext cx="1592189" cy="1592189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5822F4-F2BE-1100-8D06-C544BC612714}"/>
                </a:ext>
              </a:extLst>
            </p:cNvPr>
            <p:cNvSpPr txBox="1"/>
            <p:nvPr/>
          </p:nvSpPr>
          <p:spPr>
            <a:xfrm>
              <a:off x="7701250" y="4887884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$20 M-$100M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E1FAD-8A1A-8130-80CE-D727B6DA44CE}"/>
                </a:ext>
              </a:extLst>
            </p:cNvPr>
            <p:cNvSpPr txBox="1"/>
            <p:nvPr/>
          </p:nvSpPr>
          <p:spPr>
            <a:xfrm>
              <a:off x="7531141" y="3786365"/>
              <a:ext cx="20140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Mid-Scale</a:t>
              </a:r>
            </a:p>
            <a:p>
              <a:pPr algn="ctr"/>
              <a:r>
                <a:rPr lang="en-US" b="1" dirty="0"/>
                <a:t>Research </a:t>
              </a:r>
            </a:p>
            <a:p>
              <a:pPr algn="ctr"/>
              <a:r>
                <a:rPr lang="en-US" b="1" dirty="0"/>
                <a:t>Infrastructure 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15978F-EF16-CB6E-70BD-1A00FC4CAF2E}"/>
              </a:ext>
            </a:extLst>
          </p:cNvPr>
          <p:cNvSpPr txBox="1"/>
          <p:nvPr/>
        </p:nvSpPr>
        <p:spPr>
          <a:xfrm>
            <a:off x="5001414" y="941098"/>
            <a:ext cx="3072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Paul Cutler</a:t>
            </a:r>
          </a:p>
          <a:p>
            <a:r>
              <a:rPr lang="en-US" sz="2800" b="1" dirty="0" err="1"/>
              <a:t>pcutler@nsf.gov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06076C-2786-1780-D54A-AEDEE059151B}"/>
              </a:ext>
            </a:extLst>
          </p:cNvPr>
          <p:cNvSpPr txBox="1"/>
          <p:nvPr/>
        </p:nvSpPr>
        <p:spPr>
          <a:xfrm>
            <a:off x="8653084" y="896891"/>
            <a:ext cx="3300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Maggie Benoit</a:t>
            </a:r>
          </a:p>
          <a:p>
            <a:pPr algn="r"/>
            <a:r>
              <a:rPr lang="en-US" sz="2800" b="1" dirty="0" err="1"/>
              <a:t>mbenoit@nsf.gov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26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4EC03942E144B95C8944240C084DA" ma:contentTypeVersion="6" ma:contentTypeDescription="Create a new document." ma:contentTypeScope="" ma:versionID="3584403d65514607e9933b7f11185c16">
  <xsd:schema xmlns:xsd="http://www.w3.org/2001/XMLSchema" xmlns:xs="http://www.w3.org/2001/XMLSchema" xmlns:p="http://schemas.microsoft.com/office/2006/metadata/properties" xmlns:ns2="2ba88414-6f2c-4325-ba0d-f084748e5546" xmlns:ns3="dd05fa6e-9e45-4d3f-9464-f3222317fa83" targetNamespace="http://schemas.microsoft.com/office/2006/metadata/properties" ma:root="true" ma:fieldsID="14dfb352efaa430a2cb9deae202be632" ns2:_="" ns3:_="">
    <xsd:import namespace="2ba88414-6f2c-4325-ba0d-f084748e5546"/>
    <xsd:import namespace="dd05fa6e-9e45-4d3f-9464-f3222317f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88414-6f2c-4325-ba0d-f084748e5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5fa6e-9e45-4d3f-9464-f3222317f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9A5E1-F6B6-4EFC-B8AD-48B4980B8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B88D8-8F78-40CE-B65B-59B86E9B2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88414-6f2c-4325-ba0d-f084748e5546"/>
    <ds:schemaRef ds:uri="dd05fa6e-9e45-4d3f-9464-f3222317f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65370-828F-45E4-83F5-31404AD0C631}">
  <ds:schemaRefs>
    <ds:schemaRef ds:uri="499f7049-5b9f-4977-9ea8-f5a45b0bf39c"/>
    <ds:schemaRef ds:uri="8a6edb59-8b9d-461f-b3c5-8f99e15f1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f8d7255-799e-408c-85a6-940fc1374ffc"/>
    <ds:schemaRef ds:uri="dcb547f7-c778-4b48-95f4-bdb3ca698d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3511</Words>
  <Application>Microsoft Macintosh PowerPoint</Application>
  <PresentationFormat>Widescreen</PresentationFormat>
  <Paragraphs>695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Open Sans</vt:lpstr>
      <vt:lpstr>Calibri</vt:lpstr>
      <vt:lpstr>Office Theme</vt:lpstr>
      <vt:lpstr>Navigating  EAR-Instrumentation and Facilities (EAR-IF)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 Infrastructure and Facilities Spectrum</vt:lpstr>
      <vt:lpstr>NSF Infrastructure and Facilities Spectrum</vt:lpstr>
      <vt:lpstr>NSF Infrastructure and Facilities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 Infrastructure and Facilities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Process</vt:lpstr>
      <vt:lpstr>Merit Review</vt:lpstr>
      <vt:lpstr>Merit Review</vt:lpstr>
      <vt:lpstr>Merit Review</vt:lpstr>
      <vt:lpstr>Solicitation specific criteria  EAR-IF 22-577 </vt:lpstr>
      <vt:lpstr>Solicitation specific criteria  EAR-IF 22-577 </vt:lpstr>
      <vt:lpstr>Solicitation specific criteria  EAR-IF 22-577 </vt:lpstr>
      <vt:lpstr>Solicitation specific criteria  EAR-IF 22-577 </vt:lpstr>
      <vt:lpstr>Solicitation specific criteria  MRI 23-519 </vt:lpstr>
      <vt:lpstr>Project Considerations</vt:lpstr>
      <vt:lpstr>Project Considerations</vt:lpstr>
      <vt:lpstr>Project Considerations</vt:lpstr>
      <vt:lpstr>Proposal Elements</vt:lpstr>
      <vt:lpstr>Proposal Elements</vt:lpstr>
      <vt:lpstr>Proposal Elements</vt:lpstr>
      <vt:lpstr>Proposal Elements</vt:lpstr>
      <vt:lpstr>Proposal Elements</vt:lpstr>
      <vt:lpstr>Proposal Elements</vt:lpstr>
      <vt:lpstr>Proposal Elements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Vision Template</dc:title>
  <dc:subject/>
  <dc:creator>gdcoll@associates.nsf.gov;ammason@nsf.gov</dc:creator>
  <cp:keywords>Vision</cp:keywords>
  <dc:description/>
  <cp:lastModifiedBy>Keen-Zebert, Amanda</cp:lastModifiedBy>
  <cp:revision>35</cp:revision>
  <cp:lastPrinted>2022-11-16T14:16:54Z</cp:lastPrinted>
  <dcterms:created xsi:type="dcterms:W3CDTF">2020-09-04T16:24:30Z</dcterms:created>
  <dcterms:modified xsi:type="dcterms:W3CDTF">2023-10-19T17:49:07Z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0x0101001904EC03942E144B95C8944240C084DA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</Properties>
</file>