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4"/>
  </p:sldMasterIdLst>
  <p:notesMasterIdLst>
    <p:notesMasterId r:id="rId35"/>
  </p:notesMasterIdLst>
  <p:handoutMasterIdLst>
    <p:handoutMasterId r:id="rId36"/>
  </p:handoutMasterIdLst>
  <p:sldIdLst>
    <p:sldId id="689" r:id="rId5"/>
    <p:sldId id="596" r:id="rId6"/>
    <p:sldId id="675" r:id="rId7"/>
    <p:sldId id="697" r:id="rId8"/>
    <p:sldId id="700" r:id="rId9"/>
    <p:sldId id="584" r:id="rId10"/>
    <p:sldId id="708" r:id="rId11"/>
    <p:sldId id="709" r:id="rId12"/>
    <p:sldId id="707" r:id="rId13"/>
    <p:sldId id="607" r:id="rId14"/>
    <p:sldId id="710" r:id="rId15"/>
    <p:sldId id="711" r:id="rId16"/>
    <p:sldId id="712" r:id="rId17"/>
    <p:sldId id="713" r:id="rId18"/>
    <p:sldId id="714" r:id="rId19"/>
    <p:sldId id="683" r:id="rId20"/>
    <p:sldId id="715" r:id="rId21"/>
    <p:sldId id="706" r:id="rId22"/>
    <p:sldId id="672" r:id="rId23"/>
    <p:sldId id="630" r:id="rId24"/>
    <p:sldId id="650" r:id="rId25"/>
    <p:sldId id="637" r:id="rId26"/>
    <p:sldId id="631" r:id="rId27"/>
    <p:sldId id="614" r:id="rId28"/>
    <p:sldId id="638" r:id="rId29"/>
    <p:sldId id="256" r:id="rId30"/>
    <p:sldId id="704" r:id="rId31"/>
    <p:sldId id="716" r:id="rId32"/>
    <p:sldId id="622" r:id="rId33"/>
    <p:sldId id="687" r:id="rId34"/>
  </p:sldIdLst>
  <p:sldSz cx="9144000" cy="6858000" type="screen4x3"/>
  <p:notesSz cx="7010400" cy="9296400"/>
  <p:defaultTextStyle>
    <a:defPPr>
      <a:defRPr lang="en-US"/>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Default Section" id="{E7F15ECB-9D42-47E6-9F3F-B0F9FE48063D}">
          <p14:sldIdLst>
            <p14:sldId id="689"/>
            <p14:sldId id="596"/>
            <p14:sldId id="675"/>
          </p14:sldIdLst>
        </p14:section>
        <p14:section name="NSF Policies and Procedures" id="{9A157094-3F8D-4E5A-AD4B-4135C9CEA461}">
          <p14:sldIdLst>
            <p14:sldId id="697"/>
            <p14:sldId id="700"/>
          </p14:sldIdLst>
        </p14:section>
        <p14:section name="Program description" id="{50E09686-7397-4E98-AD4B-B3A7389872C3}">
          <p14:sldIdLst>
            <p14:sldId id="584"/>
            <p14:sldId id="708"/>
            <p14:sldId id="709"/>
            <p14:sldId id="707"/>
          </p14:sldIdLst>
        </p14:section>
        <p14:section name="Project strands" id="{31E92D50-1852-435B-BAD2-E4F63F8C665B}">
          <p14:sldIdLst>
            <p14:sldId id="607"/>
            <p14:sldId id="710"/>
            <p14:sldId id="711"/>
            <p14:sldId id="712"/>
            <p14:sldId id="713"/>
            <p14:sldId id="714"/>
            <p14:sldId id="683"/>
            <p14:sldId id="715"/>
          </p14:sldIdLst>
        </p14:section>
        <p14:section name="b" id="{88AE0885-063B-431F-A4DB-BBCD53C3FB74}">
          <p14:sldIdLst>
            <p14:sldId id="706"/>
          </p14:sldIdLst>
        </p14:section>
        <p14:section name="c" id="{313A65E7-4E79-4125-8990-C95D61A9B984}">
          <p14:sldIdLst>
            <p14:sldId id="672"/>
            <p14:sldId id="630"/>
            <p14:sldId id="650"/>
            <p14:sldId id="637"/>
            <p14:sldId id="631"/>
            <p14:sldId id="614"/>
          </p14:sldIdLst>
        </p14:section>
        <p14:section name="Proposal Review Process" id="{906FD631-7240-4D8D-A2F6-89E216CBD232}">
          <p14:sldIdLst>
            <p14:sldId id="638"/>
            <p14:sldId id="256"/>
            <p14:sldId id="704"/>
            <p14:sldId id="716"/>
          </p14:sldIdLst>
        </p14:section>
        <p14:section name="info" id="{A5489A3A-919B-4A32-B4B6-F910C33A32F7}">
          <p14:sldIdLst>
            <p14:sldId id="622"/>
          </p14:sldIdLst>
        </p14:section>
        <p14:section name="end" id="{466CC3FB-4BED-46F5-89AF-0EFD3E3CB803}">
          <p14:sldIdLst>
            <p14:sldId id="68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lopezfe" initials="JELF"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3300"/>
    <a:srgbClr val="008000"/>
    <a:srgbClr val="FF6600"/>
    <a:srgbClr val="FF9933"/>
    <a:srgbClr val="FFFF00"/>
    <a:srgbClr val="FFFF99"/>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9D7185-061C-44EA-A5D7-5257E29A9325}" v="44" dt="2020-02-12T19:23:05.0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74908" autoAdjust="0"/>
  </p:normalViewPr>
  <p:slideViewPr>
    <p:cSldViewPr>
      <p:cViewPr varScale="1">
        <p:scale>
          <a:sx n="72" d="100"/>
          <a:sy n="72" d="100"/>
        </p:scale>
        <p:origin x="1118" y="58"/>
      </p:cViewPr>
      <p:guideLst>
        <p:guide orient="horz" pos="2160"/>
        <p:guide pos="2880"/>
      </p:guideLst>
    </p:cSldViewPr>
  </p:slideViewPr>
  <p:outlineViewPr>
    <p:cViewPr>
      <p:scale>
        <a:sx n="33" d="100"/>
        <a:sy n="33" d="100"/>
      </p:scale>
      <p:origin x="48" y="15960"/>
    </p:cViewPr>
  </p:outlineViewPr>
  <p:notesTextViewPr>
    <p:cViewPr>
      <p:scale>
        <a:sx n="100" d="100"/>
        <a:sy n="100" d="100"/>
      </p:scale>
      <p:origin x="0" y="0"/>
    </p:cViewPr>
  </p:notesTextViewPr>
  <p:sorterViewPr>
    <p:cViewPr>
      <p:scale>
        <a:sx n="50" d="100"/>
        <a:sy n="50" d="100"/>
      </p:scale>
      <p:origin x="0" y="624"/>
    </p:cViewPr>
  </p:sorterViewPr>
  <p:notesViewPr>
    <p:cSldViewPr>
      <p:cViewPr varScale="1">
        <p:scale>
          <a:sx n="65" d="100"/>
          <a:sy n="65" d="100"/>
        </p:scale>
        <p:origin x="3125"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2" y="1"/>
            <a:ext cx="3038475" cy="465138"/>
          </a:xfrm>
          <a:prstGeom prst="rect">
            <a:avLst/>
          </a:prstGeom>
          <a:noFill/>
          <a:ln w="9525">
            <a:noFill/>
            <a:miter lim="800000"/>
            <a:headEnd/>
            <a:tailEnd/>
          </a:ln>
          <a:effectLst/>
        </p:spPr>
        <p:txBody>
          <a:bodyPr vert="horz" wrap="square" lIns="92415" tIns="46209" rIns="92415" bIns="46209" numCol="1" anchor="t" anchorCtr="0" compatLnSpc="1">
            <a:prstTxWarp prst="textNoShape">
              <a:avLst/>
            </a:prstTxWarp>
          </a:bodyPr>
          <a:lstStyle>
            <a:lvl1pPr algn="l" defTabSz="923831">
              <a:defRPr sz="1200"/>
            </a:lvl1pPr>
          </a:lstStyle>
          <a:p>
            <a:pPr>
              <a:defRPr/>
            </a:pPr>
            <a:endParaRPr lang="en-US" dirty="0"/>
          </a:p>
        </p:txBody>
      </p:sp>
      <p:sp>
        <p:nvSpPr>
          <p:cNvPr id="59395" name="Rectangle 3"/>
          <p:cNvSpPr>
            <a:spLocks noGrp="1" noChangeArrowheads="1"/>
          </p:cNvSpPr>
          <p:nvPr>
            <p:ph type="dt" sz="quarter" idx="1"/>
          </p:nvPr>
        </p:nvSpPr>
        <p:spPr bwMode="auto">
          <a:xfrm>
            <a:off x="3971926" y="1"/>
            <a:ext cx="3038475" cy="465138"/>
          </a:xfrm>
          <a:prstGeom prst="rect">
            <a:avLst/>
          </a:prstGeom>
          <a:noFill/>
          <a:ln w="9525">
            <a:noFill/>
            <a:miter lim="800000"/>
            <a:headEnd/>
            <a:tailEnd/>
          </a:ln>
          <a:effectLst/>
        </p:spPr>
        <p:txBody>
          <a:bodyPr vert="horz" wrap="square" lIns="92415" tIns="46209" rIns="92415" bIns="46209" numCol="1" anchor="t" anchorCtr="0" compatLnSpc="1">
            <a:prstTxWarp prst="textNoShape">
              <a:avLst/>
            </a:prstTxWarp>
          </a:bodyPr>
          <a:lstStyle>
            <a:lvl1pPr algn="r" defTabSz="923831">
              <a:defRPr sz="1200"/>
            </a:lvl1pPr>
          </a:lstStyle>
          <a:p>
            <a:pPr>
              <a:defRPr/>
            </a:pPr>
            <a:endParaRPr lang="en-US" dirty="0"/>
          </a:p>
        </p:txBody>
      </p:sp>
      <p:sp>
        <p:nvSpPr>
          <p:cNvPr id="59396" name="Rectangle 4"/>
          <p:cNvSpPr>
            <a:spLocks noGrp="1" noChangeArrowheads="1"/>
          </p:cNvSpPr>
          <p:nvPr>
            <p:ph type="ftr" sz="quarter" idx="2"/>
          </p:nvPr>
        </p:nvSpPr>
        <p:spPr bwMode="auto">
          <a:xfrm>
            <a:off x="2" y="8831266"/>
            <a:ext cx="3038475" cy="465137"/>
          </a:xfrm>
          <a:prstGeom prst="rect">
            <a:avLst/>
          </a:prstGeom>
          <a:noFill/>
          <a:ln w="9525">
            <a:noFill/>
            <a:miter lim="800000"/>
            <a:headEnd/>
            <a:tailEnd/>
          </a:ln>
          <a:effectLst/>
        </p:spPr>
        <p:txBody>
          <a:bodyPr vert="horz" wrap="square" lIns="92415" tIns="46209" rIns="92415" bIns="46209" numCol="1" anchor="b" anchorCtr="0" compatLnSpc="1">
            <a:prstTxWarp prst="textNoShape">
              <a:avLst/>
            </a:prstTxWarp>
          </a:bodyPr>
          <a:lstStyle>
            <a:lvl1pPr algn="l" defTabSz="923831">
              <a:defRPr sz="1200"/>
            </a:lvl1pPr>
          </a:lstStyle>
          <a:p>
            <a:pPr>
              <a:defRPr/>
            </a:pPr>
            <a:endParaRPr lang="en-US" dirty="0"/>
          </a:p>
        </p:txBody>
      </p:sp>
      <p:sp>
        <p:nvSpPr>
          <p:cNvPr id="59397" name="Rectangle 5"/>
          <p:cNvSpPr>
            <a:spLocks noGrp="1" noChangeArrowheads="1"/>
          </p:cNvSpPr>
          <p:nvPr>
            <p:ph type="sldNum" sz="quarter" idx="3"/>
          </p:nvPr>
        </p:nvSpPr>
        <p:spPr bwMode="auto">
          <a:xfrm>
            <a:off x="3971926" y="8831266"/>
            <a:ext cx="3038475" cy="465137"/>
          </a:xfrm>
          <a:prstGeom prst="rect">
            <a:avLst/>
          </a:prstGeom>
          <a:noFill/>
          <a:ln w="9525">
            <a:noFill/>
            <a:miter lim="800000"/>
            <a:headEnd/>
            <a:tailEnd/>
          </a:ln>
          <a:effectLst/>
        </p:spPr>
        <p:txBody>
          <a:bodyPr vert="horz" wrap="square" lIns="92415" tIns="46209" rIns="92415" bIns="46209" numCol="1" anchor="b" anchorCtr="0" compatLnSpc="1">
            <a:prstTxWarp prst="textNoShape">
              <a:avLst/>
            </a:prstTxWarp>
          </a:bodyPr>
          <a:lstStyle>
            <a:lvl1pPr algn="r" defTabSz="923831">
              <a:defRPr sz="1200"/>
            </a:lvl1pPr>
          </a:lstStyle>
          <a:p>
            <a:pPr>
              <a:defRPr/>
            </a:pPr>
            <a:fld id="{A1FE81D3-F492-492F-9110-123345237660}" type="slidenum">
              <a:rPr lang="en-US"/>
              <a:pPr>
                <a:defRPr/>
              </a:pPr>
              <a:t>‹#›</a:t>
            </a:fld>
            <a:endParaRPr lang="en-US" dirty="0"/>
          </a:p>
        </p:txBody>
      </p:sp>
    </p:spTree>
    <p:extLst>
      <p:ext uri="{BB962C8B-B14F-4D97-AF65-F5344CB8AC3E}">
        <p14:creationId xmlns:p14="http://schemas.microsoft.com/office/powerpoint/2010/main" val="2730412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2" y="1"/>
            <a:ext cx="3038475" cy="465138"/>
          </a:xfrm>
          <a:prstGeom prst="rect">
            <a:avLst/>
          </a:prstGeom>
          <a:noFill/>
          <a:ln w="9525">
            <a:noFill/>
            <a:miter lim="800000"/>
            <a:headEnd/>
            <a:tailEnd/>
          </a:ln>
          <a:effectLst/>
        </p:spPr>
        <p:txBody>
          <a:bodyPr vert="horz" wrap="square" lIns="92415" tIns="46209" rIns="92415" bIns="46209" numCol="1" anchor="t" anchorCtr="0" compatLnSpc="1">
            <a:prstTxWarp prst="textNoShape">
              <a:avLst/>
            </a:prstTxWarp>
          </a:bodyPr>
          <a:lstStyle>
            <a:lvl1pPr algn="l" defTabSz="923831">
              <a:defRPr sz="1200"/>
            </a:lvl1pPr>
          </a:lstStyle>
          <a:p>
            <a:pPr>
              <a:defRPr/>
            </a:pPr>
            <a:endParaRPr lang="en-US" dirty="0"/>
          </a:p>
        </p:txBody>
      </p:sp>
      <p:sp>
        <p:nvSpPr>
          <p:cNvPr id="28675" name="Rectangle 3"/>
          <p:cNvSpPr>
            <a:spLocks noGrp="1" noChangeArrowheads="1"/>
          </p:cNvSpPr>
          <p:nvPr>
            <p:ph type="dt" idx="1"/>
          </p:nvPr>
        </p:nvSpPr>
        <p:spPr bwMode="auto">
          <a:xfrm>
            <a:off x="3971926" y="1"/>
            <a:ext cx="3038475" cy="465138"/>
          </a:xfrm>
          <a:prstGeom prst="rect">
            <a:avLst/>
          </a:prstGeom>
          <a:noFill/>
          <a:ln w="9525">
            <a:noFill/>
            <a:miter lim="800000"/>
            <a:headEnd/>
            <a:tailEnd/>
          </a:ln>
          <a:effectLst/>
        </p:spPr>
        <p:txBody>
          <a:bodyPr vert="horz" wrap="square" lIns="92415" tIns="46209" rIns="92415" bIns="46209" numCol="1" anchor="t" anchorCtr="0" compatLnSpc="1">
            <a:prstTxWarp prst="textNoShape">
              <a:avLst/>
            </a:prstTxWarp>
          </a:bodyPr>
          <a:lstStyle>
            <a:lvl1pPr algn="r" defTabSz="923831">
              <a:defRPr sz="1200"/>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181100" y="696913"/>
            <a:ext cx="4649788" cy="3486150"/>
          </a:xfrm>
          <a:prstGeom prst="rect">
            <a:avLst/>
          </a:prstGeom>
          <a:noFill/>
          <a:ln w="9525">
            <a:solidFill>
              <a:srgbClr val="000000"/>
            </a:solidFill>
            <a:miter lim="800000"/>
            <a:headEnd/>
            <a:tailEnd/>
          </a:ln>
        </p:spPr>
      </p:sp>
      <p:sp>
        <p:nvSpPr>
          <p:cNvPr id="28677" name="Rectangle 5"/>
          <p:cNvSpPr>
            <a:spLocks noGrp="1" noChangeArrowheads="1"/>
          </p:cNvSpPr>
          <p:nvPr>
            <p:ph type="body" sz="quarter" idx="3"/>
          </p:nvPr>
        </p:nvSpPr>
        <p:spPr bwMode="auto">
          <a:xfrm>
            <a:off x="935039" y="4416427"/>
            <a:ext cx="5140325" cy="4183063"/>
          </a:xfrm>
          <a:prstGeom prst="rect">
            <a:avLst/>
          </a:prstGeom>
          <a:noFill/>
          <a:ln w="9525">
            <a:noFill/>
            <a:miter lim="800000"/>
            <a:headEnd/>
            <a:tailEnd/>
          </a:ln>
          <a:effectLst/>
        </p:spPr>
        <p:txBody>
          <a:bodyPr vert="horz" wrap="square" lIns="92415" tIns="46209" rIns="92415" bIns="462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678" name="Rectangle 6"/>
          <p:cNvSpPr>
            <a:spLocks noGrp="1" noChangeArrowheads="1"/>
          </p:cNvSpPr>
          <p:nvPr>
            <p:ph type="ftr" sz="quarter" idx="4"/>
          </p:nvPr>
        </p:nvSpPr>
        <p:spPr bwMode="auto">
          <a:xfrm>
            <a:off x="2" y="8831266"/>
            <a:ext cx="3038475" cy="465137"/>
          </a:xfrm>
          <a:prstGeom prst="rect">
            <a:avLst/>
          </a:prstGeom>
          <a:noFill/>
          <a:ln w="9525">
            <a:noFill/>
            <a:miter lim="800000"/>
            <a:headEnd/>
            <a:tailEnd/>
          </a:ln>
          <a:effectLst/>
        </p:spPr>
        <p:txBody>
          <a:bodyPr vert="horz" wrap="square" lIns="92415" tIns="46209" rIns="92415" bIns="46209" numCol="1" anchor="b" anchorCtr="0" compatLnSpc="1">
            <a:prstTxWarp prst="textNoShape">
              <a:avLst/>
            </a:prstTxWarp>
          </a:bodyPr>
          <a:lstStyle>
            <a:lvl1pPr algn="l" defTabSz="923831">
              <a:defRPr sz="1200"/>
            </a:lvl1pPr>
          </a:lstStyle>
          <a:p>
            <a:pPr>
              <a:defRPr/>
            </a:pPr>
            <a:endParaRPr lang="en-US" dirty="0"/>
          </a:p>
        </p:txBody>
      </p:sp>
      <p:sp>
        <p:nvSpPr>
          <p:cNvPr id="28679" name="Rectangle 7"/>
          <p:cNvSpPr>
            <a:spLocks noGrp="1" noChangeArrowheads="1"/>
          </p:cNvSpPr>
          <p:nvPr>
            <p:ph type="sldNum" sz="quarter" idx="5"/>
          </p:nvPr>
        </p:nvSpPr>
        <p:spPr bwMode="auto">
          <a:xfrm>
            <a:off x="3971926" y="8831266"/>
            <a:ext cx="3038475" cy="465137"/>
          </a:xfrm>
          <a:prstGeom prst="rect">
            <a:avLst/>
          </a:prstGeom>
          <a:noFill/>
          <a:ln w="9525">
            <a:noFill/>
            <a:miter lim="800000"/>
            <a:headEnd/>
            <a:tailEnd/>
          </a:ln>
          <a:effectLst/>
        </p:spPr>
        <p:txBody>
          <a:bodyPr vert="horz" wrap="square" lIns="92415" tIns="46209" rIns="92415" bIns="46209" numCol="1" anchor="b" anchorCtr="0" compatLnSpc="1">
            <a:prstTxWarp prst="textNoShape">
              <a:avLst/>
            </a:prstTxWarp>
          </a:bodyPr>
          <a:lstStyle>
            <a:lvl1pPr algn="r" defTabSz="923831">
              <a:defRPr sz="1200"/>
            </a:lvl1pPr>
          </a:lstStyle>
          <a:p>
            <a:pPr>
              <a:defRPr/>
            </a:pPr>
            <a:fld id="{70B49587-7543-4091-BAF4-A66716748267}" type="slidenum">
              <a:rPr lang="en-US"/>
              <a:pPr>
                <a:defRPr/>
              </a:pPr>
              <a:t>‹#›</a:t>
            </a:fld>
            <a:endParaRPr lang="en-US" dirty="0"/>
          </a:p>
        </p:txBody>
      </p:sp>
    </p:spTree>
    <p:extLst>
      <p:ext uri="{BB962C8B-B14F-4D97-AF65-F5344CB8AC3E}">
        <p14:creationId xmlns:p14="http://schemas.microsoft.com/office/powerpoint/2010/main" val="39987383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C0057A26-3450-4601-BDAC-71A125B9D8DD}" type="slidenum">
              <a:rPr lang="en-US" smtClean="0"/>
              <a:pPr/>
              <a:t>1</a:t>
            </a:fld>
            <a:endParaRPr lang="en-US" dirty="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4563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Emphasize that proposals are sorted into panels based on this project</a:t>
            </a:r>
            <a:r>
              <a:rPr lang="en-US" baseline="0" dirty="0"/>
              <a:t> summary.  It should be clear and informative.</a:t>
            </a:r>
            <a:endParaRPr lang="en-US" dirty="0"/>
          </a:p>
        </p:txBody>
      </p:sp>
      <p:sp>
        <p:nvSpPr>
          <p:cNvPr id="4" name="Slide Number Placeholder 3"/>
          <p:cNvSpPr>
            <a:spLocks noGrp="1"/>
          </p:cNvSpPr>
          <p:nvPr>
            <p:ph type="sldNum" sz="quarter" idx="10"/>
          </p:nvPr>
        </p:nvSpPr>
        <p:spPr/>
        <p:txBody>
          <a:bodyPr/>
          <a:lstStyle/>
          <a:p>
            <a:pPr>
              <a:defRPr/>
            </a:pPr>
            <a:fld id="{70B49587-7543-4091-BAF4-A66716748267}" type="slidenum">
              <a:rPr lang="en-US" smtClean="0"/>
              <a:pPr>
                <a:defRPr/>
              </a:pPr>
              <a:t>20</a:t>
            </a:fld>
            <a:endParaRPr lang="en-US" dirty="0"/>
          </a:p>
        </p:txBody>
      </p:sp>
    </p:spTree>
    <p:extLst>
      <p:ext uri="{BB962C8B-B14F-4D97-AF65-F5344CB8AC3E}">
        <p14:creationId xmlns:p14="http://schemas.microsoft.com/office/powerpoint/2010/main" val="34851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Times New Roman" pitchFamily="18" charset="0"/>
                <a:ea typeface="+mn-ea"/>
                <a:cs typeface="+mn-cs"/>
              </a:rPr>
              <a:t>Is a logic model required for the evaluation plan? Why or why not?</a:t>
            </a:r>
          </a:p>
          <a:p>
            <a:pPr lvl="0"/>
            <a:r>
              <a:rPr lang="en-US" sz="1200" kern="1200" dirty="0">
                <a:solidFill>
                  <a:schemeClr val="tx1"/>
                </a:solidFill>
                <a:effectLst/>
                <a:latin typeface="Times New Roman" pitchFamily="18" charset="0"/>
                <a:ea typeface="+mn-ea"/>
                <a:cs typeface="+mn-cs"/>
              </a:rPr>
              <a:t>Use of internal vs external evaluators.</a:t>
            </a:r>
          </a:p>
          <a:p>
            <a:pPr lvl="0"/>
            <a:r>
              <a:rPr lang="en-US" sz="1200" kern="1200" dirty="0">
                <a:solidFill>
                  <a:schemeClr val="tx1"/>
                </a:solidFill>
                <a:effectLst/>
                <a:latin typeface="Times New Roman" pitchFamily="18" charset="0"/>
                <a:ea typeface="+mn-ea"/>
                <a:cs typeface="+mn-cs"/>
              </a:rPr>
              <a:t>Balancing intervention and evaluation costs.</a:t>
            </a:r>
          </a:p>
          <a:p>
            <a:endParaRPr lang="en-US" dirty="0"/>
          </a:p>
        </p:txBody>
      </p:sp>
      <p:sp>
        <p:nvSpPr>
          <p:cNvPr id="4" name="Slide Number Placeholder 3"/>
          <p:cNvSpPr>
            <a:spLocks noGrp="1"/>
          </p:cNvSpPr>
          <p:nvPr>
            <p:ph type="sldNum" sz="quarter" idx="5"/>
          </p:nvPr>
        </p:nvSpPr>
        <p:spPr/>
        <p:txBody>
          <a:bodyPr/>
          <a:lstStyle/>
          <a:p>
            <a:pPr>
              <a:defRPr/>
            </a:pPr>
            <a:fld id="{70B49587-7543-4091-BAF4-A66716748267}" type="slidenum">
              <a:rPr lang="en-US" smtClean="0"/>
              <a:pPr>
                <a:defRPr/>
              </a:pPr>
              <a:t>21</a:t>
            </a:fld>
            <a:endParaRPr lang="en-US" dirty="0"/>
          </a:p>
        </p:txBody>
      </p:sp>
    </p:spTree>
    <p:extLst>
      <p:ext uri="{BB962C8B-B14F-4D97-AF65-F5344CB8AC3E}">
        <p14:creationId xmlns:p14="http://schemas.microsoft.com/office/powerpoint/2010/main" val="3052131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Remind people not to include evaluation or planning documents like Logic</a:t>
            </a:r>
            <a:r>
              <a:rPr lang="en-US" baseline="0" dirty="0"/>
              <a:t> Models as a supplementary document. If the Logic Model is important it needs to be included in the 15 pages of text</a:t>
            </a:r>
            <a:endParaRPr lang="en-US" dirty="0"/>
          </a:p>
        </p:txBody>
      </p:sp>
      <p:sp>
        <p:nvSpPr>
          <p:cNvPr id="4" name="Slide Number Placeholder 3"/>
          <p:cNvSpPr>
            <a:spLocks noGrp="1"/>
          </p:cNvSpPr>
          <p:nvPr>
            <p:ph type="sldNum" sz="quarter" idx="10"/>
          </p:nvPr>
        </p:nvSpPr>
        <p:spPr/>
        <p:txBody>
          <a:bodyPr/>
          <a:lstStyle/>
          <a:p>
            <a:pPr>
              <a:defRPr/>
            </a:pPr>
            <a:fld id="{70B49587-7543-4091-BAF4-A66716748267}" type="slidenum">
              <a:rPr lang="en-US" smtClean="0"/>
              <a:pPr>
                <a:defRPr/>
              </a:pPr>
              <a:t>22</a:t>
            </a:fld>
            <a:endParaRPr lang="en-US" dirty="0"/>
          </a:p>
        </p:txBody>
      </p:sp>
    </p:spTree>
    <p:extLst>
      <p:ext uri="{BB962C8B-B14F-4D97-AF65-F5344CB8AC3E}">
        <p14:creationId xmlns:p14="http://schemas.microsoft.com/office/powerpoint/2010/main" val="641969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statement</a:t>
            </a:r>
            <a:r>
              <a:rPr lang="en-US" baseline="0" dirty="0"/>
              <a:t> about direct costs is not 100% correct since it depends on what that institution includes in the indirect costs.  There are (or were) institutions that had indirect cost rates that did not include typical support activities.  I don’t know if this is still true.  You might need to insert a weasel word.</a:t>
            </a:r>
            <a:endParaRPr lang="en-US" dirty="0"/>
          </a:p>
        </p:txBody>
      </p:sp>
      <p:sp>
        <p:nvSpPr>
          <p:cNvPr id="4" name="Slide Number Placeholder 3"/>
          <p:cNvSpPr>
            <a:spLocks noGrp="1"/>
          </p:cNvSpPr>
          <p:nvPr>
            <p:ph type="sldNum" sz="quarter" idx="10"/>
          </p:nvPr>
        </p:nvSpPr>
        <p:spPr/>
        <p:txBody>
          <a:bodyPr/>
          <a:lstStyle/>
          <a:p>
            <a:pPr>
              <a:defRPr/>
            </a:pPr>
            <a:fld id="{70B49587-7543-4091-BAF4-A66716748267}" type="slidenum">
              <a:rPr lang="en-US" smtClean="0"/>
              <a:pPr>
                <a:defRPr/>
              </a:pPr>
              <a:t>23</a:t>
            </a:fld>
            <a:endParaRPr lang="en-US" dirty="0"/>
          </a:p>
        </p:txBody>
      </p:sp>
    </p:spTree>
    <p:extLst>
      <p:ext uri="{BB962C8B-B14F-4D97-AF65-F5344CB8AC3E}">
        <p14:creationId xmlns:p14="http://schemas.microsoft.com/office/powerpoint/2010/main" val="2009328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Letters of support, Data Management Plan, Post Doctoral Mentoring</a:t>
            </a:r>
            <a:r>
              <a:rPr lang="en-US" baseline="0" dirty="0"/>
              <a:t> plans, and list of personnel… are included in the supplementary documents or appendices</a:t>
            </a:r>
          </a:p>
        </p:txBody>
      </p:sp>
      <p:sp>
        <p:nvSpPr>
          <p:cNvPr id="4" name="Slide Number Placeholder 3"/>
          <p:cNvSpPr>
            <a:spLocks noGrp="1"/>
          </p:cNvSpPr>
          <p:nvPr>
            <p:ph type="sldNum" sz="quarter" idx="10"/>
          </p:nvPr>
        </p:nvSpPr>
        <p:spPr/>
        <p:txBody>
          <a:bodyPr/>
          <a:lstStyle/>
          <a:p>
            <a:pPr>
              <a:defRPr/>
            </a:pPr>
            <a:fld id="{70B49587-7543-4091-BAF4-A66716748267}" type="slidenum">
              <a:rPr lang="en-US" smtClean="0"/>
              <a:pPr>
                <a:defRPr/>
              </a:pPr>
              <a:t>24</a:t>
            </a:fld>
            <a:endParaRPr lang="en-US" dirty="0"/>
          </a:p>
        </p:txBody>
      </p:sp>
    </p:spTree>
    <p:extLst>
      <p:ext uri="{BB962C8B-B14F-4D97-AF65-F5344CB8AC3E}">
        <p14:creationId xmlns:p14="http://schemas.microsoft.com/office/powerpoint/2010/main" val="146558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When can you expect to hear the results of the review?</a:t>
            </a:r>
          </a:p>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Times New Roman" pitchFamily="18" charset="0"/>
                <a:ea typeface="+mn-ea"/>
                <a:cs typeface="+mn-cs"/>
              </a:rPr>
              <a:t>Is there a rubric that reviewers use for scoring proposals?</a:t>
            </a:r>
          </a:p>
          <a:p>
            <a:pPr lvl="0"/>
            <a:r>
              <a:rPr lang="en-US" sz="1200" kern="1200" dirty="0">
                <a:solidFill>
                  <a:schemeClr val="tx1"/>
                </a:solidFill>
                <a:effectLst/>
                <a:latin typeface="Times New Roman" pitchFamily="18" charset="0"/>
                <a:ea typeface="+mn-ea"/>
                <a:cs typeface="+mn-cs"/>
              </a:rPr>
              <a:t>If you are proposing to work with a school, what does NSF look for to assess true collaboration?</a:t>
            </a:r>
          </a:p>
          <a:p>
            <a:pPr lvl="0"/>
            <a:r>
              <a:rPr lang="en-US" sz="1200" kern="1200" dirty="0">
                <a:solidFill>
                  <a:schemeClr val="tx1"/>
                </a:solidFill>
                <a:effectLst/>
                <a:latin typeface="Times New Roman" pitchFamily="18" charset="0"/>
                <a:ea typeface="+mn-ea"/>
                <a:cs typeface="+mn-cs"/>
              </a:rPr>
              <a:t>How do reviewers make decisions about if the number of students served is high enough?</a:t>
            </a:r>
          </a:p>
          <a:p>
            <a:endParaRPr lang="en-US" dirty="0"/>
          </a:p>
        </p:txBody>
      </p:sp>
      <p:sp>
        <p:nvSpPr>
          <p:cNvPr id="4" name="Slide Number Placeholder 3"/>
          <p:cNvSpPr>
            <a:spLocks noGrp="1"/>
          </p:cNvSpPr>
          <p:nvPr>
            <p:ph type="sldNum" sz="quarter" idx="5"/>
          </p:nvPr>
        </p:nvSpPr>
        <p:spPr/>
        <p:txBody>
          <a:bodyPr/>
          <a:lstStyle/>
          <a:p>
            <a:pPr>
              <a:defRPr/>
            </a:pPr>
            <a:fld id="{70B49587-7543-4091-BAF4-A66716748267}" type="slidenum">
              <a:rPr lang="en-US" smtClean="0"/>
              <a:pPr>
                <a:defRPr/>
              </a:pPr>
              <a:t>27</a:t>
            </a:fld>
            <a:endParaRPr lang="en-US" dirty="0"/>
          </a:p>
        </p:txBody>
      </p:sp>
    </p:spTree>
    <p:extLst>
      <p:ext uri="{BB962C8B-B14F-4D97-AF65-F5344CB8AC3E}">
        <p14:creationId xmlns:p14="http://schemas.microsoft.com/office/powerpoint/2010/main" val="561601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0B49587-7543-4091-BAF4-A66716748267}" type="slidenum">
              <a:rPr lang="en-US" smtClean="0"/>
              <a:pPr>
                <a:defRPr/>
              </a:pPr>
              <a:t>29</a:t>
            </a:fld>
            <a:endParaRPr lang="en-US" dirty="0"/>
          </a:p>
        </p:txBody>
      </p:sp>
    </p:spTree>
    <p:extLst>
      <p:ext uri="{BB962C8B-B14F-4D97-AF65-F5344CB8AC3E}">
        <p14:creationId xmlns:p14="http://schemas.microsoft.com/office/powerpoint/2010/main" val="4069126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0B49587-7543-4091-BAF4-A66716748267}" type="slidenum">
              <a:rPr lang="en-US" smtClean="0"/>
              <a:pPr>
                <a:defRPr/>
              </a:pPr>
              <a:t>2</a:t>
            </a:fld>
            <a:endParaRPr lang="en-US" dirty="0"/>
          </a:p>
        </p:txBody>
      </p:sp>
    </p:spTree>
    <p:extLst>
      <p:ext uri="{BB962C8B-B14F-4D97-AF65-F5344CB8AC3E}">
        <p14:creationId xmlns:p14="http://schemas.microsoft.com/office/powerpoint/2010/main" val="1625289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highlight some of the changes from previous solicitation.</a:t>
            </a:r>
          </a:p>
          <a:p>
            <a:r>
              <a:rPr lang="en-US" dirty="0"/>
              <a:t>Please type your questions in the chat window and we will take them at</a:t>
            </a:r>
            <a:r>
              <a:rPr lang="en-US" baseline="0" dirty="0"/>
              <a:t> the question periods.</a:t>
            </a:r>
          </a:p>
          <a:p>
            <a:r>
              <a:rPr lang="en-US" baseline="0" dirty="0"/>
              <a:t>I will get into the Proposal preparation and review process as it relates to the DRK-12 program. This information may be more familiar for very experienced PIs, so I will note some particular areas of difference</a:t>
            </a:r>
          </a:p>
          <a:p>
            <a:r>
              <a:rPr lang="en-US" baseline="0" dirty="0"/>
              <a:t>After a second round of questions, I will give you some information on further information and potential resources, then provide a final round of question and answer period.</a:t>
            </a:r>
            <a:endParaRPr lang="en-US" dirty="0"/>
          </a:p>
        </p:txBody>
      </p:sp>
      <p:sp>
        <p:nvSpPr>
          <p:cNvPr id="4" name="Slide Number Placeholder 3"/>
          <p:cNvSpPr>
            <a:spLocks noGrp="1"/>
          </p:cNvSpPr>
          <p:nvPr>
            <p:ph type="sldNum" sz="quarter" idx="10"/>
          </p:nvPr>
        </p:nvSpPr>
        <p:spPr/>
        <p:txBody>
          <a:bodyPr/>
          <a:lstStyle/>
          <a:p>
            <a:pPr>
              <a:defRPr/>
            </a:pPr>
            <a:fld id="{70B49587-7543-4091-BAF4-A66716748267}" type="slidenum">
              <a:rPr lang="en-US" smtClean="0"/>
              <a:pPr>
                <a:defRPr/>
              </a:pPr>
              <a:t>3</a:t>
            </a:fld>
            <a:endParaRPr lang="en-US" dirty="0"/>
          </a:p>
        </p:txBody>
      </p:sp>
    </p:spTree>
    <p:extLst>
      <p:ext uri="{BB962C8B-B14F-4D97-AF65-F5344CB8AC3E}">
        <p14:creationId xmlns:p14="http://schemas.microsoft.com/office/powerpoint/2010/main" val="697065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Times New Roman" pitchFamily="18" charset="0"/>
                <a:ea typeface="+mn-ea"/>
                <a:cs typeface="+mn-cs"/>
              </a:rPr>
              <a:t>How do the program directors look at private companies partnering with charter schools on this kind of project?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Can an individual partner with a higher education institution or start-up company?</a:t>
            </a:r>
          </a:p>
          <a:p>
            <a:endParaRPr lang="en-US" dirty="0"/>
          </a:p>
        </p:txBody>
      </p:sp>
      <p:sp>
        <p:nvSpPr>
          <p:cNvPr id="4" name="Slide Number Placeholder 3"/>
          <p:cNvSpPr>
            <a:spLocks noGrp="1"/>
          </p:cNvSpPr>
          <p:nvPr>
            <p:ph type="sldNum" sz="quarter" idx="5"/>
          </p:nvPr>
        </p:nvSpPr>
        <p:spPr/>
        <p:txBody>
          <a:bodyPr/>
          <a:lstStyle/>
          <a:p>
            <a:pPr>
              <a:defRPr/>
            </a:pPr>
            <a:fld id="{70B49587-7543-4091-BAF4-A66716748267}" type="slidenum">
              <a:rPr lang="en-US" smtClean="0"/>
              <a:pPr>
                <a:defRPr/>
              </a:pPr>
              <a:t>5</a:t>
            </a:fld>
            <a:endParaRPr lang="en-US" dirty="0"/>
          </a:p>
        </p:txBody>
      </p:sp>
    </p:spTree>
    <p:extLst>
      <p:ext uri="{BB962C8B-B14F-4D97-AF65-F5344CB8AC3E}">
        <p14:creationId xmlns:p14="http://schemas.microsoft.com/office/powerpoint/2010/main" val="4059211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0B49587-7543-4091-BAF4-A66716748267}" type="slidenum">
              <a:rPr lang="en-US" smtClean="0"/>
              <a:pPr>
                <a:defRPr/>
              </a:pPr>
              <a:t>6</a:t>
            </a:fld>
            <a:endParaRPr lang="en-US" dirty="0"/>
          </a:p>
        </p:txBody>
      </p:sp>
    </p:spTree>
    <p:extLst>
      <p:ext uri="{BB962C8B-B14F-4D97-AF65-F5344CB8AC3E}">
        <p14:creationId xmlns:p14="http://schemas.microsoft.com/office/powerpoint/2010/main" val="1524859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endParaRPr lang="en-US" dirty="0"/>
          </a:p>
        </p:txBody>
      </p:sp>
      <p:sp>
        <p:nvSpPr>
          <p:cNvPr id="25604" name="Slide Number Placeholder 3"/>
          <p:cNvSpPr>
            <a:spLocks noGrp="1"/>
          </p:cNvSpPr>
          <p:nvPr>
            <p:ph type="sldNum" sz="quarter" idx="5"/>
          </p:nvPr>
        </p:nvSpPr>
        <p:spPr>
          <a:noFill/>
        </p:spPr>
        <p:txBody>
          <a:bodyPr/>
          <a:lstStyle/>
          <a:p>
            <a:fld id="{4EEB8AFD-C6D5-4F4D-904E-1FBFDD82070A}" type="slidenum">
              <a:rPr lang="en-US" smtClean="0"/>
              <a:pPr/>
              <a:t>10</a:t>
            </a:fld>
            <a:endParaRPr lang="en-US" dirty="0"/>
          </a:p>
        </p:txBody>
      </p:sp>
    </p:spTree>
    <p:extLst>
      <p:ext uri="{BB962C8B-B14F-4D97-AF65-F5344CB8AC3E}">
        <p14:creationId xmlns:p14="http://schemas.microsoft.com/office/powerpoint/2010/main" val="3266653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only limits. The levels do not correspond to strand</a:t>
            </a:r>
            <a:r>
              <a:rPr lang="en-US" baseline="0" dirty="0"/>
              <a:t> or study type. You can have a Level III Exploratory or a Level I Impact study. You should request funding that aligns with the work that needs to be conducted and the expertise that is needed to conduct said work. </a:t>
            </a:r>
            <a:endParaRPr lang="en-US" dirty="0"/>
          </a:p>
        </p:txBody>
      </p:sp>
      <p:sp>
        <p:nvSpPr>
          <p:cNvPr id="4" name="Slide Number Placeholder 3"/>
          <p:cNvSpPr>
            <a:spLocks noGrp="1"/>
          </p:cNvSpPr>
          <p:nvPr>
            <p:ph type="sldNum" sz="quarter" idx="10"/>
          </p:nvPr>
        </p:nvSpPr>
        <p:spPr/>
        <p:txBody>
          <a:bodyPr/>
          <a:lstStyle/>
          <a:p>
            <a:pPr>
              <a:defRPr/>
            </a:pPr>
            <a:fld id="{70B49587-7543-4091-BAF4-A66716748267}" type="slidenum">
              <a:rPr lang="en-US" smtClean="0"/>
              <a:pPr>
                <a:defRPr/>
              </a:pPr>
              <a:t>16</a:t>
            </a:fld>
            <a:endParaRPr lang="en-US" dirty="0"/>
          </a:p>
        </p:txBody>
      </p:sp>
    </p:spTree>
    <p:extLst>
      <p:ext uri="{BB962C8B-B14F-4D97-AF65-F5344CB8AC3E}">
        <p14:creationId xmlns:p14="http://schemas.microsoft.com/office/powerpoint/2010/main" val="763968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8" charset="0"/>
                <a:ea typeface="+mn-ea"/>
                <a:cs typeface="+mn-cs"/>
              </a:rPr>
              <a:t>What are the most successful STEM programs accomplishing? How are these programs incorporating STEM/STEAM into their learning outcomes?</a:t>
            </a:r>
          </a:p>
          <a:p>
            <a:r>
              <a:rPr lang="en-US" sz="1200" kern="1200" dirty="0">
                <a:solidFill>
                  <a:schemeClr val="tx1"/>
                </a:solidFill>
                <a:effectLst/>
                <a:latin typeface="Times New Roman" pitchFamily="18" charset="0"/>
                <a:ea typeface="+mn-ea"/>
                <a:cs typeface="+mn-cs"/>
              </a:rPr>
              <a:t>What are some examples of the kinds of products developed in late stage Design and Development projects? </a:t>
            </a:r>
          </a:p>
          <a:p>
            <a:r>
              <a:rPr lang="en-US" sz="1200" kern="1200" dirty="0">
                <a:solidFill>
                  <a:schemeClr val="tx1"/>
                </a:solidFill>
                <a:effectLst/>
                <a:latin typeface="Times New Roman" pitchFamily="18" charset="0"/>
                <a:ea typeface="+mn-ea"/>
                <a:cs typeface="+mn-cs"/>
              </a:rPr>
              <a:t>What are some of the concrete topics for 3 strands: assessment, learning, and teaching?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Times New Roman" pitchFamily="18" charset="0"/>
                <a:ea typeface="+mn-ea"/>
                <a:cs typeface="+mn-cs"/>
              </a:rPr>
              <a:t>Does DRK-12 program support CS unplugged activities or must the proposal have a technical (coding) aspect for students?</a:t>
            </a:r>
          </a:p>
          <a:p>
            <a:endParaRPr lang="en-US" dirty="0"/>
          </a:p>
        </p:txBody>
      </p:sp>
      <p:sp>
        <p:nvSpPr>
          <p:cNvPr id="4" name="Slide Number Placeholder 3"/>
          <p:cNvSpPr>
            <a:spLocks noGrp="1"/>
          </p:cNvSpPr>
          <p:nvPr>
            <p:ph type="sldNum" sz="quarter" idx="5"/>
          </p:nvPr>
        </p:nvSpPr>
        <p:spPr/>
        <p:txBody>
          <a:bodyPr/>
          <a:lstStyle/>
          <a:p>
            <a:pPr>
              <a:defRPr/>
            </a:pPr>
            <a:fld id="{70B49587-7543-4091-BAF4-A66716748267}" type="slidenum">
              <a:rPr lang="en-US" smtClean="0"/>
              <a:pPr>
                <a:defRPr/>
              </a:pPr>
              <a:t>18</a:t>
            </a:fld>
            <a:endParaRPr lang="en-US" dirty="0"/>
          </a:p>
        </p:txBody>
      </p:sp>
    </p:spTree>
    <p:extLst>
      <p:ext uri="{BB962C8B-B14F-4D97-AF65-F5344CB8AC3E}">
        <p14:creationId xmlns:p14="http://schemas.microsoft.com/office/powerpoint/2010/main" val="309809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0B49587-7543-4091-BAF4-A66716748267}" type="slidenum">
              <a:rPr lang="en-US" smtClean="0"/>
              <a:pPr>
                <a:defRPr/>
              </a:pPr>
              <a:t>19</a:t>
            </a:fld>
            <a:endParaRPr lang="en-US" dirty="0"/>
          </a:p>
        </p:txBody>
      </p:sp>
    </p:spTree>
    <p:extLst>
      <p:ext uri="{BB962C8B-B14F-4D97-AF65-F5344CB8AC3E}">
        <p14:creationId xmlns:p14="http://schemas.microsoft.com/office/powerpoint/2010/main" val="332158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REESE/DRK12 Outreach</a:t>
            </a:r>
          </a:p>
        </p:txBody>
      </p:sp>
      <p:sp>
        <p:nvSpPr>
          <p:cNvPr id="6" name="Rectangle 6"/>
          <p:cNvSpPr>
            <a:spLocks noGrp="1" noChangeArrowheads="1"/>
          </p:cNvSpPr>
          <p:nvPr>
            <p:ph type="sldNum" sz="quarter" idx="12"/>
          </p:nvPr>
        </p:nvSpPr>
        <p:spPr>
          <a:ln/>
        </p:spPr>
        <p:txBody>
          <a:bodyPr/>
          <a:lstStyle>
            <a:lvl1pPr>
              <a:defRPr/>
            </a:lvl1pPr>
          </a:lstStyle>
          <a:p>
            <a:pPr>
              <a:defRPr/>
            </a:pPr>
            <a:fld id="{F61A2290-A865-4658-B0D6-DBBBBC031DB4}"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REESE/DRK12 Outreach</a:t>
            </a:r>
          </a:p>
        </p:txBody>
      </p:sp>
      <p:sp>
        <p:nvSpPr>
          <p:cNvPr id="6" name="Rectangle 6"/>
          <p:cNvSpPr>
            <a:spLocks noGrp="1" noChangeArrowheads="1"/>
          </p:cNvSpPr>
          <p:nvPr>
            <p:ph type="sldNum" sz="quarter" idx="12"/>
          </p:nvPr>
        </p:nvSpPr>
        <p:spPr>
          <a:ln/>
        </p:spPr>
        <p:txBody>
          <a:bodyPr/>
          <a:lstStyle>
            <a:lvl1pPr>
              <a:defRPr/>
            </a:lvl1pPr>
          </a:lstStyle>
          <a:p>
            <a:pPr>
              <a:defRPr/>
            </a:pPr>
            <a:fld id="{85378C16-DE8C-42C8-8721-A930C42DC5C6}"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REESE/DRK12 Outreach</a:t>
            </a:r>
          </a:p>
        </p:txBody>
      </p:sp>
      <p:sp>
        <p:nvSpPr>
          <p:cNvPr id="6" name="Rectangle 6"/>
          <p:cNvSpPr>
            <a:spLocks noGrp="1" noChangeArrowheads="1"/>
          </p:cNvSpPr>
          <p:nvPr>
            <p:ph type="sldNum" sz="quarter" idx="12"/>
          </p:nvPr>
        </p:nvSpPr>
        <p:spPr>
          <a:ln/>
        </p:spPr>
        <p:txBody>
          <a:bodyPr/>
          <a:lstStyle>
            <a:lvl1pPr>
              <a:defRPr/>
            </a:lvl1pPr>
          </a:lstStyle>
          <a:p>
            <a:pPr>
              <a:defRPr/>
            </a:pPr>
            <a:fld id="{5BEF2CBD-ACE8-4597-BB8E-EC13B9F441B6}"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SzPct val="100000"/>
              <a:buFont typeface="Arial" pitchFamily="34" charset="0"/>
              <a:buChar char="•"/>
              <a:defRPr/>
            </a:lvl1pPr>
            <a:lvl2pPr>
              <a:buSzPct val="85000"/>
              <a:buFont typeface="Wingdings" pitchFamily="2" charset="2"/>
              <a:buChar char="Ø"/>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REESE/DRK12 Outreach</a:t>
            </a:r>
          </a:p>
        </p:txBody>
      </p:sp>
      <p:sp>
        <p:nvSpPr>
          <p:cNvPr id="6" name="Rectangle 6"/>
          <p:cNvSpPr>
            <a:spLocks noGrp="1" noChangeArrowheads="1"/>
          </p:cNvSpPr>
          <p:nvPr>
            <p:ph type="sldNum" sz="quarter" idx="12"/>
          </p:nvPr>
        </p:nvSpPr>
        <p:spPr>
          <a:ln/>
        </p:spPr>
        <p:txBody>
          <a:bodyPr/>
          <a:lstStyle>
            <a:lvl1pPr>
              <a:defRPr/>
            </a:lvl1pPr>
          </a:lstStyle>
          <a:p>
            <a:pPr>
              <a:defRPr/>
            </a:pPr>
            <a:fld id="{89014A76-38CC-4080-8E8F-EB33C50D699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REESE/DRK12 Outreach</a:t>
            </a:r>
          </a:p>
        </p:txBody>
      </p:sp>
      <p:sp>
        <p:nvSpPr>
          <p:cNvPr id="6" name="Rectangle 6"/>
          <p:cNvSpPr>
            <a:spLocks noGrp="1" noChangeArrowheads="1"/>
          </p:cNvSpPr>
          <p:nvPr>
            <p:ph type="sldNum" sz="quarter" idx="12"/>
          </p:nvPr>
        </p:nvSpPr>
        <p:spPr>
          <a:ln/>
        </p:spPr>
        <p:txBody>
          <a:bodyPr/>
          <a:lstStyle>
            <a:lvl1pPr>
              <a:defRPr/>
            </a:lvl1pPr>
          </a:lstStyle>
          <a:p>
            <a:pPr>
              <a:defRPr/>
            </a:pPr>
            <a:fld id="{A49FFDF5-87A7-4370-A5D2-F0EA05A12DEB}"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REESE/DRK12 Outreach</a:t>
            </a:r>
          </a:p>
        </p:txBody>
      </p:sp>
      <p:sp>
        <p:nvSpPr>
          <p:cNvPr id="7" name="Rectangle 6"/>
          <p:cNvSpPr>
            <a:spLocks noGrp="1" noChangeArrowheads="1"/>
          </p:cNvSpPr>
          <p:nvPr>
            <p:ph type="sldNum" sz="quarter" idx="12"/>
          </p:nvPr>
        </p:nvSpPr>
        <p:spPr>
          <a:ln/>
        </p:spPr>
        <p:txBody>
          <a:bodyPr/>
          <a:lstStyle>
            <a:lvl1pPr>
              <a:defRPr/>
            </a:lvl1pPr>
          </a:lstStyle>
          <a:p>
            <a:pPr>
              <a:defRPr/>
            </a:pPr>
            <a:fld id="{E6F097F0-915E-4BCA-8DBE-C619493B1BE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t>REESE/DRK12 Outreach</a:t>
            </a:r>
          </a:p>
        </p:txBody>
      </p:sp>
      <p:sp>
        <p:nvSpPr>
          <p:cNvPr id="9" name="Rectangle 6"/>
          <p:cNvSpPr>
            <a:spLocks noGrp="1" noChangeArrowheads="1"/>
          </p:cNvSpPr>
          <p:nvPr>
            <p:ph type="sldNum" sz="quarter" idx="12"/>
          </p:nvPr>
        </p:nvSpPr>
        <p:spPr>
          <a:ln/>
        </p:spPr>
        <p:txBody>
          <a:bodyPr/>
          <a:lstStyle>
            <a:lvl1pPr>
              <a:defRPr/>
            </a:lvl1pPr>
          </a:lstStyle>
          <a:p>
            <a:pPr>
              <a:defRPr/>
            </a:pPr>
            <a:fld id="{5D13EEDB-4B49-4899-AEB1-5699A02774F3}"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t>REESE/DRK12 Outreach</a:t>
            </a:r>
          </a:p>
        </p:txBody>
      </p:sp>
      <p:sp>
        <p:nvSpPr>
          <p:cNvPr id="5" name="Rectangle 6"/>
          <p:cNvSpPr>
            <a:spLocks noGrp="1" noChangeArrowheads="1"/>
          </p:cNvSpPr>
          <p:nvPr>
            <p:ph type="sldNum" sz="quarter" idx="12"/>
          </p:nvPr>
        </p:nvSpPr>
        <p:spPr>
          <a:ln/>
        </p:spPr>
        <p:txBody>
          <a:bodyPr/>
          <a:lstStyle>
            <a:lvl1pPr>
              <a:defRPr/>
            </a:lvl1pPr>
          </a:lstStyle>
          <a:p>
            <a:pPr>
              <a:defRPr/>
            </a:pPr>
            <a:fld id="{09EE68A2-C966-4F7A-9267-0B78F0B183D6}"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t>REESE/DRK12 Outreach</a:t>
            </a:r>
          </a:p>
        </p:txBody>
      </p:sp>
      <p:sp>
        <p:nvSpPr>
          <p:cNvPr id="4" name="Rectangle 6"/>
          <p:cNvSpPr>
            <a:spLocks noGrp="1" noChangeArrowheads="1"/>
          </p:cNvSpPr>
          <p:nvPr>
            <p:ph type="sldNum" sz="quarter" idx="12"/>
          </p:nvPr>
        </p:nvSpPr>
        <p:spPr>
          <a:ln/>
        </p:spPr>
        <p:txBody>
          <a:bodyPr/>
          <a:lstStyle>
            <a:lvl1pPr>
              <a:defRPr/>
            </a:lvl1pPr>
          </a:lstStyle>
          <a:p>
            <a:pPr>
              <a:defRPr/>
            </a:pPr>
            <a:fld id="{1625F6A3-34F5-46AE-8D42-949BE028765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REESE/DRK12 Outreach</a:t>
            </a:r>
          </a:p>
        </p:txBody>
      </p:sp>
      <p:sp>
        <p:nvSpPr>
          <p:cNvPr id="7" name="Rectangle 6"/>
          <p:cNvSpPr>
            <a:spLocks noGrp="1" noChangeArrowheads="1"/>
          </p:cNvSpPr>
          <p:nvPr>
            <p:ph type="sldNum" sz="quarter" idx="12"/>
          </p:nvPr>
        </p:nvSpPr>
        <p:spPr>
          <a:ln/>
        </p:spPr>
        <p:txBody>
          <a:bodyPr/>
          <a:lstStyle>
            <a:lvl1pPr>
              <a:defRPr/>
            </a:lvl1pPr>
          </a:lstStyle>
          <a:p>
            <a:pPr>
              <a:defRPr/>
            </a:pPr>
            <a:fld id="{FF4AF55E-6925-47CD-882E-E673BBDD2A34}"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t>REESE/DRK12 Outreach</a:t>
            </a:r>
          </a:p>
        </p:txBody>
      </p:sp>
      <p:sp>
        <p:nvSpPr>
          <p:cNvPr id="7" name="Rectangle 6"/>
          <p:cNvSpPr>
            <a:spLocks noGrp="1" noChangeArrowheads="1"/>
          </p:cNvSpPr>
          <p:nvPr>
            <p:ph type="sldNum" sz="quarter" idx="12"/>
          </p:nvPr>
        </p:nvSpPr>
        <p:spPr>
          <a:ln/>
        </p:spPr>
        <p:txBody>
          <a:bodyPr/>
          <a:lstStyle>
            <a:lvl1pPr>
              <a:defRPr/>
            </a:lvl1pPr>
          </a:lstStyle>
          <a:p>
            <a:pPr>
              <a:defRPr/>
            </a:pPr>
            <a:fld id="{90E29E0F-AFCC-40B1-A067-FE5D921BE9B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r>
              <a:rPr lang="en-US" dirty="0"/>
              <a:t>REESE/DRK12 Outreach</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317F748-6C98-4ED7-8FF9-E8CADA98FFF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000" b="1">
          <a:solidFill>
            <a:srgbClr val="000099"/>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rgbClr val="000099"/>
          </a:solidFill>
          <a:effectLst>
            <a:outerShdw blurRad="38100" dist="38100" dir="2700000" algn="tl">
              <a:srgbClr val="C0C0C0"/>
            </a:outerShdw>
          </a:effectLst>
          <a:latin typeface="Tahoma" charset="0"/>
        </a:defRPr>
      </a:lvl2pPr>
      <a:lvl3pPr algn="ctr" rtl="0" eaLnBrk="0" fontAlgn="base" hangingPunct="0">
        <a:spcBef>
          <a:spcPct val="0"/>
        </a:spcBef>
        <a:spcAft>
          <a:spcPct val="0"/>
        </a:spcAft>
        <a:defRPr sz="4400" b="1">
          <a:solidFill>
            <a:srgbClr val="000099"/>
          </a:solidFill>
          <a:effectLst>
            <a:outerShdw blurRad="38100" dist="38100" dir="2700000" algn="tl">
              <a:srgbClr val="C0C0C0"/>
            </a:outerShdw>
          </a:effectLst>
          <a:latin typeface="Tahoma" charset="0"/>
        </a:defRPr>
      </a:lvl3pPr>
      <a:lvl4pPr algn="ctr" rtl="0" eaLnBrk="0" fontAlgn="base" hangingPunct="0">
        <a:spcBef>
          <a:spcPct val="0"/>
        </a:spcBef>
        <a:spcAft>
          <a:spcPct val="0"/>
        </a:spcAft>
        <a:defRPr sz="4400" b="1">
          <a:solidFill>
            <a:srgbClr val="000099"/>
          </a:solidFill>
          <a:effectLst>
            <a:outerShdw blurRad="38100" dist="38100" dir="2700000" algn="tl">
              <a:srgbClr val="C0C0C0"/>
            </a:outerShdw>
          </a:effectLst>
          <a:latin typeface="Tahoma" charset="0"/>
        </a:defRPr>
      </a:lvl4pPr>
      <a:lvl5pPr algn="ctr" rtl="0" eaLnBrk="0" fontAlgn="base" hangingPunct="0">
        <a:spcBef>
          <a:spcPct val="0"/>
        </a:spcBef>
        <a:spcAft>
          <a:spcPct val="0"/>
        </a:spcAft>
        <a:defRPr sz="4400" b="1">
          <a:solidFill>
            <a:srgbClr val="000099"/>
          </a:solidFill>
          <a:effectLst>
            <a:outerShdw blurRad="38100" dist="38100" dir="2700000" algn="tl">
              <a:srgbClr val="C0C0C0"/>
            </a:outerShdw>
          </a:effectLst>
          <a:latin typeface="Tahoma" charset="0"/>
        </a:defRPr>
      </a:lvl5pPr>
      <a:lvl6pPr marL="457200" algn="ctr" rtl="0" fontAlgn="base">
        <a:spcBef>
          <a:spcPct val="0"/>
        </a:spcBef>
        <a:spcAft>
          <a:spcPct val="0"/>
        </a:spcAft>
        <a:defRPr sz="4400" b="1">
          <a:solidFill>
            <a:srgbClr val="000099"/>
          </a:solidFill>
          <a:effectLst>
            <a:outerShdw blurRad="38100" dist="38100" dir="2700000" algn="tl">
              <a:srgbClr val="C0C0C0"/>
            </a:outerShdw>
          </a:effectLst>
          <a:latin typeface="Tahoma" charset="0"/>
        </a:defRPr>
      </a:lvl6pPr>
      <a:lvl7pPr marL="914400" algn="ctr" rtl="0" fontAlgn="base">
        <a:spcBef>
          <a:spcPct val="0"/>
        </a:spcBef>
        <a:spcAft>
          <a:spcPct val="0"/>
        </a:spcAft>
        <a:defRPr sz="4400" b="1">
          <a:solidFill>
            <a:srgbClr val="000099"/>
          </a:solidFill>
          <a:effectLst>
            <a:outerShdw blurRad="38100" dist="38100" dir="2700000" algn="tl">
              <a:srgbClr val="C0C0C0"/>
            </a:outerShdw>
          </a:effectLst>
          <a:latin typeface="Tahoma" charset="0"/>
        </a:defRPr>
      </a:lvl7pPr>
      <a:lvl8pPr marL="1371600" algn="ctr" rtl="0" fontAlgn="base">
        <a:spcBef>
          <a:spcPct val="0"/>
        </a:spcBef>
        <a:spcAft>
          <a:spcPct val="0"/>
        </a:spcAft>
        <a:defRPr sz="4400" b="1">
          <a:solidFill>
            <a:srgbClr val="000099"/>
          </a:solidFill>
          <a:effectLst>
            <a:outerShdw blurRad="38100" dist="38100" dir="2700000" algn="tl">
              <a:srgbClr val="C0C0C0"/>
            </a:outerShdw>
          </a:effectLst>
          <a:latin typeface="Tahoma" charset="0"/>
        </a:defRPr>
      </a:lvl8pPr>
      <a:lvl9pPr marL="1828800" algn="ctr" rtl="0" fontAlgn="base">
        <a:spcBef>
          <a:spcPct val="0"/>
        </a:spcBef>
        <a:spcAft>
          <a:spcPct val="0"/>
        </a:spcAft>
        <a:defRPr sz="4400" b="1">
          <a:solidFill>
            <a:srgbClr val="000099"/>
          </a:solidFill>
          <a:effectLst>
            <a:outerShdw blurRad="38100" dist="38100" dir="2700000" algn="tl">
              <a:srgbClr val="C0C0C0"/>
            </a:outerShdw>
          </a:effectLst>
          <a:latin typeface="Tahoma" charset="0"/>
        </a:defRPr>
      </a:lvl9pPr>
    </p:titleStyle>
    <p:bodyStyle>
      <a:lvl1pPr marL="342900" indent="-342900" algn="l" rtl="0" eaLnBrk="0" fontAlgn="base" hangingPunct="0">
        <a:spcBef>
          <a:spcPct val="20000"/>
        </a:spcBef>
        <a:spcAft>
          <a:spcPct val="0"/>
        </a:spcAft>
        <a:buSzPct val="80000"/>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hyperlink" Target="https://www.nsf.gov/awardsearch/advancedSearchResult?PIId=&amp;PIFirstName=&amp;PILastName=&amp;PIOrganization=&amp;PIState=&amp;PIZip=&amp;PICountry=&amp;ProgOrganization=&amp;ProgEleCode=&amp;BooleanElement=All&amp;ProgRefCode=023z&amp;BooleanRef=All&amp;Program=&amp;ProgOfficer=&amp;Keyword=&amp;AwardNumberOperator=&amp;AwardAmount=&amp;AwardInstrument=&amp;ActiveAwards=true&amp;OriginalAwardDateOperator=&amp;StartDateOperator=&amp;ExpDateOperator=" TargetMode="External"/><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slideLayout" Target="../slideLayouts/slideLayout7.xml"/><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audio" Target="../media/media26.m4a"/><Relationship Id="rId16" Type="http://schemas.openxmlformats.org/officeDocument/2006/relationships/image" Target="../media/image16.png"/><Relationship Id="rId20" Type="http://schemas.openxmlformats.org/officeDocument/2006/relationships/image" Target="../media/image20.png"/><Relationship Id="rId1" Type="http://schemas.microsoft.com/office/2007/relationships/media" Target="../media/media26.m4a"/><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notesSlide" Target="../notesSlides/notesSlide15.xml"/><Relationship Id="rId9" Type="http://schemas.openxmlformats.org/officeDocument/2006/relationships/image" Target="../media/image9.jpg"/><Relationship Id="rId14" Type="http://schemas.openxmlformats.org/officeDocument/2006/relationships/image" Target="../media/image14.png"/><Relationship Id="rId22"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hyperlink" Target="https://www.nsf.gov/bfa/dias/policy/merit_review/illustration.pdf" TargetMode="External"/><Relationship Id="rId4"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hyperlink" Target="https://www.nsf.gov/publications/pub_summ.jsp?ods_key=papp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www.nsf.gov/bfa/dias/caar/fed.jsp"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www.nsf.gov/bfa/dias/caar/index.jsp" TargetMode="External"/><Relationship Id="rId5" Type="http://schemas.openxmlformats.org/officeDocument/2006/relationships/hyperlink" Target="https://www.nsf.gov/publications/pub_summ.jsp?ods_key=pnag" TargetMode="Externa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hyperlink" Target="https://www.whitehouse.gov/wp-content/uploads/2018/12/STEM-Education-Strategic-Plan-2018.pdf"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ctrTitle"/>
          </p:nvPr>
        </p:nvSpPr>
        <p:spPr/>
        <p:txBody>
          <a:bodyPr/>
          <a:lstStyle/>
          <a:p>
            <a:r>
              <a:rPr lang="en-US" dirty="0">
                <a:solidFill>
                  <a:schemeClr val="accent6">
                    <a:lumMod val="75000"/>
                  </a:schemeClr>
                </a:solidFill>
              </a:rPr>
              <a:t>CS for All: Research and RPPs</a:t>
            </a:r>
            <a:br>
              <a:rPr lang="en-US" dirty="0"/>
            </a:br>
            <a:endParaRPr lang="en-US" dirty="0"/>
          </a:p>
        </p:txBody>
      </p:sp>
      <p:sp>
        <p:nvSpPr>
          <p:cNvPr id="1028" name="Rectangle 3"/>
          <p:cNvSpPr>
            <a:spLocks noGrp="1" noChangeArrowheads="1"/>
          </p:cNvSpPr>
          <p:nvPr>
            <p:ph type="subTitle" idx="1"/>
          </p:nvPr>
        </p:nvSpPr>
        <p:spPr/>
        <p:txBody>
          <a:bodyPr/>
          <a:lstStyle/>
          <a:p>
            <a:r>
              <a:rPr lang="en-US" dirty="0"/>
              <a:t> </a:t>
            </a:r>
          </a:p>
          <a:p>
            <a:r>
              <a:rPr lang="en-US" dirty="0"/>
              <a:t>Program Solicitation: NSF 20-539</a:t>
            </a:r>
            <a:br>
              <a:rPr lang="en-US" dirty="0"/>
            </a:br>
            <a:r>
              <a:rPr lang="en-US" dirty="0"/>
              <a:t>Current PAPPG applies: NSF 20-1</a:t>
            </a:r>
          </a:p>
        </p:txBody>
      </p:sp>
      <p:graphicFrame>
        <p:nvGraphicFramePr>
          <p:cNvPr id="1026" name="Object 4"/>
          <p:cNvGraphicFramePr>
            <a:graphicFrameLocks noChangeAspect="1"/>
          </p:cNvGraphicFramePr>
          <p:nvPr/>
        </p:nvGraphicFramePr>
        <p:xfrm>
          <a:off x="0" y="0"/>
          <a:ext cx="9144000" cy="771525"/>
        </p:xfrm>
        <a:graphic>
          <a:graphicData uri="http://schemas.openxmlformats.org/presentationml/2006/ole">
            <mc:AlternateContent xmlns:mc="http://schemas.openxmlformats.org/markup-compatibility/2006">
              <mc:Choice xmlns:v="urn:schemas-microsoft-com:vml" Requires="v">
                <p:oleObj spid="_x0000_s1027" name="Photo Editor Photo" r:id="rId6" imgW="11298227" imgH="952633" progId="">
                  <p:embed/>
                </p:oleObj>
              </mc:Choice>
              <mc:Fallback>
                <p:oleObj name="Photo Editor Photo" r:id="rId6" imgW="11298227" imgH="952633" progId="">
                  <p:embed/>
                  <p:pic>
                    <p:nvPicPr>
                      <p:cNvPr id="1026"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sp>
        <p:nvSpPr>
          <p:cNvPr id="5" name="Rectangle 4"/>
          <p:cNvSpPr/>
          <p:nvPr/>
        </p:nvSpPr>
        <p:spPr>
          <a:xfrm rot="21308128">
            <a:off x="2307613" y="3984267"/>
            <a:ext cx="4516761" cy="424732"/>
          </a:xfrm>
          <a:prstGeom prst="rect">
            <a:avLst/>
          </a:prstGeom>
        </p:spPr>
        <p:txBody>
          <a:bodyPr wrap="square">
            <a:spAutoFit/>
          </a:bodyPr>
          <a:lstStyle/>
          <a:p>
            <a:pPr eaLnBrk="1" hangingPunct="1">
              <a:lnSpc>
                <a:spcPct val="90000"/>
              </a:lnSpc>
            </a:pPr>
            <a:r>
              <a:rPr lang="en-GB" i="1" dirty="0">
                <a:solidFill>
                  <a:srgbClr val="FF0000"/>
                </a:solidFill>
                <a:latin typeface="Tahoma" pitchFamily="34" charset="0"/>
                <a:cs typeface="Tahoma" pitchFamily="34" charset="0"/>
              </a:rPr>
              <a:t> </a:t>
            </a:r>
            <a:endParaRPr lang="en-US" i="1" dirty="0">
              <a:solidFill>
                <a:srgbClr val="FF0000"/>
              </a:solidFill>
              <a:latin typeface="Tahoma" pitchFamily="34" charset="0"/>
              <a:cs typeface="Tahoma" pitchFamily="34" charset="0"/>
            </a:endParaRPr>
          </a:p>
        </p:txBody>
      </p:sp>
      <p:pic>
        <p:nvPicPr>
          <p:cNvPr id="3" name="Audio 2">
            <a:hlinkClick r:id="" action="ppaction://media"/>
            <a:extLst>
              <a:ext uri="{FF2B5EF4-FFF2-40B4-BE49-F238E27FC236}">
                <a16:creationId xmlns:a16="http://schemas.microsoft.com/office/drawing/2014/main" id="{B43E37F3-64F5-424D-B49F-3B4DEBAB99E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75104442"/>
      </p:ext>
    </p:extLst>
  </p:cSld>
  <p:clrMapOvr>
    <a:masterClrMapping/>
  </p:clrMapOvr>
  <mc:AlternateContent xmlns:mc="http://schemas.openxmlformats.org/markup-compatibility/2006">
    <mc:Choice xmlns:p14="http://schemas.microsoft.com/office/powerpoint/2010/main" Requires="p14">
      <p:transition spd="slow" p14:dur="2000" advTm="91435"/>
    </mc:Choice>
    <mc:Fallback>
      <p:transition spd="slow" advTm="91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a:solidFill>
                  <a:schemeClr val="accent6">
                    <a:lumMod val="75000"/>
                  </a:schemeClr>
                </a:solidFill>
                <a:effectLst/>
              </a:rPr>
              <a:t>Project strands</a:t>
            </a:r>
            <a:endParaRPr lang="en-US" sz="3600" dirty="0">
              <a:solidFill>
                <a:schemeClr val="accent6">
                  <a:lumMod val="75000"/>
                </a:schemeClr>
              </a:solidFill>
            </a:endParaRPr>
          </a:p>
        </p:txBody>
      </p:sp>
      <p:sp>
        <p:nvSpPr>
          <p:cNvPr id="3" name="Content Placeholder 2"/>
          <p:cNvSpPr>
            <a:spLocks noGrp="1"/>
          </p:cNvSpPr>
          <p:nvPr>
            <p:ph idx="1"/>
          </p:nvPr>
        </p:nvSpPr>
        <p:spPr>
          <a:xfrm>
            <a:off x="609600" y="2209800"/>
            <a:ext cx="7772400" cy="3886200"/>
          </a:xfrm>
        </p:spPr>
        <p:txBody>
          <a:bodyPr>
            <a:normAutofit/>
          </a:bodyPr>
          <a:lstStyle/>
          <a:p>
            <a:pPr marL="514350" indent="-514350">
              <a:buFont typeface="+mj-lt"/>
              <a:buAutoNum type="arabicPeriod"/>
              <a:defRPr/>
            </a:pPr>
            <a:r>
              <a:rPr lang="en-US" dirty="0"/>
              <a:t>Research-Practice Partnerships</a:t>
            </a:r>
          </a:p>
          <a:p>
            <a:pPr marL="514350" indent="-514350">
              <a:buFont typeface="+mj-lt"/>
              <a:buAutoNum type="arabicPeriod"/>
              <a:defRPr/>
            </a:pPr>
            <a:r>
              <a:rPr lang="en-US" dirty="0"/>
              <a:t>Research on Learning and Instruction</a:t>
            </a:r>
          </a:p>
        </p:txBody>
      </p:sp>
      <p:pic>
        <p:nvPicPr>
          <p:cNvPr id="4" name="Audio 3">
            <a:hlinkClick r:id="" action="ppaction://media"/>
            <a:extLst>
              <a:ext uri="{FF2B5EF4-FFF2-40B4-BE49-F238E27FC236}">
                <a16:creationId xmlns:a16="http://schemas.microsoft.com/office/drawing/2014/main" id="{01D8C936-9D80-4A43-889F-CAD0AB0F58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126"/>
    </mc:Choice>
    <mc:Fallback>
      <p:transition spd="slow" advTm="13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635A6-2FA0-49CC-B77B-A140CE3448CE}"/>
              </a:ext>
            </a:extLst>
          </p:cNvPr>
          <p:cNvSpPr>
            <a:spLocks noGrp="1"/>
          </p:cNvSpPr>
          <p:nvPr>
            <p:ph type="title"/>
          </p:nvPr>
        </p:nvSpPr>
        <p:spPr/>
        <p:txBody>
          <a:bodyPr/>
          <a:lstStyle/>
          <a:p>
            <a:r>
              <a:rPr lang="en-US" dirty="0"/>
              <a:t>Research-Practice Partnerships</a:t>
            </a:r>
          </a:p>
        </p:txBody>
      </p:sp>
      <p:sp>
        <p:nvSpPr>
          <p:cNvPr id="3" name="Content Placeholder 2">
            <a:extLst>
              <a:ext uri="{FF2B5EF4-FFF2-40B4-BE49-F238E27FC236}">
                <a16:creationId xmlns:a16="http://schemas.microsoft.com/office/drawing/2014/main" id="{EEE5A109-0F4C-46F7-8D49-BF575CDE0F3B}"/>
              </a:ext>
            </a:extLst>
          </p:cNvPr>
          <p:cNvSpPr>
            <a:spLocks noGrp="1"/>
          </p:cNvSpPr>
          <p:nvPr>
            <p:ph idx="1"/>
          </p:nvPr>
        </p:nvSpPr>
        <p:spPr/>
        <p:txBody>
          <a:bodyPr/>
          <a:lstStyle/>
          <a:p>
            <a:r>
              <a:rPr lang="en-US" dirty="0"/>
              <a:t>RPPs are defined in the literature as “long-term, mutualistic collaborations between practitioners and researchers that are intentionally organized to investigate problems of practice and solutions for improving district [and school] outcomes"</a:t>
            </a:r>
          </a:p>
        </p:txBody>
      </p:sp>
      <p:pic>
        <p:nvPicPr>
          <p:cNvPr id="4" name="Audio 3">
            <a:hlinkClick r:id="" action="ppaction://media"/>
            <a:extLst>
              <a:ext uri="{FF2B5EF4-FFF2-40B4-BE49-F238E27FC236}">
                <a16:creationId xmlns:a16="http://schemas.microsoft.com/office/drawing/2014/main" id="{5E0D9393-ABFE-463D-A26A-CBDD88F30A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82867131"/>
      </p:ext>
    </p:extLst>
  </p:cSld>
  <p:clrMapOvr>
    <a:masterClrMapping/>
  </p:clrMapOvr>
  <mc:AlternateContent xmlns:mc="http://schemas.openxmlformats.org/markup-compatibility/2006">
    <mc:Choice xmlns:p14="http://schemas.microsoft.com/office/powerpoint/2010/main" Requires="p14">
      <p:transition spd="slow" p14:dur="2000" advTm="79745"/>
    </mc:Choice>
    <mc:Fallback>
      <p:transition spd="slow" advTm="79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DA803-1D56-4F91-A66E-D0280300E40C}"/>
              </a:ext>
            </a:extLst>
          </p:cNvPr>
          <p:cNvSpPr>
            <a:spLocks noGrp="1"/>
          </p:cNvSpPr>
          <p:nvPr>
            <p:ph type="title"/>
          </p:nvPr>
        </p:nvSpPr>
        <p:spPr/>
        <p:txBody>
          <a:bodyPr/>
          <a:lstStyle/>
          <a:p>
            <a:r>
              <a:rPr lang="en-US" dirty="0"/>
              <a:t>RPPs</a:t>
            </a:r>
          </a:p>
        </p:txBody>
      </p:sp>
      <p:sp>
        <p:nvSpPr>
          <p:cNvPr id="3" name="Content Placeholder 2">
            <a:extLst>
              <a:ext uri="{FF2B5EF4-FFF2-40B4-BE49-F238E27FC236}">
                <a16:creationId xmlns:a16="http://schemas.microsoft.com/office/drawing/2014/main" id="{A2455367-9D77-46A5-8385-B9581BB7C3DB}"/>
              </a:ext>
            </a:extLst>
          </p:cNvPr>
          <p:cNvSpPr>
            <a:spLocks noGrp="1"/>
          </p:cNvSpPr>
          <p:nvPr>
            <p:ph idx="1"/>
          </p:nvPr>
        </p:nvSpPr>
        <p:spPr/>
        <p:txBody>
          <a:bodyPr/>
          <a:lstStyle/>
          <a:p>
            <a:r>
              <a:rPr lang="en-US" dirty="0"/>
              <a:t>RPPs aim to strengthen the capacity of an organization to reliably produce valued CS and CT education outcomes for diverse groups of students, educated by different teachers in varied organizational contexts. </a:t>
            </a:r>
          </a:p>
        </p:txBody>
      </p:sp>
      <p:pic>
        <p:nvPicPr>
          <p:cNvPr id="4" name="Audio 3">
            <a:hlinkClick r:id="" action="ppaction://media"/>
            <a:extLst>
              <a:ext uri="{FF2B5EF4-FFF2-40B4-BE49-F238E27FC236}">
                <a16:creationId xmlns:a16="http://schemas.microsoft.com/office/drawing/2014/main" id="{899BE0C2-FBEB-4EEE-9A16-DA29DFD771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46783652"/>
      </p:ext>
    </p:extLst>
  </p:cSld>
  <p:clrMapOvr>
    <a:masterClrMapping/>
  </p:clrMapOvr>
  <mc:AlternateContent xmlns:mc="http://schemas.openxmlformats.org/markup-compatibility/2006">
    <mc:Choice xmlns:p14="http://schemas.microsoft.com/office/powerpoint/2010/main" Requires="p14">
      <p:transition spd="slow" p14:dur="2000" advTm="25927"/>
    </mc:Choice>
    <mc:Fallback>
      <p:transition spd="slow" advTm="25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D27ED-9403-425E-9497-530A513A69E1}"/>
              </a:ext>
            </a:extLst>
          </p:cNvPr>
          <p:cNvSpPr>
            <a:spLocks noGrp="1"/>
          </p:cNvSpPr>
          <p:nvPr>
            <p:ph type="title"/>
          </p:nvPr>
        </p:nvSpPr>
        <p:spPr/>
        <p:txBody>
          <a:bodyPr/>
          <a:lstStyle/>
          <a:p>
            <a:r>
              <a:rPr lang="en-US" dirty="0"/>
              <a:t>RPP Strands</a:t>
            </a:r>
          </a:p>
        </p:txBody>
      </p:sp>
      <p:sp>
        <p:nvSpPr>
          <p:cNvPr id="3" name="Content Placeholder 2">
            <a:extLst>
              <a:ext uri="{FF2B5EF4-FFF2-40B4-BE49-F238E27FC236}">
                <a16:creationId xmlns:a16="http://schemas.microsoft.com/office/drawing/2014/main" id="{7200970E-0D17-4B2C-B74B-8F878FC90B90}"/>
              </a:ext>
            </a:extLst>
          </p:cNvPr>
          <p:cNvSpPr>
            <a:spLocks noGrp="1"/>
          </p:cNvSpPr>
          <p:nvPr>
            <p:ph idx="1"/>
          </p:nvPr>
        </p:nvSpPr>
        <p:spPr/>
        <p:txBody>
          <a:bodyPr/>
          <a:lstStyle/>
          <a:p>
            <a:r>
              <a:rPr lang="en-US" dirty="0"/>
              <a:t>PreK-8</a:t>
            </a:r>
          </a:p>
          <a:p>
            <a:r>
              <a:rPr lang="en-US" dirty="0"/>
              <a:t>High School</a:t>
            </a:r>
          </a:p>
          <a:p>
            <a:r>
              <a:rPr lang="en-US" dirty="0"/>
              <a:t>PreK-12/PreK-14 Pathways</a:t>
            </a:r>
          </a:p>
        </p:txBody>
      </p:sp>
      <p:pic>
        <p:nvPicPr>
          <p:cNvPr id="4" name="Audio 3">
            <a:hlinkClick r:id="" action="ppaction://media"/>
            <a:extLst>
              <a:ext uri="{FF2B5EF4-FFF2-40B4-BE49-F238E27FC236}">
                <a16:creationId xmlns:a16="http://schemas.microsoft.com/office/drawing/2014/main" id="{BD851B57-7543-43A9-B92C-2EB181344B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80304607"/>
      </p:ext>
    </p:extLst>
  </p:cSld>
  <p:clrMapOvr>
    <a:masterClrMapping/>
  </p:clrMapOvr>
  <mc:AlternateContent xmlns:mc="http://schemas.openxmlformats.org/markup-compatibility/2006">
    <mc:Choice xmlns:p14="http://schemas.microsoft.com/office/powerpoint/2010/main" Requires="p14">
      <p:transition spd="slow" p14:dur="2000" advTm="105452"/>
    </mc:Choice>
    <mc:Fallback>
      <p:transition spd="slow" advTm="105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BC52-6516-4AD2-8C8F-6AFB16512B90}"/>
              </a:ext>
            </a:extLst>
          </p:cNvPr>
          <p:cNvSpPr>
            <a:spLocks noGrp="1"/>
          </p:cNvSpPr>
          <p:nvPr>
            <p:ph type="title"/>
          </p:nvPr>
        </p:nvSpPr>
        <p:spPr/>
        <p:txBody>
          <a:bodyPr/>
          <a:lstStyle/>
          <a:p>
            <a:r>
              <a:rPr lang="en-US" dirty="0"/>
              <a:t>Research Strand</a:t>
            </a:r>
          </a:p>
        </p:txBody>
      </p:sp>
      <p:sp>
        <p:nvSpPr>
          <p:cNvPr id="3" name="Content Placeholder 2">
            <a:extLst>
              <a:ext uri="{FF2B5EF4-FFF2-40B4-BE49-F238E27FC236}">
                <a16:creationId xmlns:a16="http://schemas.microsoft.com/office/drawing/2014/main" id="{CB29CEE3-C0C1-471A-8420-856DC5665965}"/>
              </a:ext>
            </a:extLst>
          </p:cNvPr>
          <p:cNvSpPr>
            <a:spLocks noGrp="1"/>
          </p:cNvSpPr>
          <p:nvPr>
            <p:ph idx="1"/>
          </p:nvPr>
        </p:nvSpPr>
        <p:spPr/>
        <p:txBody>
          <a:bodyPr/>
          <a:lstStyle/>
          <a:p>
            <a:r>
              <a:rPr lang="en-US" dirty="0"/>
              <a:t>The aim of the Research Strand is to support the development of a rich knowledge base that illuminates how learning in the domain of computer science best occurs and how it can be supported most effectively for all students. </a:t>
            </a:r>
          </a:p>
        </p:txBody>
      </p:sp>
      <p:pic>
        <p:nvPicPr>
          <p:cNvPr id="4" name="Audio 3">
            <a:hlinkClick r:id="" action="ppaction://media"/>
            <a:extLst>
              <a:ext uri="{FF2B5EF4-FFF2-40B4-BE49-F238E27FC236}">
                <a16:creationId xmlns:a16="http://schemas.microsoft.com/office/drawing/2014/main" id="{DAA3BBE8-9E65-44D4-9936-F1DBB9F789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66140705"/>
      </p:ext>
    </p:extLst>
  </p:cSld>
  <p:clrMapOvr>
    <a:masterClrMapping/>
  </p:clrMapOvr>
  <mc:AlternateContent xmlns:mc="http://schemas.openxmlformats.org/markup-compatibility/2006">
    <mc:Choice xmlns:p14="http://schemas.microsoft.com/office/powerpoint/2010/main" Requires="p14">
      <p:transition spd="slow" p14:dur="2000" advTm="78546"/>
    </mc:Choice>
    <mc:Fallback>
      <p:transition spd="slow" advTm="78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449D-C8A7-4A16-ADC7-48B9469EAC74}"/>
              </a:ext>
            </a:extLst>
          </p:cNvPr>
          <p:cNvSpPr>
            <a:spLocks noGrp="1"/>
          </p:cNvSpPr>
          <p:nvPr>
            <p:ph type="title"/>
          </p:nvPr>
        </p:nvSpPr>
        <p:spPr/>
        <p:txBody>
          <a:bodyPr/>
          <a:lstStyle/>
          <a:p>
            <a:r>
              <a:rPr lang="en-US" dirty="0"/>
              <a:t>Some topics (see solicitation for more)</a:t>
            </a:r>
          </a:p>
        </p:txBody>
      </p:sp>
      <p:sp>
        <p:nvSpPr>
          <p:cNvPr id="3" name="Content Placeholder 2">
            <a:extLst>
              <a:ext uri="{FF2B5EF4-FFF2-40B4-BE49-F238E27FC236}">
                <a16:creationId xmlns:a16="http://schemas.microsoft.com/office/drawing/2014/main" id="{4DA6585B-A72F-4E4B-94E8-FD23E3C36B14}"/>
              </a:ext>
            </a:extLst>
          </p:cNvPr>
          <p:cNvSpPr>
            <a:spLocks noGrp="1"/>
          </p:cNvSpPr>
          <p:nvPr>
            <p:ph idx="1"/>
          </p:nvPr>
        </p:nvSpPr>
        <p:spPr/>
        <p:txBody>
          <a:bodyPr>
            <a:normAutofit fontScale="92500" lnSpcReduction="20000"/>
          </a:bodyPr>
          <a:lstStyle/>
          <a:p>
            <a:r>
              <a:rPr lang="en-US" dirty="0"/>
              <a:t>How CS and CT are learned</a:t>
            </a:r>
          </a:p>
          <a:p>
            <a:r>
              <a:rPr lang="en-US" dirty="0"/>
              <a:t>CS literacy</a:t>
            </a:r>
          </a:p>
          <a:p>
            <a:r>
              <a:rPr lang="en-US" dirty="0"/>
              <a:t>Associations between instructional strategies and learning</a:t>
            </a:r>
          </a:p>
          <a:p>
            <a:r>
              <a:rPr lang="en-US" dirty="0"/>
              <a:t>Models of reasoning CS as they relate to STEM disciplines</a:t>
            </a:r>
          </a:p>
          <a:p>
            <a:r>
              <a:rPr lang="en-US" dirty="0"/>
              <a:t>CS knowledge for teaching</a:t>
            </a:r>
          </a:p>
          <a:p>
            <a:r>
              <a:rPr lang="en-US" dirty="0"/>
              <a:t>Resources and challenges of underrepresented groups in CS</a:t>
            </a:r>
          </a:p>
        </p:txBody>
      </p:sp>
      <p:pic>
        <p:nvPicPr>
          <p:cNvPr id="4" name="Audio 3">
            <a:hlinkClick r:id="" action="ppaction://media"/>
            <a:extLst>
              <a:ext uri="{FF2B5EF4-FFF2-40B4-BE49-F238E27FC236}">
                <a16:creationId xmlns:a16="http://schemas.microsoft.com/office/drawing/2014/main" id="{155BD92A-EEBB-46E1-A3D9-161668BDEC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21444438"/>
      </p:ext>
    </p:extLst>
  </p:cSld>
  <p:clrMapOvr>
    <a:masterClrMapping/>
  </p:clrMapOvr>
  <mc:AlternateContent xmlns:mc="http://schemas.openxmlformats.org/markup-compatibility/2006">
    <mc:Choice xmlns:p14="http://schemas.microsoft.com/office/powerpoint/2010/main" Requires="p14">
      <p:transition spd="slow" p14:dur="2000" advTm="94261"/>
    </mc:Choice>
    <mc:Fallback>
      <p:transition spd="slow" advTm="9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a:solidFill>
                  <a:schemeClr val="accent6">
                    <a:lumMod val="75000"/>
                  </a:schemeClr>
                </a:solidFill>
              </a:rPr>
              <a:t>Size classes</a:t>
            </a:r>
          </a:p>
        </p:txBody>
      </p:sp>
      <p:sp>
        <p:nvSpPr>
          <p:cNvPr id="3" name="Content Placeholder 2"/>
          <p:cNvSpPr>
            <a:spLocks noGrp="1"/>
          </p:cNvSpPr>
          <p:nvPr>
            <p:ph idx="1"/>
          </p:nvPr>
        </p:nvSpPr>
        <p:spPr>
          <a:xfrm>
            <a:off x="685800" y="1600200"/>
            <a:ext cx="7772400" cy="4724400"/>
          </a:xfrm>
        </p:spPr>
        <p:txBody>
          <a:bodyPr/>
          <a:lstStyle/>
          <a:p>
            <a:r>
              <a:rPr lang="en-US" sz="2000" b="1" dirty="0">
                <a:solidFill>
                  <a:srgbClr val="000000"/>
                </a:solidFill>
                <a:latin typeface="Arial" panose="020B0604020202020204" pitchFamily="34" charset="0"/>
              </a:rPr>
              <a:t>Small RPP</a:t>
            </a:r>
            <a:r>
              <a:rPr lang="en-US" sz="2000" dirty="0">
                <a:solidFill>
                  <a:srgbClr val="000000"/>
                </a:solidFill>
                <a:latin typeface="Arial" panose="020B0604020202020204" pitchFamily="34" charset="0"/>
              </a:rPr>
              <a:t> proposals (maximum of $300,000 for up to 2 years) are designed to support the initial steps in establishing a strong and well-integrated RPP team that could successfully compete for a Medium or Large proposal in the near future.</a:t>
            </a:r>
          </a:p>
          <a:p>
            <a:r>
              <a:rPr lang="en-US" sz="2000" b="1" dirty="0">
                <a:solidFill>
                  <a:srgbClr val="000000"/>
                </a:solidFill>
                <a:latin typeface="Arial" panose="020B0604020202020204" pitchFamily="34" charset="0"/>
              </a:rPr>
              <a:t>Medium RPP </a:t>
            </a:r>
            <a:r>
              <a:rPr lang="en-US" sz="2000" dirty="0">
                <a:solidFill>
                  <a:srgbClr val="000000"/>
                </a:solidFill>
                <a:latin typeface="Arial" panose="020B0604020202020204" pitchFamily="34" charset="0"/>
              </a:rPr>
              <a:t>proposals (maximum of $1,000,000 for up to 3 years) are designed to support the modest scaling of a promising approach by a well-defined RPP team.</a:t>
            </a:r>
          </a:p>
          <a:p>
            <a:r>
              <a:rPr lang="en-US" sz="2000" b="1" dirty="0">
                <a:solidFill>
                  <a:srgbClr val="000000"/>
                </a:solidFill>
                <a:latin typeface="Arial" panose="020B0604020202020204" pitchFamily="34" charset="0"/>
              </a:rPr>
              <a:t>Large RPP </a:t>
            </a:r>
            <a:r>
              <a:rPr lang="en-US" sz="2000" dirty="0">
                <a:solidFill>
                  <a:srgbClr val="000000"/>
                </a:solidFill>
                <a:latin typeface="Arial" panose="020B0604020202020204" pitchFamily="34" charset="0"/>
              </a:rPr>
              <a:t>proposals (maximum of $2,000,000 for up to 4 years) are designed to support the widespread scaling of an evidence-based approach by a RPP team that builds on prior collaborations.</a:t>
            </a:r>
          </a:p>
          <a:p>
            <a:r>
              <a:rPr lang="en-US" sz="2000" b="1" dirty="0">
                <a:solidFill>
                  <a:srgbClr val="000000"/>
                </a:solidFill>
                <a:latin typeface="Arial" panose="020B0604020202020204" pitchFamily="34" charset="0"/>
              </a:rPr>
              <a:t>Research</a:t>
            </a:r>
            <a:r>
              <a:rPr lang="en-US" sz="2000" dirty="0">
                <a:solidFill>
                  <a:srgbClr val="000000"/>
                </a:solidFill>
                <a:latin typeface="Arial" panose="020B0604020202020204" pitchFamily="34" charset="0"/>
              </a:rPr>
              <a:t> proposals (maximum of $500,000 for up to 3 years) are designed to support research projects.</a:t>
            </a:r>
          </a:p>
          <a:p>
            <a:endParaRPr lang="en-US" sz="2000" dirty="0"/>
          </a:p>
        </p:txBody>
      </p:sp>
      <p:pic>
        <p:nvPicPr>
          <p:cNvPr id="4" name="Audio 3">
            <a:hlinkClick r:id="" action="ppaction://media"/>
            <a:extLst>
              <a:ext uri="{FF2B5EF4-FFF2-40B4-BE49-F238E27FC236}">
                <a16:creationId xmlns:a16="http://schemas.microsoft.com/office/drawing/2014/main" id="{4F571616-B216-48BF-9A15-D820501E56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63424915"/>
      </p:ext>
    </p:extLst>
  </p:cSld>
  <p:clrMapOvr>
    <a:masterClrMapping/>
  </p:clrMapOvr>
  <mc:AlternateContent xmlns:mc="http://schemas.openxmlformats.org/markup-compatibility/2006">
    <mc:Choice xmlns:p14="http://schemas.microsoft.com/office/powerpoint/2010/main" Requires="p14">
      <p:transition spd="slow" p14:dur="2000" advTm="131166"/>
    </mc:Choice>
    <mc:Fallback>
      <p:transition spd="slow" advTm="131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91C2F-39B9-4937-815E-447340578622}"/>
              </a:ext>
            </a:extLst>
          </p:cNvPr>
          <p:cNvSpPr>
            <a:spLocks noGrp="1"/>
          </p:cNvSpPr>
          <p:nvPr>
            <p:ph type="title"/>
          </p:nvPr>
        </p:nvSpPr>
        <p:spPr/>
        <p:txBody>
          <a:bodyPr/>
          <a:lstStyle/>
          <a:p>
            <a:r>
              <a:rPr lang="en-US" dirty="0"/>
              <a:t>Expertise</a:t>
            </a:r>
          </a:p>
        </p:txBody>
      </p:sp>
      <p:sp>
        <p:nvSpPr>
          <p:cNvPr id="3" name="Content Placeholder 2">
            <a:extLst>
              <a:ext uri="{FF2B5EF4-FFF2-40B4-BE49-F238E27FC236}">
                <a16:creationId xmlns:a16="http://schemas.microsoft.com/office/drawing/2014/main" id="{F8CE7016-B773-401E-8828-CEBB93617ACF}"/>
              </a:ext>
            </a:extLst>
          </p:cNvPr>
          <p:cNvSpPr>
            <a:spLocks noGrp="1"/>
          </p:cNvSpPr>
          <p:nvPr>
            <p:ph idx="1"/>
          </p:nvPr>
        </p:nvSpPr>
        <p:spPr/>
        <p:txBody>
          <a:bodyPr/>
          <a:lstStyle/>
          <a:p>
            <a:r>
              <a:rPr lang="en-US" dirty="0"/>
              <a:t>We encourage collaboration between those working in preK-14 computer science and computational thinking, learning sciences, cognitive science, STEM education research, psychology, sociology, and other relevant disciplines.</a:t>
            </a:r>
          </a:p>
        </p:txBody>
      </p:sp>
      <p:pic>
        <p:nvPicPr>
          <p:cNvPr id="4" name="Audio 3">
            <a:hlinkClick r:id="" action="ppaction://media"/>
            <a:extLst>
              <a:ext uri="{FF2B5EF4-FFF2-40B4-BE49-F238E27FC236}">
                <a16:creationId xmlns:a16="http://schemas.microsoft.com/office/drawing/2014/main" id="{3EDEAC68-0059-4DD6-917B-711301D0DC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81619318"/>
      </p:ext>
    </p:extLst>
  </p:cSld>
  <p:clrMapOvr>
    <a:masterClrMapping/>
  </p:clrMapOvr>
  <mc:AlternateContent xmlns:mc="http://schemas.openxmlformats.org/markup-compatibility/2006">
    <mc:Choice xmlns:p14="http://schemas.microsoft.com/office/powerpoint/2010/main" Requires="p14">
      <p:transition spd="slow" p14:dur="2000" advTm="37625"/>
    </mc:Choice>
    <mc:Fallback>
      <p:transition spd="slow" advTm="37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E72E3-C5B1-4088-B85B-FDF542D78EA9}"/>
              </a:ext>
            </a:extLst>
          </p:cNvPr>
          <p:cNvSpPr>
            <a:spLocks noGrp="1"/>
          </p:cNvSpPr>
          <p:nvPr>
            <p:ph type="title"/>
          </p:nvPr>
        </p:nvSpPr>
        <p:spPr/>
        <p:txBody>
          <a:bodyPr/>
          <a:lstStyle/>
          <a:p>
            <a:r>
              <a:rPr lang="en-US" dirty="0"/>
              <a:t>CS for All Funded Projects</a:t>
            </a:r>
          </a:p>
        </p:txBody>
      </p:sp>
      <p:sp>
        <p:nvSpPr>
          <p:cNvPr id="3" name="Content Placeholder 2">
            <a:extLst>
              <a:ext uri="{FF2B5EF4-FFF2-40B4-BE49-F238E27FC236}">
                <a16:creationId xmlns:a16="http://schemas.microsoft.com/office/drawing/2014/main" id="{CA94ED94-497F-40D4-8B55-8FA5F02CEE21}"/>
              </a:ext>
            </a:extLst>
          </p:cNvPr>
          <p:cNvSpPr>
            <a:spLocks noGrp="1"/>
          </p:cNvSpPr>
          <p:nvPr>
            <p:ph idx="1"/>
          </p:nvPr>
        </p:nvSpPr>
        <p:spPr/>
        <p:txBody>
          <a:bodyPr/>
          <a:lstStyle/>
          <a:p>
            <a:r>
              <a:rPr lang="en-US" dirty="0"/>
              <a:t>You can find examples of CS for All funded projects that will give a sense of what is fundable and their outcomes at the CS for All program webpage – and also </a:t>
            </a:r>
            <a:r>
              <a:rPr lang="en-US" dirty="0">
                <a:hlinkClick r:id="rId5"/>
              </a:rPr>
              <a:t>here</a:t>
            </a:r>
            <a:r>
              <a:rPr lang="en-US" dirty="0"/>
              <a:t>.</a:t>
            </a:r>
          </a:p>
        </p:txBody>
      </p:sp>
      <p:pic>
        <p:nvPicPr>
          <p:cNvPr id="4" name="Audio 3">
            <a:hlinkClick r:id="" action="ppaction://media"/>
            <a:extLst>
              <a:ext uri="{FF2B5EF4-FFF2-40B4-BE49-F238E27FC236}">
                <a16:creationId xmlns:a16="http://schemas.microsoft.com/office/drawing/2014/main" id="{CCE9EA90-5627-422D-B4ED-1155D78430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62341323"/>
      </p:ext>
    </p:extLst>
  </p:cSld>
  <p:clrMapOvr>
    <a:masterClrMapping/>
  </p:clrMapOvr>
  <mc:AlternateContent xmlns:mc="http://schemas.openxmlformats.org/markup-compatibility/2006">
    <mc:Choice xmlns:p14="http://schemas.microsoft.com/office/powerpoint/2010/main" Requires="p14">
      <p:transition spd="slow" p14:dur="2000" advTm="42704"/>
    </mc:Choice>
    <mc:Fallback>
      <p:transition spd="slow" advTm="42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990600"/>
          </a:xfrm>
        </p:spPr>
        <p:txBody>
          <a:bodyPr/>
          <a:lstStyle/>
          <a:p>
            <a:r>
              <a:rPr lang="en-US" dirty="0">
                <a:solidFill>
                  <a:schemeClr val="accent6">
                    <a:lumMod val="75000"/>
                  </a:schemeClr>
                </a:solidFill>
                <a:effectLst>
                  <a:outerShdw blurRad="38100" dist="38100" dir="2700000" algn="tl">
                    <a:srgbClr val="000000">
                      <a:alpha val="43137"/>
                    </a:srgbClr>
                  </a:outerShdw>
                </a:effectLst>
              </a:rPr>
              <a:t>Proposal Preparation</a:t>
            </a:r>
          </a:p>
        </p:txBody>
      </p:sp>
      <p:sp>
        <p:nvSpPr>
          <p:cNvPr id="3" name="Content Placeholder 2"/>
          <p:cNvSpPr>
            <a:spLocks noGrp="1"/>
          </p:cNvSpPr>
          <p:nvPr>
            <p:ph idx="1"/>
          </p:nvPr>
        </p:nvSpPr>
        <p:spPr>
          <a:xfrm>
            <a:off x="762000" y="1981200"/>
            <a:ext cx="7772400" cy="4648200"/>
          </a:xfrm>
        </p:spPr>
        <p:txBody>
          <a:bodyPr/>
          <a:lstStyle/>
          <a:p>
            <a:r>
              <a:rPr lang="en-US" sz="2800" b="1" dirty="0"/>
              <a:t>CS for All Solicitation: NSF 20-539</a:t>
            </a:r>
          </a:p>
          <a:p>
            <a:pPr>
              <a:buNone/>
            </a:pPr>
            <a:r>
              <a:rPr lang="en-US" sz="2800" dirty="0"/>
              <a:t>	(Section V. Proposal Preparation and Submission Instructions)</a:t>
            </a:r>
          </a:p>
          <a:p>
            <a:r>
              <a:rPr lang="en-US" sz="2800" dirty="0"/>
              <a:t>Proposals must be prepared in accordance with the </a:t>
            </a:r>
            <a:r>
              <a:rPr lang="en-US" sz="2800" b="1" dirty="0"/>
              <a:t>PAPPG (NSF 20-1) - See Chapter 2</a:t>
            </a:r>
            <a:r>
              <a:rPr lang="en-US" sz="2800" dirty="0"/>
              <a:t>	</a:t>
            </a:r>
          </a:p>
        </p:txBody>
      </p:sp>
      <p:pic>
        <p:nvPicPr>
          <p:cNvPr id="4" name="Audio 3">
            <a:hlinkClick r:id="" action="ppaction://media"/>
            <a:extLst>
              <a:ext uri="{FF2B5EF4-FFF2-40B4-BE49-F238E27FC236}">
                <a16:creationId xmlns:a16="http://schemas.microsoft.com/office/drawing/2014/main" id="{8C30402B-2635-4B5E-BEC7-3ACC5F9B83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59076953"/>
      </p:ext>
    </p:extLst>
  </p:cSld>
  <p:clrMapOvr>
    <a:masterClrMapping/>
  </p:clrMapOvr>
  <mc:AlternateContent xmlns:mc="http://schemas.openxmlformats.org/markup-compatibility/2006">
    <mc:Choice xmlns:p14="http://schemas.microsoft.com/office/powerpoint/2010/main" Requires="p14">
      <p:transition spd="slow" p14:dur="2000" advTm="24208"/>
    </mc:Choice>
    <mc:Fallback>
      <p:transition spd="slow" advTm="24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75000"/>
                  </a:schemeClr>
                </a:solidFill>
                <a:effectLst/>
              </a:rPr>
              <a:t>Important</a:t>
            </a:r>
            <a:r>
              <a:rPr lang="en-US" sz="3600" dirty="0">
                <a:solidFill>
                  <a:schemeClr val="accent6">
                    <a:lumMod val="75000"/>
                  </a:schemeClr>
                </a:solidFill>
                <a:effectLst/>
              </a:rPr>
              <a:t> Dates</a:t>
            </a:r>
            <a:endParaRPr lang="en-US" sz="3600" dirty="0"/>
          </a:p>
        </p:txBody>
      </p:sp>
      <p:sp>
        <p:nvSpPr>
          <p:cNvPr id="3" name="Content Placeholder 2"/>
          <p:cNvSpPr>
            <a:spLocks noGrp="1"/>
          </p:cNvSpPr>
          <p:nvPr>
            <p:ph idx="1"/>
          </p:nvPr>
        </p:nvSpPr>
        <p:spPr>
          <a:xfrm>
            <a:off x="685800" y="1981200"/>
            <a:ext cx="7772400" cy="4876800"/>
          </a:xfrm>
        </p:spPr>
        <p:txBody>
          <a:bodyPr/>
          <a:lstStyle/>
          <a:p>
            <a:pPr eaLnBrk="1" hangingPunct="1">
              <a:buFontTx/>
              <a:buNone/>
            </a:pPr>
            <a:r>
              <a:rPr lang="en-US" b="1" dirty="0"/>
              <a:t>Full Proposals Due</a:t>
            </a:r>
            <a:endParaRPr lang="en-US" dirty="0"/>
          </a:p>
          <a:p>
            <a:pPr marL="0" indent="0" eaLnBrk="1" hangingPunct="1">
              <a:buNone/>
            </a:pPr>
            <a:r>
              <a:rPr lang="en-US" b="1" dirty="0"/>
              <a:t>April 13, 2020</a:t>
            </a:r>
          </a:p>
          <a:p>
            <a:pPr marL="0" indent="0" eaLnBrk="1" hangingPunct="1">
              <a:buNone/>
            </a:pPr>
            <a:endParaRPr lang="en-US" dirty="0"/>
          </a:p>
          <a:p>
            <a:pPr marL="0" indent="0" eaLnBrk="1" hangingPunct="1">
              <a:buNone/>
            </a:pPr>
            <a:r>
              <a:rPr lang="en-US" dirty="0"/>
              <a:t>Future deadlines:</a:t>
            </a:r>
          </a:p>
          <a:p>
            <a:r>
              <a:rPr lang="en-US" dirty="0"/>
              <a:t>February 10, 2021</a:t>
            </a:r>
          </a:p>
          <a:p>
            <a:r>
              <a:rPr lang="en-US" dirty="0"/>
              <a:t>Second Wednesday in February, thereafter</a:t>
            </a:r>
          </a:p>
        </p:txBody>
      </p:sp>
      <p:pic>
        <p:nvPicPr>
          <p:cNvPr id="4" name="Picture 4" descr="Participants in the Modeling Across the Curriculum Project"/>
          <p:cNvPicPr>
            <a:picLocks noChangeAspect="1" noChangeArrowheads="1"/>
          </p:cNvPicPr>
          <p:nvPr/>
        </p:nvPicPr>
        <p:blipFill>
          <a:blip r:embed="rId5" cstate="print"/>
          <a:srcRect/>
          <a:stretch>
            <a:fillRect/>
          </a:stretch>
        </p:blipFill>
        <p:spPr bwMode="auto">
          <a:xfrm>
            <a:off x="5638800" y="2057400"/>
            <a:ext cx="2438400" cy="1752600"/>
          </a:xfrm>
          <a:prstGeom prst="rect">
            <a:avLst/>
          </a:prstGeom>
          <a:noFill/>
          <a:ln w="9525">
            <a:noFill/>
            <a:miter lim="800000"/>
            <a:headEnd/>
            <a:tailEnd/>
          </a:ln>
        </p:spPr>
      </p:pic>
      <p:pic>
        <p:nvPicPr>
          <p:cNvPr id="6" name="Audio 5">
            <a:hlinkClick r:id="" action="ppaction://media"/>
            <a:extLst>
              <a:ext uri="{FF2B5EF4-FFF2-40B4-BE49-F238E27FC236}">
                <a16:creationId xmlns:a16="http://schemas.microsoft.com/office/drawing/2014/main" id="{68A7D5A3-BA5C-4752-865C-59BB3A493F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792"/>
    </mc:Choice>
    <mc:Fallback>
      <p:transition spd="slow" advTm="31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10600" cy="838200"/>
          </a:xfrm>
        </p:spPr>
        <p:txBody>
          <a:bodyPr/>
          <a:lstStyle/>
          <a:p>
            <a:r>
              <a:rPr lang="en-US" dirty="0">
                <a:solidFill>
                  <a:schemeClr val="accent6">
                    <a:lumMod val="75000"/>
                  </a:schemeClr>
                </a:solidFill>
                <a:effectLst>
                  <a:outerShdw blurRad="38100" dist="38100" dir="2700000" algn="tl">
                    <a:srgbClr val="000000">
                      <a:alpha val="43137"/>
                    </a:srgbClr>
                  </a:outerShdw>
                </a:effectLst>
              </a:rPr>
              <a:t>Project Summary  </a:t>
            </a:r>
          </a:p>
        </p:txBody>
      </p:sp>
      <p:sp>
        <p:nvSpPr>
          <p:cNvPr id="3" name="Content Placeholder 2"/>
          <p:cNvSpPr>
            <a:spLocks noGrp="1"/>
          </p:cNvSpPr>
          <p:nvPr>
            <p:ph idx="1"/>
          </p:nvPr>
        </p:nvSpPr>
        <p:spPr>
          <a:xfrm>
            <a:off x="762000" y="2133600"/>
            <a:ext cx="7924800" cy="4191000"/>
          </a:xfrm>
        </p:spPr>
        <p:txBody>
          <a:bodyPr/>
          <a:lstStyle/>
          <a:p>
            <a:r>
              <a:rPr lang="en-US" sz="2400" b="1" dirty="0">
                <a:solidFill>
                  <a:schemeClr val="tx2"/>
                </a:solidFill>
              </a:rPr>
              <a:t>First Sentence </a:t>
            </a:r>
          </a:p>
          <a:p>
            <a:pPr lvl="1"/>
            <a:r>
              <a:rPr lang="en-US" sz="2400" dirty="0">
                <a:solidFill>
                  <a:schemeClr val="tx2"/>
                </a:solidFill>
              </a:rPr>
              <a:t>Strand: PreK-8 RPP; High School RPP; PreK-12/14 Pathways; Research Study</a:t>
            </a:r>
          </a:p>
          <a:p>
            <a:r>
              <a:rPr lang="en-US" sz="2400" b="1" dirty="0">
                <a:solidFill>
                  <a:schemeClr val="tx2"/>
                </a:solidFill>
              </a:rPr>
              <a:t>Intellectual Merit and Broader Impacts</a:t>
            </a:r>
          </a:p>
          <a:p>
            <a:pPr lvl="1" indent="-342900"/>
            <a:r>
              <a:rPr lang="en-US" sz="2400" dirty="0"/>
              <a:t>Must include separate statements on each of these two NSB criteria</a:t>
            </a:r>
          </a:p>
          <a:p>
            <a:pPr marL="400050" lvl="1" indent="0">
              <a:buNone/>
            </a:pPr>
            <a:endParaRPr lang="en-US" sz="2200" dirty="0">
              <a:solidFill>
                <a:schemeClr val="tx2"/>
              </a:solidFill>
            </a:endParaRPr>
          </a:p>
        </p:txBody>
      </p:sp>
      <p:pic>
        <p:nvPicPr>
          <p:cNvPr id="4" name="Audio 3">
            <a:hlinkClick r:id="" action="ppaction://media"/>
            <a:extLst>
              <a:ext uri="{FF2B5EF4-FFF2-40B4-BE49-F238E27FC236}">
                <a16:creationId xmlns:a16="http://schemas.microsoft.com/office/drawing/2014/main" id="{2ECAC04A-E260-4441-88EB-4CEFD1B4FD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920"/>
    </mc:Choice>
    <mc:Fallback>
      <p:transition spd="slow" advTm="43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990600"/>
          </a:xfrm>
        </p:spPr>
        <p:txBody>
          <a:bodyPr/>
          <a:lstStyle/>
          <a:p>
            <a:r>
              <a:rPr lang="en-US" dirty="0">
                <a:solidFill>
                  <a:schemeClr val="accent6">
                    <a:lumMod val="75000"/>
                  </a:schemeClr>
                </a:solidFill>
                <a:effectLst>
                  <a:outerShdw blurRad="38100" dist="38100" dir="2700000" algn="tl">
                    <a:srgbClr val="000000">
                      <a:alpha val="43137"/>
                    </a:srgbClr>
                  </a:outerShdw>
                </a:effectLst>
              </a:rPr>
              <a:t>Mechanisms to Assess Success</a:t>
            </a:r>
          </a:p>
        </p:txBody>
      </p:sp>
      <p:sp>
        <p:nvSpPr>
          <p:cNvPr id="3" name="Content Placeholder 2"/>
          <p:cNvSpPr>
            <a:spLocks noGrp="1"/>
          </p:cNvSpPr>
          <p:nvPr>
            <p:ph idx="1"/>
          </p:nvPr>
        </p:nvSpPr>
        <p:spPr>
          <a:xfrm>
            <a:off x="533400" y="1524000"/>
            <a:ext cx="8229600" cy="5105400"/>
          </a:xfrm>
        </p:spPr>
        <p:txBody>
          <a:bodyPr/>
          <a:lstStyle/>
          <a:p>
            <a:pPr marL="0" indent="0">
              <a:buNone/>
            </a:pPr>
            <a:r>
              <a:rPr lang="en-US" sz="2400" dirty="0"/>
              <a:t>A proposal must describe appropriate project-specific external review and feedback processes. </a:t>
            </a:r>
          </a:p>
          <a:p>
            <a:r>
              <a:rPr lang="en-US" sz="2400" dirty="0"/>
              <a:t>The review might include an external review panel or advisory board or a third-party evaluator. </a:t>
            </a:r>
          </a:p>
          <a:p>
            <a:r>
              <a:rPr lang="en-US" sz="2400" dirty="0"/>
              <a:t>The external critical review should be sufficiently independent and rigorous to influence the project's activities and improve the quality of its findings. </a:t>
            </a:r>
          </a:p>
          <a:p>
            <a:r>
              <a:rPr lang="en-US" sz="2400" dirty="0"/>
              <a:t>Successful proposals will:</a:t>
            </a:r>
          </a:p>
          <a:p>
            <a:pPr lvl="1"/>
            <a:r>
              <a:rPr lang="en-US" sz="2000" dirty="0"/>
              <a:t>describe the expertise of the external reviewer(s); </a:t>
            </a:r>
          </a:p>
          <a:p>
            <a:pPr lvl="1"/>
            <a:r>
              <a:rPr lang="en-US" sz="2000" dirty="0"/>
              <a:t>explain how that expertise relates to the goals and objectives of the proposal; and,</a:t>
            </a:r>
          </a:p>
          <a:p>
            <a:pPr lvl="1"/>
            <a:r>
              <a:rPr lang="en-US" sz="2000" dirty="0"/>
              <a:t>specify how the PI will report and use results of the project's external, critical review process.</a:t>
            </a:r>
            <a:endParaRPr lang="en-US" dirty="0"/>
          </a:p>
        </p:txBody>
      </p:sp>
      <p:pic>
        <p:nvPicPr>
          <p:cNvPr id="4" name="Audio 3">
            <a:hlinkClick r:id="" action="ppaction://media"/>
            <a:extLst>
              <a:ext uri="{FF2B5EF4-FFF2-40B4-BE49-F238E27FC236}">
                <a16:creationId xmlns:a16="http://schemas.microsoft.com/office/drawing/2014/main" id="{D0310CF3-53F5-4E47-A234-18002D74E5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73982364"/>
      </p:ext>
    </p:extLst>
  </p:cSld>
  <p:clrMapOvr>
    <a:masterClrMapping/>
  </p:clrMapOvr>
  <mc:AlternateContent xmlns:mc="http://schemas.openxmlformats.org/markup-compatibility/2006">
    <mc:Choice xmlns:p14="http://schemas.microsoft.com/office/powerpoint/2010/main" Requires="p14">
      <p:transition spd="slow" p14:dur="2000" advTm="93727"/>
    </mc:Choice>
    <mc:Fallback>
      <p:transition spd="slow" advTm="93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75000"/>
                  </a:schemeClr>
                </a:solidFill>
              </a:rPr>
              <a:t>Supplementary Documents</a:t>
            </a:r>
          </a:p>
        </p:txBody>
      </p:sp>
      <p:sp>
        <p:nvSpPr>
          <p:cNvPr id="3" name="Content Placeholder 2"/>
          <p:cNvSpPr>
            <a:spLocks noGrp="1"/>
          </p:cNvSpPr>
          <p:nvPr>
            <p:ph idx="1"/>
          </p:nvPr>
        </p:nvSpPr>
        <p:spPr>
          <a:xfrm>
            <a:off x="1066800" y="1828800"/>
            <a:ext cx="7391400" cy="4419600"/>
          </a:xfrm>
        </p:spPr>
        <p:txBody>
          <a:bodyPr/>
          <a:lstStyle/>
          <a:p>
            <a:r>
              <a:rPr lang="en-US" dirty="0"/>
              <a:t>Brief letters of collaboration* </a:t>
            </a:r>
          </a:p>
          <a:p>
            <a:r>
              <a:rPr lang="en-US" dirty="0"/>
              <a:t>Bios of personnel on the proposal</a:t>
            </a:r>
          </a:p>
          <a:p>
            <a:r>
              <a:rPr lang="en-US" dirty="0"/>
              <a:t>Data Management Plan</a:t>
            </a:r>
          </a:p>
          <a:p>
            <a:r>
              <a:rPr lang="en-US" dirty="0"/>
              <a:t>Post Doc Mentoring Plan</a:t>
            </a:r>
          </a:p>
          <a:p>
            <a:r>
              <a:rPr lang="en-US" dirty="0"/>
              <a:t>NO OTHER DOCUMENTS </a:t>
            </a:r>
          </a:p>
          <a:p>
            <a:pPr marL="0" indent="0">
              <a:buNone/>
            </a:pPr>
            <a:r>
              <a:rPr lang="en-US" dirty="0"/>
              <a:t>*</a:t>
            </a:r>
            <a:r>
              <a:rPr lang="en-US" sz="2000" dirty="0"/>
              <a:t>be careful not to include attachments to the letters</a:t>
            </a:r>
          </a:p>
        </p:txBody>
      </p:sp>
      <p:pic>
        <p:nvPicPr>
          <p:cNvPr id="4" name="Audio 3">
            <a:hlinkClick r:id="" action="ppaction://media"/>
            <a:extLst>
              <a:ext uri="{FF2B5EF4-FFF2-40B4-BE49-F238E27FC236}">
                <a16:creationId xmlns:a16="http://schemas.microsoft.com/office/drawing/2014/main" id="{1B0A1585-4FA3-4036-ABA2-613816CD90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963"/>
    </mc:Choice>
    <mc:Fallback>
      <p:transition spd="slow" advTm="65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772400" cy="762000"/>
          </a:xfrm>
        </p:spPr>
        <p:txBody>
          <a:bodyPr/>
          <a:lstStyle/>
          <a:p>
            <a:r>
              <a:rPr lang="en-US" dirty="0">
                <a:solidFill>
                  <a:schemeClr val="accent6">
                    <a:lumMod val="75000"/>
                  </a:schemeClr>
                </a:solidFill>
                <a:effectLst/>
              </a:rPr>
              <a:t>Budget</a:t>
            </a:r>
          </a:p>
        </p:txBody>
      </p:sp>
      <p:sp>
        <p:nvSpPr>
          <p:cNvPr id="3" name="Content Placeholder 2"/>
          <p:cNvSpPr>
            <a:spLocks noGrp="1"/>
          </p:cNvSpPr>
          <p:nvPr>
            <p:ph idx="1"/>
          </p:nvPr>
        </p:nvSpPr>
        <p:spPr>
          <a:xfrm>
            <a:off x="228600" y="1676400"/>
            <a:ext cx="8686800" cy="4724400"/>
          </a:xfrm>
        </p:spPr>
        <p:txBody>
          <a:bodyPr/>
          <a:lstStyle/>
          <a:p>
            <a:pPr fontAlgn="auto">
              <a:spcAft>
                <a:spcPts val="0"/>
              </a:spcAft>
              <a:buFont typeface="Arial"/>
              <a:buChar char="•"/>
              <a:defRPr/>
            </a:pPr>
            <a:r>
              <a:rPr lang="en-US" sz="2800" dirty="0"/>
              <a:t>Should be consistent with level of work – you do not have to request the maximum!</a:t>
            </a:r>
          </a:p>
          <a:p>
            <a:pPr fontAlgn="auto">
              <a:spcAft>
                <a:spcPts val="0"/>
              </a:spcAft>
              <a:buFont typeface="Arial"/>
              <a:buChar char="•"/>
              <a:defRPr/>
            </a:pPr>
            <a:r>
              <a:rPr lang="en-US" sz="2800" dirty="0"/>
              <a:t>Two months salary:  No more than two months of salary for senior personnel with academic positions </a:t>
            </a:r>
            <a:r>
              <a:rPr lang="en-US" sz="2800" u="sng" dirty="0"/>
              <a:t>on all NSF grants </a:t>
            </a:r>
            <a:r>
              <a:rPr lang="en-US" sz="2800" dirty="0"/>
              <a:t>unless justified</a:t>
            </a:r>
          </a:p>
          <a:p>
            <a:pPr fontAlgn="auto">
              <a:spcAft>
                <a:spcPts val="0"/>
              </a:spcAft>
              <a:buFont typeface="Arial"/>
              <a:buChar char="•"/>
              <a:defRPr/>
            </a:pPr>
            <a:r>
              <a:rPr lang="en-US" sz="2800" dirty="0"/>
              <a:t>See the PAPPG for more details about budget. </a:t>
            </a:r>
          </a:p>
        </p:txBody>
      </p:sp>
      <p:pic>
        <p:nvPicPr>
          <p:cNvPr id="4" name="Audio 3">
            <a:hlinkClick r:id="" action="ppaction://media"/>
            <a:extLst>
              <a:ext uri="{FF2B5EF4-FFF2-40B4-BE49-F238E27FC236}">
                <a16:creationId xmlns:a16="http://schemas.microsoft.com/office/drawing/2014/main" id="{6FD801B8-A315-4160-AA8B-7C72FC7ADE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2730"/>
    </mc:Choice>
    <mc:Fallback>
      <p:transition spd="slow" advTm="11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dirty="0">
                <a:solidFill>
                  <a:schemeClr val="accent6">
                    <a:lumMod val="75000"/>
                  </a:schemeClr>
                </a:solidFill>
                <a:effectLst/>
              </a:rPr>
              <a:t>Reasons for </a:t>
            </a:r>
            <a:br>
              <a:rPr lang="en-US" dirty="0">
                <a:solidFill>
                  <a:schemeClr val="accent6">
                    <a:lumMod val="75000"/>
                  </a:schemeClr>
                </a:solidFill>
                <a:effectLst/>
              </a:rPr>
            </a:br>
            <a:r>
              <a:rPr lang="en-US" dirty="0">
                <a:solidFill>
                  <a:schemeClr val="accent6">
                    <a:lumMod val="75000"/>
                  </a:schemeClr>
                </a:solidFill>
                <a:effectLst/>
              </a:rPr>
              <a:t>Return Without Review</a:t>
            </a:r>
          </a:p>
        </p:txBody>
      </p:sp>
      <p:sp>
        <p:nvSpPr>
          <p:cNvPr id="3" name="Content Placeholder 2"/>
          <p:cNvSpPr>
            <a:spLocks noGrp="1"/>
          </p:cNvSpPr>
          <p:nvPr>
            <p:ph idx="1"/>
          </p:nvPr>
        </p:nvSpPr>
        <p:spPr>
          <a:xfrm>
            <a:off x="381000" y="1676400"/>
            <a:ext cx="8610600" cy="4953000"/>
          </a:xfrm>
        </p:spPr>
        <p:txBody>
          <a:bodyPr/>
          <a:lstStyle/>
          <a:p>
            <a:r>
              <a:rPr lang="en-US" sz="2800" dirty="0"/>
              <a:t>Violation of formatting rules of the PAPPG 20-1 (e.g. font, page length, etc)</a:t>
            </a:r>
          </a:p>
          <a:p>
            <a:r>
              <a:rPr lang="en-US" sz="2800" dirty="0"/>
              <a:t>Failure to address specifically intellectual merit and broader impact in the Project Summary and Project Description</a:t>
            </a:r>
          </a:p>
          <a:p>
            <a:r>
              <a:rPr lang="en-US" sz="2800" dirty="0"/>
              <a:t>Unauthorized documents/data in the appendix or supplementary document section  </a:t>
            </a:r>
          </a:p>
          <a:p>
            <a:r>
              <a:rPr lang="en-US" sz="2800" dirty="0"/>
              <a:t>No post doc plan if post docs are included in budget</a:t>
            </a:r>
          </a:p>
          <a:p>
            <a:r>
              <a:rPr lang="en-US" sz="2800" dirty="0"/>
              <a:t>No data management plan</a:t>
            </a:r>
          </a:p>
          <a:p>
            <a:pPr>
              <a:buNone/>
            </a:pPr>
            <a:r>
              <a:rPr lang="en-US" sz="2800" dirty="0"/>
              <a:t> </a:t>
            </a:r>
            <a:endParaRPr lang="en-US" dirty="0"/>
          </a:p>
        </p:txBody>
      </p:sp>
      <p:pic>
        <p:nvPicPr>
          <p:cNvPr id="4" name="Audio 3">
            <a:hlinkClick r:id="" action="ppaction://media"/>
            <a:extLst>
              <a:ext uri="{FF2B5EF4-FFF2-40B4-BE49-F238E27FC236}">
                <a16:creationId xmlns:a16="http://schemas.microsoft.com/office/drawing/2014/main" id="{10E6BAC6-C495-4F8C-A7B7-4B5839C0F9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060"/>
    </mc:Choice>
    <mc:Fallback>
      <p:transition spd="slow" advTm="53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75000"/>
                  </a:schemeClr>
                </a:solidFill>
              </a:rPr>
              <a:t>Proposal Review Process</a:t>
            </a:r>
          </a:p>
        </p:txBody>
      </p:sp>
      <p:sp>
        <p:nvSpPr>
          <p:cNvPr id="3" name="Content Placeholder 2"/>
          <p:cNvSpPr>
            <a:spLocks noGrp="1"/>
          </p:cNvSpPr>
          <p:nvPr>
            <p:ph idx="1"/>
          </p:nvPr>
        </p:nvSpPr>
        <p:spPr>
          <a:xfrm>
            <a:off x="914400" y="1752600"/>
            <a:ext cx="7543800" cy="4343400"/>
          </a:xfrm>
        </p:spPr>
        <p:txBody>
          <a:bodyPr/>
          <a:lstStyle/>
          <a:p>
            <a:r>
              <a:rPr lang="en-US" dirty="0"/>
              <a:t>Proposals are reviewed in panels composed of a range of external experts  (e.g. educational researchers, content experts, teachers, developers)</a:t>
            </a:r>
          </a:p>
          <a:p>
            <a:r>
              <a:rPr lang="en-US" dirty="0"/>
              <a:t>Review panel recommendations are advisory to program staff</a:t>
            </a:r>
          </a:p>
        </p:txBody>
      </p:sp>
      <p:pic>
        <p:nvPicPr>
          <p:cNvPr id="4" name="Audio 3">
            <a:hlinkClick r:id="" action="ppaction://media"/>
            <a:extLst>
              <a:ext uri="{FF2B5EF4-FFF2-40B4-BE49-F238E27FC236}">
                <a16:creationId xmlns:a16="http://schemas.microsoft.com/office/drawing/2014/main" id="{91E72760-3DFD-49B0-91FF-24C3EADADF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614"/>
    </mc:Choice>
    <mc:Fallback>
      <p:transition spd="slow" advTm="60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30576" y="602650"/>
            <a:ext cx="5412740" cy="242570"/>
          </a:xfrm>
          <a:prstGeom prst="rect">
            <a:avLst/>
          </a:prstGeom>
        </p:spPr>
        <p:txBody>
          <a:bodyPr vert="horz" wrap="square" lIns="0" tIns="0" rIns="0" bIns="0" rtlCol="0">
            <a:spAutoFit/>
          </a:bodyPr>
          <a:lstStyle/>
          <a:p>
            <a:pPr marL="12700">
              <a:lnSpc>
                <a:spcPct val="100000"/>
              </a:lnSpc>
            </a:pPr>
            <a:r>
              <a:rPr sz="1700" dirty="0">
                <a:latin typeface="Arial"/>
                <a:cs typeface="Arial"/>
              </a:rPr>
              <a:t>E</a:t>
            </a:r>
            <a:r>
              <a:rPr sz="1700" spc="-15" dirty="0">
                <a:latin typeface="Arial"/>
                <a:cs typeface="Arial"/>
              </a:rPr>
              <a:t>x</a:t>
            </a:r>
            <a:r>
              <a:rPr sz="1700" dirty="0">
                <a:latin typeface="Arial"/>
                <a:cs typeface="Arial"/>
              </a:rPr>
              <a:t>hib</a:t>
            </a:r>
            <a:r>
              <a:rPr sz="1700" spc="5" dirty="0">
                <a:latin typeface="Arial"/>
                <a:cs typeface="Arial"/>
              </a:rPr>
              <a:t>i</a:t>
            </a:r>
            <a:r>
              <a:rPr sz="1700" dirty="0">
                <a:latin typeface="Arial"/>
                <a:cs typeface="Arial"/>
              </a:rPr>
              <a:t>t</a:t>
            </a:r>
            <a:r>
              <a:rPr sz="1700" spc="-5" dirty="0">
                <a:latin typeface="Arial"/>
                <a:cs typeface="Arial"/>
              </a:rPr>
              <a:t> </a:t>
            </a:r>
            <a:r>
              <a:rPr sz="1700" spc="-10" dirty="0">
                <a:latin typeface="Arial"/>
                <a:cs typeface="Arial"/>
              </a:rPr>
              <a:t>II</a:t>
            </a:r>
            <a:r>
              <a:rPr sz="1700" spc="-5" dirty="0">
                <a:latin typeface="Arial"/>
                <a:cs typeface="Arial"/>
              </a:rPr>
              <a:t>I-</a:t>
            </a:r>
            <a:r>
              <a:rPr sz="1700" dirty="0">
                <a:latin typeface="Arial"/>
                <a:cs typeface="Arial"/>
              </a:rPr>
              <a:t>1: </a:t>
            </a:r>
            <a:r>
              <a:rPr sz="1700" spc="15" dirty="0">
                <a:latin typeface="Arial"/>
                <a:cs typeface="Arial"/>
              </a:rPr>
              <a:t> </a:t>
            </a:r>
            <a:r>
              <a:rPr sz="1700" dirty="0">
                <a:latin typeface="Arial"/>
                <a:cs typeface="Arial"/>
              </a:rPr>
              <a:t>NSF</a:t>
            </a:r>
            <a:r>
              <a:rPr sz="1700" spc="-20" dirty="0">
                <a:latin typeface="Arial"/>
                <a:cs typeface="Arial"/>
              </a:rPr>
              <a:t> </a:t>
            </a:r>
            <a:r>
              <a:rPr sz="1700" dirty="0">
                <a:latin typeface="Arial"/>
                <a:cs typeface="Arial"/>
              </a:rPr>
              <a:t>Propo</a:t>
            </a:r>
            <a:r>
              <a:rPr sz="1700" spc="-10" dirty="0">
                <a:latin typeface="Arial"/>
                <a:cs typeface="Arial"/>
              </a:rPr>
              <a:t>s</a:t>
            </a:r>
            <a:r>
              <a:rPr sz="1700" dirty="0">
                <a:latin typeface="Arial"/>
                <a:cs typeface="Arial"/>
              </a:rPr>
              <a:t>al &amp;</a:t>
            </a:r>
            <a:r>
              <a:rPr sz="1700" spc="-90" dirty="0">
                <a:latin typeface="Arial"/>
                <a:cs typeface="Arial"/>
              </a:rPr>
              <a:t> </a:t>
            </a:r>
            <a:r>
              <a:rPr sz="1700" spc="-35" dirty="0">
                <a:latin typeface="Arial"/>
                <a:cs typeface="Arial"/>
              </a:rPr>
              <a:t>A</a:t>
            </a:r>
            <a:r>
              <a:rPr sz="1700" spc="-25" dirty="0">
                <a:latin typeface="Arial"/>
                <a:cs typeface="Arial"/>
              </a:rPr>
              <a:t>w</a:t>
            </a:r>
            <a:r>
              <a:rPr sz="1700" dirty="0">
                <a:latin typeface="Arial"/>
                <a:cs typeface="Arial"/>
              </a:rPr>
              <a:t>ard</a:t>
            </a:r>
            <a:r>
              <a:rPr sz="1700" spc="10" dirty="0">
                <a:latin typeface="Arial"/>
                <a:cs typeface="Arial"/>
              </a:rPr>
              <a:t> </a:t>
            </a:r>
            <a:r>
              <a:rPr sz="1700" dirty="0">
                <a:latin typeface="Arial"/>
                <a:cs typeface="Arial"/>
              </a:rPr>
              <a:t>Proce</a:t>
            </a:r>
            <a:r>
              <a:rPr sz="1700" spc="-10" dirty="0">
                <a:latin typeface="Arial"/>
                <a:cs typeface="Arial"/>
              </a:rPr>
              <a:t>s</a:t>
            </a:r>
            <a:r>
              <a:rPr sz="1700" dirty="0">
                <a:latin typeface="Arial"/>
                <a:cs typeface="Arial"/>
              </a:rPr>
              <a:t>s</a:t>
            </a:r>
            <a:r>
              <a:rPr sz="1700" spc="-5" dirty="0">
                <a:latin typeface="Arial"/>
                <a:cs typeface="Arial"/>
              </a:rPr>
              <a:t> </a:t>
            </a:r>
            <a:r>
              <a:rPr sz="1700" dirty="0">
                <a:latin typeface="Arial"/>
                <a:cs typeface="Arial"/>
              </a:rPr>
              <a:t>&amp;</a:t>
            </a:r>
            <a:r>
              <a:rPr sz="1700" spc="-30" dirty="0">
                <a:latin typeface="Arial"/>
                <a:cs typeface="Arial"/>
              </a:rPr>
              <a:t> </a:t>
            </a:r>
            <a:r>
              <a:rPr sz="1700" spc="-50" dirty="0">
                <a:latin typeface="Arial"/>
                <a:cs typeface="Arial"/>
              </a:rPr>
              <a:t>T</a:t>
            </a:r>
            <a:r>
              <a:rPr sz="1700" dirty="0">
                <a:latin typeface="Arial"/>
                <a:cs typeface="Arial"/>
              </a:rPr>
              <a:t>i</a:t>
            </a:r>
            <a:r>
              <a:rPr sz="1700" spc="-10" dirty="0">
                <a:latin typeface="Arial"/>
                <a:cs typeface="Arial"/>
              </a:rPr>
              <a:t>m</a:t>
            </a:r>
            <a:r>
              <a:rPr sz="1700" dirty="0">
                <a:latin typeface="Arial"/>
                <a:cs typeface="Arial"/>
              </a:rPr>
              <a:t>e</a:t>
            </a:r>
            <a:r>
              <a:rPr sz="1700" spc="-10" dirty="0">
                <a:latin typeface="Arial"/>
                <a:cs typeface="Arial"/>
              </a:rPr>
              <a:t>l</a:t>
            </a:r>
            <a:r>
              <a:rPr sz="1700" dirty="0">
                <a:latin typeface="Arial"/>
                <a:cs typeface="Arial"/>
              </a:rPr>
              <a:t>ine</a:t>
            </a:r>
            <a:endParaRPr sz="1700">
              <a:latin typeface="Arial"/>
              <a:cs typeface="Arial"/>
            </a:endParaRPr>
          </a:p>
        </p:txBody>
      </p:sp>
      <p:sp>
        <p:nvSpPr>
          <p:cNvPr id="3" name="object 3"/>
          <p:cNvSpPr/>
          <p:nvPr/>
        </p:nvSpPr>
        <p:spPr>
          <a:xfrm>
            <a:off x="1164336" y="1147572"/>
            <a:ext cx="1027176" cy="733044"/>
          </a:xfrm>
          <a:prstGeom prst="rect">
            <a:avLst/>
          </a:prstGeom>
          <a:blipFill>
            <a:blip r:embed="rId5" cstate="print"/>
            <a:stretch>
              <a:fillRect/>
            </a:stretch>
          </a:blipFill>
        </p:spPr>
        <p:txBody>
          <a:bodyPr wrap="square" lIns="0" tIns="0" rIns="0" bIns="0" rtlCol="0"/>
          <a:lstStyle/>
          <a:p>
            <a:endParaRPr/>
          </a:p>
        </p:txBody>
      </p:sp>
      <p:sp>
        <p:nvSpPr>
          <p:cNvPr id="4" name="object 4"/>
          <p:cNvSpPr/>
          <p:nvPr/>
        </p:nvSpPr>
        <p:spPr>
          <a:xfrm>
            <a:off x="1164336" y="1147572"/>
            <a:ext cx="1027430" cy="733425"/>
          </a:xfrm>
          <a:custGeom>
            <a:avLst/>
            <a:gdLst/>
            <a:ahLst/>
            <a:cxnLst/>
            <a:rect l="l" t="t" r="r" b="b"/>
            <a:pathLst>
              <a:path w="1027430" h="733425">
                <a:moveTo>
                  <a:pt x="0" y="122174"/>
                </a:moveTo>
                <a:lnTo>
                  <a:pt x="7529" y="79865"/>
                </a:lnTo>
                <a:lnTo>
                  <a:pt x="28320" y="43966"/>
                </a:lnTo>
                <a:lnTo>
                  <a:pt x="59676" y="17181"/>
                </a:lnTo>
                <a:lnTo>
                  <a:pt x="98899" y="2215"/>
                </a:lnTo>
                <a:lnTo>
                  <a:pt x="905002" y="0"/>
                </a:lnTo>
                <a:lnTo>
                  <a:pt x="919650" y="870"/>
                </a:lnTo>
                <a:lnTo>
                  <a:pt x="960122" y="13126"/>
                </a:lnTo>
                <a:lnTo>
                  <a:pt x="993283" y="37746"/>
                </a:lnTo>
                <a:lnTo>
                  <a:pt x="1016429" y="72026"/>
                </a:lnTo>
                <a:lnTo>
                  <a:pt x="1026855" y="113260"/>
                </a:lnTo>
                <a:lnTo>
                  <a:pt x="1027176" y="610870"/>
                </a:lnTo>
                <a:lnTo>
                  <a:pt x="1026305" y="625518"/>
                </a:lnTo>
                <a:lnTo>
                  <a:pt x="1014049" y="665990"/>
                </a:lnTo>
                <a:lnTo>
                  <a:pt x="989429" y="699151"/>
                </a:lnTo>
                <a:lnTo>
                  <a:pt x="955149" y="722297"/>
                </a:lnTo>
                <a:lnTo>
                  <a:pt x="913915" y="732723"/>
                </a:lnTo>
                <a:lnTo>
                  <a:pt x="122173" y="733044"/>
                </a:lnTo>
                <a:lnTo>
                  <a:pt x="107518" y="732173"/>
                </a:lnTo>
                <a:lnTo>
                  <a:pt x="67036" y="719917"/>
                </a:lnTo>
                <a:lnTo>
                  <a:pt x="33878" y="695297"/>
                </a:lnTo>
                <a:lnTo>
                  <a:pt x="10740" y="661017"/>
                </a:lnTo>
                <a:lnTo>
                  <a:pt x="320" y="619783"/>
                </a:lnTo>
                <a:lnTo>
                  <a:pt x="0" y="122174"/>
                </a:lnTo>
                <a:close/>
              </a:path>
            </a:pathLst>
          </a:custGeom>
          <a:ln w="6096">
            <a:solidFill>
              <a:srgbClr val="000000"/>
            </a:solidFill>
          </a:ln>
        </p:spPr>
        <p:txBody>
          <a:bodyPr wrap="square" lIns="0" tIns="0" rIns="0" bIns="0" rtlCol="0"/>
          <a:lstStyle/>
          <a:p>
            <a:endParaRPr/>
          </a:p>
        </p:txBody>
      </p:sp>
      <p:sp>
        <p:nvSpPr>
          <p:cNvPr id="5" name="object 5"/>
          <p:cNvSpPr txBox="1"/>
          <p:nvPr/>
        </p:nvSpPr>
        <p:spPr>
          <a:xfrm>
            <a:off x="1339722" y="1284221"/>
            <a:ext cx="678815" cy="407034"/>
          </a:xfrm>
          <a:prstGeom prst="rect">
            <a:avLst/>
          </a:prstGeom>
        </p:spPr>
        <p:txBody>
          <a:bodyPr vert="horz" wrap="square" lIns="0" tIns="0" rIns="0" bIns="0" rtlCol="0">
            <a:spAutoFit/>
          </a:bodyPr>
          <a:lstStyle/>
          <a:p>
            <a:pPr algn="ctr">
              <a:lnSpc>
                <a:spcPts val="1105"/>
              </a:lnSpc>
            </a:pPr>
            <a:r>
              <a:rPr sz="1000" spc="-10" dirty="0">
                <a:latin typeface="Arial"/>
                <a:cs typeface="Arial"/>
              </a:rPr>
              <a:t>N</a:t>
            </a:r>
            <a:r>
              <a:rPr sz="1000" spc="-20" dirty="0">
                <a:latin typeface="Arial"/>
                <a:cs typeface="Arial"/>
              </a:rPr>
              <a:t>S</a:t>
            </a:r>
            <a:r>
              <a:rPr sz="1000" spc="-10" dirty="0">
                <a:latin typeface="Arial"/>
                <a:cs typeface="Arial"/>
              </a:rPr>
              <a:t>F</a:t>
            </a:r>
            <a:endParaRPr sz="1000">
              <a:latin typeface="Arial"/>
              <a:cs typeface="Arial"/>
            </a:endParaRPr>
          </a:p>
          <a:p>
            <a:pPr marL="12065" marR="5080" indent="-3175" algn="ctr">
              <a:lnSpc>
                <a:spcPts val="1000"/>
              </a:lnSpc>
              <a:spcBef>
                <a:spcPts val="105"/>
              </a:spcBef>
            </a:pPr>
            <a:r>
              <a:rPr sz="1000" spc="-15" dirty="0">
                <a:latin typeface="Arial"/>
                <a:cs typeface="Arial"/>
              </a:rPr>
              <a:t>A</a:t>
            </a:r>
            <a:r>
              <a:rPr sz="1000" spc="-10" dirty="0">
                <a:latin typeface="Arial"/>
                <a:cs typeface="Arial"/>
              </a:rPr>
              <a:t>n</a:t>
            </a:r>
            <a:r>
              <a:rPr sz="1000" spc="-15" dirty="0">
                <a:latin typeface="Arial"/>
                <a:cs typeface="Arial"/>
              </a:rPr>
              <a:t>n</a:t>
            </a:r>
            <a:r>
              <a:rPr sz="1000" spc="-10" dirty="0">
                <a:latin typeface="Arial"/>
                <a:cs typeface="Arial"/>
              </a:rPr>
              <a:t>o</a:t>
            </a:r>
            <a:r>
              <a:rPr sz="1000" spc="-15" dirty="0">
                <a:latin typeface="Arial"/>
                <a:cs typeface="Arial"/>
              </a:rPr>
              <a:t>u</a:t>
            </a:r>
            <a:r>
              <a:rPr sz="1000" spc="-10" dirty="0">
                <a:latin typeface="Arial"/>
                <a:cs typeface="Arial"/>
              </a:rPr>
              <a:t>nces Op</a:t>
            </a:r>
            <a:r>
              <a:rPr sz="1000" spc="-15" dirty="0">
                <a:latin typeface="Arial"/>
                <a:cs typeface="Arial"/>
              </a:rPr>
              <a:t>p</a:t>
            </a:r>
            <a:r>
              <a:rPr sz="1000" spc="-5" dirty="0">
                <a:latin typeface="Arial"/>
                <a:cs typeface="Arial"/>
              </a:rPr>
              <a:t>ortun</a:t>
            </a:r>
            <a:r>
              <a:rPr sz="1000" spc="-15" dirty="0">
                <a:latin typeface="Arial"/>
                <a:cs typeface="Arial"/>
              </a:rPr>
              <a:t>i</a:t>
            </a:r>
            <a:r>
              <a:rPr sz="1000" spc="-5" dirty="0">
                <a:latin typeface="Arial"/>
                <a:cs typeface="Arial"/>
              </a:rPr>
              <a:t>ty</a:t>
            </a:r>
            <a:endParaRPr sz="1000">
              <a:latin typeface="Arial"/>
              <a:cs typeface="Arial"/>
            </a:endParaRPr>
          </a:p>
        </p:txBody>
      </p:sp>
      <p:sp>
        <p:nvSpPr>
          <p:cNvPr id="6" name="object 6"/>
          <p:cNvSpPr/>
          <p:nvPr/>
        </p:nvSpPr>
        <p:spPr>
          <a:xfrm>
            <a:off x="1635251" y="1888998"/>
            <a:ext cx="86995" cy="250190"/>
          </a:xfrm>
          <a:custGeom>
            <a:avLst/>
            <a:gdLst/>
            <a:ahLst/>
            <a:cxnLst/>
            <a:rect l="l" t="t" r="r" b="b"/>
            <a:pathLst>
              <a:path w="86994" h="250189">
                <a:moveTo>
                  <a:pt x="28956" y="163322"/>
                </a:moveTo>
                <a:lnTo>
                  <a:pt x="0" y="163322"/>
                </a:lnTo>
                <a:lnTo>
                  <a:pt x="43434" y="250190"/>
                </a:lnTo>
                <a:lnTo>
                  <a:pt x="79629" y="177800"/>
                </a:lnTo>
                <a:lnTo>
                  <a:pt x="28956" y="177800"/>
                </a:lnTo>
                <a:lnTo>
                  <a:pt x="28956" y="163322"/>
                </a:lnTo>
                <a:close/>
              </a:path>
              <a:path w="86994" h="250189">
                <a:moveTo>
                  <a:pt x="57912" y="0"/>
                </a:moveTo>
                <a:lnTo>
                  <a:pt x="28956" y="0"/>
                </a:lnTo>
                <a:lnTo>
                  <a:pt x="28956" y="177800"/>
                </a:lnTo>
                <a:lnTo>
                  <a:pt x="57912" y="177800"/>
                </a:lnTo>
                <a:lnTo>
                  <a:pt x="57912" y="0"/>
                </a:lnTo>
                <a:close/>
              </a:path>
              <a:path w="86994" h="250189">
                <a:moveTo>
                  <a:pt x="86868" y="163322"/>
                </a:moveTo>
                <a:lnTo>
                  <a:pt x="57912" y="163322"/>
                </a:lnTo>
                <a:lnTo>
                  <a:pt x="57912" y="177800"/>
                </a:lnTo>
                <a:lnTo>
                  <a:pt x="79629" y="177800"/>
                </a:lnTo>
                <a:lnTo>
                  <a:pt x="86868" y="163322"/>
                </a:lnTo>
                <a:close/>
              </a:path>
            </a:pathLst>
          </a:custGeom>
          <a:solidFill>
            <a:srgbClr val="767070"/>
          </a:solidFill>
        </p:spPr>
        <p:txBody>
          <a:bodyPr wrap="square" lIns="0" tIns="0" rIns="0" bIns="0" rtlCol="0"/>
          <a:lstStyle/>
          <a:p>
            <a:endParaRPr/>
          </a:p>
        </p:txBody>
      </p:sp>
      <p:sp>
        <p:nvSpPr>
          <p:cNvPr id="7" name="object 7"/>
          <p:cNvSpPr/>
          <p:nvPr/>
        </p:nvSpPr>
        <p:spPr>
          <a:xfrm>
            <a:off x="1164336" y="2130551"/>
            <a:ext cx="1027176" cy="733044"/>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164336" y="2130551"/>
            <a:ext cx="1027430" cy="733425"/>
          </a:xfrm>
          <a:custGeom>
            <a:avLst/>
            <a:gdLst/>
            <a:ahLst/>
            <a:cxnLst/>
            <a:rect l="l" t="t" r="r" b="b"/>
            <a:pathLst>
              <a:path w="1027430" h="733425">
                <a:moveTo>
                  <a:pt x="0" y="122174"/>
                </a:moveTo>
                <a:lnTo>
                  <a:pt x="7529" y="79865"/>
                </a:lnTo>
                <a:lnTo>
                  <a:pt x="28320" y="43966"/>
                </a:lnTo>
                <a:lnTo>
                  <a:pt x="59676" y="17181"/>
                </a:lnTo>
                <a:lnTo>
                  <a:pt x="98899" y="2215"/>
                </a:lnTo>
                <a:lnTo>
                  <a:pt x="905002" y="0"/>
                </a:lnTo>
                <a:lnTo>
                  <a:pt x="919650" y="870"/>
                </a:lnTo>
                <a:lnTo>
                  <a:pt x="960122" y="13126"/>
                </a:lnTo>
                <a:lnTo>
                  <a:pt x="993283" y="37746"/>
                </a:lnTo>
                <a:lnTo>
                  <a:pt x="1016429" y="72026"/>
                </a:lnTo>
                <a:lnTo>
                  <a:pt x="1026855" y="113260"/>
                </a:lnTo>
                <a:lnTo>
                  <a:pt x="1027176" y="610870"/>
                </a:lnTo>
                <a:lnTo>
                  <a:pt x="1026305" y="625518"/>
                </a:lnTo>
                <a:lnTo>
                  <a:pt x="1014049" y="665990"/>
                </a:lnTo>
                <a:lnTo>
                  <a:pt x="989429" y="699151"/>
                </a:lnTo>
                <a:lnTo>
                  <a:pt x="955149" y="722297"/>
                </a:lnTo>
                <a:lnTo>
                  <a:pt x="913915" y="732723"/>
                </a:lnTo>
                <a:lnTo>
                  <a:pt x="122173" y="733044"/>
                </a:lnTo>
                <a:lnTo>
                  <a:pt x="107518" y="732173"/>
                </a:lnTo>
                <a:lnTo>
                  <a:pt x="67036" y="719917"/>
                </a:lnTo>
                <a:lnTo>
                  <a:pt x="33878" y="695297"/>
                </a:lnTo>
                <a:lnTo>
                  <a:pt x="10740" y="661017"/>
                </a:lnTo>
                <a:lnTo>
                  <a:pt x="320" y="619783"/>
                </a:lnTo>
                <a:lnTo>
                  <a:pt x="0" y="122174"/>
                </a:lnTo>
                <a:close/>
              </a:path>
            </a:pathLst>
          </a:custGeom>
          <a:ln w="6096">
            <a:solidFill>
              <a:srgbClr val="000000"/>
            </a:solidFill>
          </a:ln>
        </p:spPr>
        <p:txBody>
          <a:bodyPr wrap="square" lIns="0" tIns="0" rIns="0" bIns="0" rtlCol="0"/>
          <a:lstStyle/>
          <a:p>
            <a:endParaRPr/>
          </a:p>
        </p:txBody>
      </p:sp>
      <p:sp>
        <p:nvSpPr>
          <p:cNvPr id="9" name="object 9"/>
          <p:cNvSpPr txBox="1"/>
          <p:nvPr/>
        </p:nvSpPr>
        <p:spPr>
          <a:xfrm>
            <a:off x="1419225" y="2268337"/>
            <a:ext cx="767080" cy="406400"/>
          </a:xfrm>
          <a:prstGeom prst="rect">
            <a:avLst/>
          </a:prstGeom>
        </p:spPr>
        <p:txBody>
          <a:bodyPr vert="horz" wrap="square" lIns="0" tIns="0" rIns="0" bIns="0" rtlCol="0">
            <a:spAutoFit/>
          </a:bodyPr>
          <a:lstStyle/>
          <a:p>
            <a:pPr marL="12700" marR="5080" indent="635" algn="ctr">
              <a:lnSpc>
                <a:spcPct val="83500"/>
              </a:lnSpc>
            </a:pPr>
            <a:r>
              <a:rPr sz="1000" spc="-10" dirty="0">
                <a:latin typeface="Arial"/>
                <a:cs typeface="Arial"/>
              </a:rPr>
              <a:t>Rese</a:t>
            </a:r>
            <a:r>
              <a:rPr sz="1000" spc="-15" dirty="0">
                <a:latin typeface="Arial"/>
                <a:cs typeface="Arial"/>
              </a:rPr>
              <a:t>a</a:t>
            </a:r>
            <a:r>
              <a:rPr sz="1000" spc="-5" dirty="0">
                <a:latin typeface="Arial"/>
                <a:cs typeface="Arial"/>
              </a:rPr>
              <a:t>r</a:t>
            </a:r>
            <a:r>
              <a:rPr sz="1000" dirty="0">
                <a:latin typeface="Arial"/>
                <a:cs typeface="Arial"/>
              </a:rPr>
              <a:t>c</a:t>
            </a:r>
            <a:r>
              <a:rPr sz="1000" spc="-10" dirty="0">
                <a:latin typeface="Arial"/>
                <a:cs typeface="Arial"/>
              </a:rPr>
              <a:t>h</a:t>
            </a:r>
            <a:r>
              <a:rPr sz="1000" spc="-20" dirty="0">
                <a:latin typeface="Arial"/>
                <a:cs typeface="Arial"/>
              </a:rPr>
              <a:t> </a:t>
            </a:r>
            <a:r>
              <a:rPr sz="1000" spc="-10" dirty="0">
                <a:latin typeface="Arial"/>
                <a:cs typeface="Arial"/>
              </a:rPr>
              <a:t>&amp;</a:t>
            </a:r>
            <a:r>
              <a:rPr sz="1000" spc="-5" dirty="0">
                <a:latin typeface="Arial"/>
                <a:cs typeface="Arial"/>
              </a:rPr>
              <a:t> </a:t>
            </a:r>
            <a:r>
              <a:rPr sz="1000" spc="-15" dirty="0">
                <a:latin typeface="Arial"/>
                <a:cs typeface="Arial"/>
              </a:rPr>
              <a:t>E</a:t>
            </a:r>
            <a:r>
              <a:rPr sz="1000" spc="-10" dirty="0">
                <a:latin typeface="Arial"/>
                <a:cs typeface="Arial"/>
              </a:rPr>
              <a:t>d</a:t>
            </a:r>
            <a:r>
              <a:rPr sz="1000" spc="-15" dirty="0">
                <a:latin typeface="Arial"/>
                <a:cs typeface="Arial"/>
              </a:rPr>
              <a:t>u</a:t>
            </a:r>
            <a:r>
              <a:rPr sz="1000" dirty="0">
                <a:latin typeface="Arial"/>
                <a:cs typeface="Arial"/>
              </a:rPr>
              <a:t>c</a:t>
            </a:r>
            <a:r>
              <a:rPr sz="1000" spc="-5" dirty="0">
                <a:latin typeface="Arial"/>
                <a:cs typeface="Arial"/>
              </a:rPr>
              <a:t>at</a:t>
            </a:r>
            <a:r>
              <a:rPr sz="1000" spc="-15" dirty="0">
                <a:latin typeface="Arial"/>
                <a:cs typeface="Arial"/>
              </a:rPr>
              <a:t>i</a:t>
            </a:r>
            <a:r>
              <a:rPr sz="1000" spc="-10" dirty="0">
                <a:latin typeface="Arial"/>
                <a:cs typeface="Arial"/>
              </a:rPr>
              <a:t>on Co</a:t>
            </a:r>
            <a:r>
              <a:rPr sz="1000" spc="5" dirty="0">
                <a:latin typeface="Arial"/>
                <a:cs typeface="Arial"/>
              </a:rPr>
              <a:t>mm</a:t>
            </a:r>
            <a:r>
              <a:rPr sz="1000" spc="-10" dirty="0">
                <a:latin typeface="Arial"/>
                <a:cs typeface="Arial"/>
              </a:rPr>
              <a:t>uni</a:t>
            </a:r>
            <a:r>
              <a:rPr sz="1000" spc="-5" dirty="0">
                <a:latin typeface="Arial"/>
                <a:cs typeface="Arial"/>
              </a:rPr>
              <a:t>t</a:t>
            </a:r>
            <a:r>
              <a:rPr sz="1000" spc="-15" dirty="0">
                <a:latin typeface="Arial"/>
                <a:cs typeface="Arial"/>
              </a:rPr>
              <a:t>i</a:t>
            </a:r>
            <a:r>
              <a:rPr sz="1000" spc="-10" dirty="0">
                <a:latin typeface="Arial"/>
                <a:cs typeface="Arial"/>
              </a:rPr>
              <a:t>es</a:t>
            </a:r>
            <a:endParaRPr sz="1000">
              <a:latin typeface="Arial"/>
              <a:cs typeface="Arial"/>
            </a:endParaRPr>
          </a:p>
        </p:txBody>
      </p:sp>
      <p:sp>
        <p:nvSpPr>
          <p:cNvPr id="10" name="object 10"/>
          <p:cNvSpPr/>
          <p:nvPr/>
        </p:nvSpPr>
        <p:spPr>
          <a:xfrm>
            <a:off x="1261773" y="2529213"/>
            <a:ext cx="119380" cy="92710"/>
          </a:xfrm>
          <a:custGeom>
            <a:avLst/>
            <a:gdLst/>
            <a:ahLst/>
            <a:cxnLst/>
            <a:rect l="l" t="t" r="r" b="b"/>
            <a:pathLst>
              <a:path w="119380" h="92710">
                <a:moveTo>
                  <a:pt x="116460" y="0"/>
                </a:moveTo>
                <a:lnTo>
                  <a:pt x="2524" y="0"/>
                </a:lnTo>
                <a:lnTo>
                  <a:pt x="0" y="2414"/>
                </a:lnTo>
                <a:lnTo>
                  <a:pt x="0" y="90179"/>
                </a:lnTo>
                <a:lnTo>
                  <a:pt x="2524" y="92698"/>
                </a:lnTo>
                <a:lnTo>
                  <a:pt x="116460" y="92698"/>
                </a:lnTo>
                <a:lnTo>
                  <a:pt x="118984" y="90179"/>
                </a:lnTo>
                <a:lnTo>
                  <a:pt x="118984" y="79051"/>
                </a:lnTo>
                <a:lnTo>
                  <a:pt x="13676" y="79051"/>
                </a:lnTo>
                <a:lnTo>
                  <a:pt x="13676" y="12387"/>
                </a:lnTo>
                <a:lnTo>
                  <a:pt x="118984" y="12387"/>
                </a:lnTo>
                <a:lnTo>
                  <a:pt x="118984" y="2414"/>
                </a:lnTo>
                <a:lnTo>
                  <a:pt x="116460" y="0"/>
                </a:lnTo>
                <a:close/>
              </a:path>
              <a:path w="119380" h="92710">
                <a:moveTo>
                  <a:pt x="118984" y="12387"/>
                </a:moveTo>
                <a:lnTo>
                  <a:pt x="106570" y="12387"/>
                </a:lnTo>
                <a:lnTo>
                  <a:pt x="106570" y="79051"/>
                </a:lnTo>
                <a:lnTo>
                  <a:pt x="118984" y="79051"/>
                </a:lnTo>
                <a:lnTo>
                  <a:pt x="118984" y="12387"/>
                </a:lnTo>
                <a:close/>
              </a:path>
            </a:pathLst>
          </a:custGeom>
          <a:solidFill>
            <a:srgbClr val="A7A4A6"/>
          </a:solidFill>
        </p:spPr>
        <p:txBody>
          <a:bodyPr wrap="square" lIns="0" tIns="0" rIns="0" bIns="0" rtlCol="0"/>
          <a:lstStyle/>
          <a:p>
            <a:endParaRPr/>
          </a:p>
        </p:txBody>
      </p:sp>
      <p:sp>
        <p:nvSpPr>
          <p:cNvPr id="11" name="object 11"/>
          <p:cNvSpPr/>
          <p:nvPr/>
        </p:nvSpPr>
        <p:spPr>
          <a:xfrm>
            <a:off x="1274166" y="2608295"/>
            <a:ext cx="94615" cy="40005"/>
          </a:xfrm>
          <a:custGeom>
            <a:avLst/>
            <a:gdLst/>
            <a:ahLst/>
            <a:cxnLst/>
            <a:rect l="l" t="t" r="r" b="b"/>
            <a:pathLst>
              <a:path w="94615" h="40005">
                <a:moveTo>
                  <a:pt x="89212" y="0"/>
                </a:moveTo>
                <a:lnTo>
                  <a:pt x="4944" y="0"/>
                </a:lnTo>
                <a:lnTo>
                  <a:pt x="2524" y="1259"/>
                </a:lnTo>
                <a:lnTo>
                  <a:pt x="0" y="6193"/>
                </a:lnTo>
                <a:lnTo>
                  <a:pt x="1262" y="8713"/>
                </a:lnTo>
                <a:lnTo>
                  <a:pt x="2524" y="9868"/>
                </a:lnTo>
                <a:lnTo>
                  <a:pt x="16096" y="28450"/>
                </a:lnTo>
                <a:lnTo>
                  <a:pt x="21040" y="35903"/>
                </a:lnTo>
                <a:lnTo>
                  <a:pt x="28510" y="39578"/>
                </a:lnTo>
                <a:lnTo>
                  <a:pt x="65646" y="39578"/>
                </a:lnTo>
                <a:lnTo>
                  <a:pt x="74378" y="35903"/>
                </a:lnTo>
                <a:lnTo>
                  <a:pt x="78060" y="28450"/>
                </a:lnTo>
                <a:lnTo>
                  <a:pt x="79915" y="25930"/>
                </a:lnTo>
                <a:lnTo>
                  <a:pt x="33454" y="25930"/>
                </a:lnTo>
                <a:lnTo>
                  <a:pt x="29772" y="24775"/>
                </a:lnTo>
                <a:lnTo>
                  <a:pt x="27247" y="20996"/>
                </a:lnTo>
                <a:lnTo>
                  <a:pt x="21040" y="13647"/>
                </a:lnTo>
                <a:lnTo>
                  <a:pt x="88955" y="13647"/>
                </a:lnTo>
                <a:lnTo>
                  <a:pt x="91737" y="9868"/>
                </a:lnTo>
                <a:lnTo>
                  <a:pt x="94156" y="8713"/>
                </a:lnTo>
                <a:lnTo>
                  <a:pt x="94156" y="6193"/>
                </a:lnTo>
                <a:lnTo>
                  <a:pt x="91737" y="1259"/>
                </a:lnTo>
                <a:lnTo>
                  <a:pt x="89212" y="0"/>
                </a:lnTo>
                <a:close/>
              </a:path>
              <a:path w="94615" h="40005">
                <a:moveTo>
                  <a:pt x="88955" y="13647"/>
                </a:moveTo>
                <a:lnTo>
                  <a:pt x="75641" y="13647"/>
                </a:lnTo>
                <a:lnTo>
                  <a:pt x="69434" y="20996"/>
                </a:lnTo>
                <a:lnTo>
                  <a:pt x="61964" y="25930"/>
                </a:lnTo>
                <a:lnTo>
                  <a:pt x="79915" y="25930"/>
                </a:lnTo>
                <a:lnTo>
                  <a:pt x="88955" y="13647"/>
                </a:lnTo>
                <a:close/>
              </a:path>
            </a:pathLst>
          </a:custGeom>
          <a:solidFill>
            <a:srgbClr val="A7A4A6"/>
          </a:solidFill>
        </p:spPr>
        <p:txBody>
          <a:bodyPr wrap="square" lIns="0" tIns="0" rIns="0" bIns="0" rtlCol="0"/>
          <a:lstStyle/>
          <a:p>
            <a:endParaRPr/>
          </a:p>
        </p:txBody>
      </p:sp>
      <p:sp>
        <p:nvSpPr>
          <p:cNvPr id="12" name="object 12"/>
          <p:cNvSpPr/>
          <p:nvPr/>
        </p:nvSpPr>
        <p:spPr>
          <a:xfrm>
            <a:off x="1261846" y="2556371"/>
            <a:ext cx="58419" cy="12700"/>
          </a:xfrm>
          <a:custGeom>
            <a:avLst/>
            <a:gdLst/>
            <a:ahLst/>
            <a:cxnLst/>
            <a:rect l="l" t="t" r="r" b="b"/>
            <a:pathLst>
              <a:path w="58419" h="12700">
                <a:moveTo>
                  <a:pt x="55757" y="0"/>
                </a:moveTo>
                <a:lnTo>
                  <a:pt x="2419" y="0"/>
                </a:lnTo>
                <a:lnTo>
                  <a:pt x="0" y="2519"/>
                </a:lnTo>
                <a:lnTo>
                  <a:pt x="0" y="9868"/>
                </a:lnTo>
                <a:lnTo>
                  <a:pt x="2419" y="12387"/>
                </a:lnTo>
                <a:lnTo>
                  <a:pt x="56914" y="12387"/>
                </a:lnTo>
                <a:lnTo>
                  <a:pt x="58177" y="9868"/>
                </a:lnTo>
                <a:lnTo>
                  <a:pt x="58177" y="2519"/>
                </a:lnTo>
                <a:lnTo>
                  <a:pt x="55757" y="0"/>
                </a:lnTo>
                <a:close/>
              </a:path>
            </a:pathLst>
          </a:custGeom>
          <a:solidFill>
            <a:srgbClr val="A7A4A6"/>
          </a:solidFill>
        </p:spPr>
        <p:txBody>
          <a:bodyPr wrap="square" lIns="0" tIns="0" rIns="0" bIns="0" rtlCol="0"/>
          <a:lstStyle/>
          <a:p>
            <a:endParaRPr/>
          </a:p>
        </p:txBody>
      </p:sp>
      <p:sp>
        <p:nvSpPr>
          <p:cNvPr id="13" name="object 13"/>
          <p:cNvSpPr/>
          <p:nvPr/>
        </p:nvSpPr>
        <p:spPr>
          <a:xfrm>
            <a:off x="1322475" y="2583562"/>
            <a:ext cx="58419" cy="12700"/>
          </a:xfrm>
          <a:custGeom>
            <a:avLst/>
            <a:gdLst/>
            <a:ahLst/>
            <a:cxnLst/>
            <a:rect l="l" t="t" r="r" b="b"/>
            <a:pathLst>
              <a:path w="58419" h="12700">
                <a:moveTo>
                  <a:pt x="55757" y="0"/>
                </a:moveTo>
                <a:lnTo>
                  <a:pt x="2524" y="0"/>
                </a:lnTo>
                <a:lnTo>
                  <a:pt x="0" y="2519"/>
                </a:lnTo>
                <a:lnTo>
                  <a:pt x="0" y="9868"/>
                </a:lnTo>
                <a:lnTo>
                  <a:pt x="2524" y="12387"/>
                </a:lnTo>
                <a:lnTo>
                  <a:pt x="55757" y="12387"/>
                </a:lnTo>
                <a:lnTo>
                  <a:pt x="58282" y="9868"/>
                </a:lnTo>
                <a:lnTo>
                  <a:pt x="58282" y="2519"/>
                </a:lnTo>
                <a:lnTo>
                  <a:pt x="55757" y="0"/>
                </a:lnTo>
                <a:close/>
              </a:path>
            </a:pathLst>
          </a:custGeom>
          <a:solidFill>
            <a:srgbClr val="A7A4A6"/>
          </a:solidFill>
        </p:spPr>
        <p:txBody>
          <a:bodyPr wrap="square" lIns="0" tIns="0" rIns="0" bIns="0" rtlCol="0"/>
          <a:lstStyle/>
          <a:p>
            <a:endParaRPr/>
          </a:p>
        </p:txBody>
      </p:sp>
      <p:sp>
        <p:nvSpPr>
          <p:cNvPr id="14" name="object 14"/>
          <p:cNvSpPr/>
          <p:nvPr/>
        </p:nvSpPr>
        <p:spPr>
          <a:xfrm>
            <a:off x="1342358" y="2556371"/>
            <a:ext cx="38735" cy="12700"/>
          </a:xfrm>
          <a:custGeom>
            <a:avLst/>
            <a:gdLst/>
            <a:ahLst/>
            <a:cxnLst/>
            <a:rect l="l" t="t" r="r" b="b"/>
            <a:pathLst>
              <a:path w="38734" h="12700">
                <a:moveTo>
                  <a:pt x="35874" y="0"/>
                </a:moveTo>
                <a:lnTo>
                  <a:pt x="2419" y="0"/>
                </a:lnTo>
                <a:lnTo>
                  <a:pt x="0" y="2519"/>
                </a:lnTo>
                <a:lnTo>
                  <a:pt x="0" y="9868"/>
                </a:lnTo>
                <a:lnTo>
                  <a:pt x="2419" y="12387"/>
                </a:lnTo>
                <a:lnTo>
                  <a:pt x="35874" y="12387"/>
                </a:lnTo>
                <a:lnTo>
                  <a:pt x="38399" y="9868"/>
                </a:lnTo>
                <a:lnTo>
                  <a:pt x="38399" y="2519"/>
                </a:lnTo>
                <a:lnTo>
                  <a:pt x="35874" y="0"/>
                </a:lnTo>
                <a:close/>
              </a:path>
            </a:pathLst>
          </a:custGeom>
          <a:solidFill>
            <a:srgbClr val="A7A4A6"/>
          </a:solidFill>
        </p:spPr>
        <p:txBody>
          <a:bodyPr wrap="square" lIns="0" tIns="0" rIns="0" bIns="0" rtlCol="0"/>
          <a:lstStyle/>
          <a:p>
            <a:endParaRPr/>
          </a:p>
        </p:txBody>
      </p:sp>
      <p:sp>
        <p:nvSpPr>
          <p:cNvPr id="15" name="object 15"/>
          <p:cNvSpPr/>
          <p:nvPr/>
        </p:nvSpPr>
        <p:spPr>
          <a:xfrm>
            <a:off x="1261804" y="2583562"/>
            <a:ext cx="38735" cy="12700"/>
          </a:xfrm>
          <a:custGeom>
            <a:avLst/>
            <a:gdLst/>
            <a:ahLst/>
            <a:cxnLst/>
            <a:rect l="l" t="t" r="r" b="b"/>
            <a:pathLst>
              <a:path w="38734" h="12700">
                <a:moveTo>
                  <a:pt x="35979" y="0"/>
                </a:moveTo>
                <a:lnTo>
                  <a:pt x="2524" y="0"/>
                </a:lnTo>
                <a:lnTo>
                  <a:pt x="0" y="2519"/>
                </a:lnTo>
                <a:lnTo>
                  <a:pt x="0" y="9868"/>
                </a:lnTo>
                <a:lnTo>
                  <a:pt x="2524" y="12387"/>
                </a:lnTo>
                <a:lnTo>
                  <a:pt x="37136" y="12387"/>
                </a:lnTo>
                <a:lnTo>
                  <a:pt x="38399" y="9868"/>
                </a:lnTo>
                <a:lnTo>
                  <a:pt x="38399" y="2519"/>
                </a:lnTo>
                <a:lnTo>
                  <a:pt x="35979" y="0"/>
                </a:lnTo>
                <a:close/>
              </a:path>
            </a:pathLst>
          </a:custGeom>
          <a:solidFill>
            <a:srgbClr val="A7A4A6"/>
          </a:solidFill>
        </p:spPr>
        <p:txBody>
          <a:bodyPr wrap="square" lIns="0" tIns="0" rIns="0" bIns="0" rtlCol="0"/>
          <a:lstStyle/>
          <a:p>
            <a:endParaRPr/>
          </a:p>
        </p:txBody>
      </p:sp>
      <p:sp>
        <p:nvSpPr>
          <p:cNvPr id="16" name="object 16"/>
          <p:cNvSpPr/>
          <p:nvPr/>
        </p:nvSpPr>
        <p:spPr>
          <a:xfrm>
            <a:off x="1189933" y="2251053"/>
            <a:ext cx="263525" cy="292100"/>
          </a:xfrm>
          <a:custGeom>
            <a:avLst/>
            <a:gdLst/>
            <a:ahLst/>
            <a:cxnLst/>
            <a:rect l="l" t="t" r="r" b="b"/>
            <a:pathLst>
              <a:path w="263525" h="292100">
                <a:moveTo>
                  <a:pt x="136329" y="0"/>
                </a:moveTo>
                <a:lnTo>
                  <a:pt x="126440" y="0"/>
                </a:lnTo>
                <a:lnTo>
                  <a:pt x="122653" y="1259"/>
                </a:lnTo>
                <a:lnTo>
                  <a:pt x="108830" y="2866"/>
                </a:lnTo>
                <a:lnTo>
                  <a:pt x="71354" y="16483"/>
                </a:lnTo>
                <a:lnTo>
                  <a:pt x="39585" y="40574"/>
                </a:lnTo>
                <a:lnTo>
                  <a:pt x="15654" y="73492"/>
                </a:lnTo>
                <a:lnTo>
                  <a:pt x="1510" y="113801"/>
                </a:lnTo>
                <a:lnTo>
                  <a:pt x="0" y="152633"/>
                </a:lnTo>
                <a:lnTo>
                  <a:pt x="1983" y="164437"/>
                </a:lnTo>
                <a:lnTo>
                  <a:pt x="21307" y="210152"/>
                </a:lnTo>
                <a:lnTo>
                  <a:pt x="48244" y="242730"/>
                </a:lnTo>
                <a:lnTo>
                  <a:pt x="56617" y="253515"/>
                </a:lnTo>
                <a:lnTo>
                  <a:pt x="63434" y="264596"/>
                </a:lnTo>
                <a:lnTo>
                  <a:pt x="68555" y="275765"/>
                </a:lnTo>
                <a:lnTo>
                  <a:pt x="71839" y="286810"/>
                </a:lnTo>
                <a:lnTo>
                  <a:pt x="71839" y="289224"/>
                </a:lnTo>
                <a:lnTo>
                  <a:pt x="74364" y="291744"/>
                </a:lnTo>
                <a:lnTo>
                  <a:pt x="188299" y="291744"/>
                </a:lnTo>
                <a:lnTo>
                  <a:pt x="190824" y="289224"/>
                </a:lnTo>
                <a:lnTo>
                  <a:pt x="192211" y="281392"/>
                </a:lnTo>
                <a:lnTo>
                  <a:pt x="193448" y="278096"/>
                </a:lnTo>
                <a:lnTo>
                  <a:pt x="84253" y="278096"/>
                </a:lnTo>
                <a:lnTo>
                  <a:pt x="80957" y="268929"/>
                </a:lnTo>
                <a:lnTo>
                  <a:pt x="76337" y="259019"/>
                </a:lnTo>
                <a:lnTo>
                  <a:pt x="70373" y="248954"/>
                </a:lnTo>
                <a:lnTo>
                  <a:pt x="62806" y="238548"/>
                </a:lnTo>
                <a:lnTo>
                  <a:pt x="52801" y="227038"/>
                </a:lnTo>
                <a:lnTo>
                  <a:pt x="41827" y="215979"/>
                </a:lnTo>
                <a:lnTo>
                  <a:pt x="33847" y="206103"/>
                </a:lnTo>
                <a:lnTo>
                  <a:pt x="14273" y="160072"/>
                </a:lnTo>
                <a:lnTo>
                  <a:pt x="12207" y="140688"/>
                </a:lnTo>
                <a:lnTo>
                  <a:pt x="12640" y="120667"/>
                </a:lnTo>
                <a:lnTo>
                  <a:pt x="25145" y="81316"/>
                </a:lnTo>
                <a:lnTo>
                  <a:pt x="48943" y="48860"/>
                </a:lnTo>
                <a:lnTo>
                  <a:pt x="82191" y="25377"/>
                </a:lnTo>
                <a:lnTo>
                  <a:pt x="121390" y="13647"/>
                </a:lnTo>
                <a:lnTo>
                  <a:pt x="187047" y="13647"/>
                </a:lnTo>
                <a:lnTo>
                  <a:pt x="183538" y="11863"/>
                </a:lnTo>
                <a:lnTo>
                  <a:pt x="170777" y="6958"/>
                </a:lnTo>
                <a:lnTo>
                  <a:pt x="157467" y="3396"/>
                </a:lnTo>
                <a:lnTo>
                  <a:pt x="143693" y="1259"/>
                </a:lnTo>
                <a:lnTo>
                  <a:pt x="140011" y="1259"/>
                </a:lnTo>
                <a:lnTo>
                  <a:pt x="136329" y="0"/>
                </a:lnTo>
                <a:close/>
              </a:path>
              <a:path w="263525" h="292100">
                <a:moveTo>
                  <a:pt x="187047" y="13647"/>
                </a:moveTo>
                <a:lnTo>
                  <a:pt x="136329" y="13647"/>
                </a:lnTo>
                <a:lnTo>
                  <a:pt x="138749" y="14802"/>
                </a:lnTo>
                <a:lnTo>
                  <a:pt x="156118" y="17103"/>
                </a:lnTo>
                <a:lnTo>
                  <a:pt x="169330" y="20931"/>
                </a:lnTo>
                <a:lnTo>
                  <a:pt x="204823" y="40574"/>
                </a:lnTo>
                <a:lnTo>
                  <a:pt x="231940" y="70557"/>
                </a:lnTo>
                <a:lnTo>
                  <a:pt x="247903" y="108444"/>
                </a:lnTo>
                <a:lnTo>
                  <a:pt x="250438" y="145067"/>
                </a:lnTo>
                <a:lnTo>
                  <a:pt x="248742" y="157778"/>
                </a:lnTo>
                <a:lnTo>
                  <a:pt x="229522" y="204404"/>
                </a:lnTo>
                <a:lnTo>
                  <a:pt x="203753" y="233867"/>
                </a:lnTo>
                <a:lnTo>
                  <a:pt x="195699" y="244287"/>
                </a:lnTo>
                <a:lnTo>
                  <a:pt x="188882" y="255175"/>
                </a:lnTo>
                <a:lnTo>
                  <a:pt x="183480" y="266466"/>
                </a:lnTo>
                <a:lnTo>
                  <a:pt x="179673" y="278096"/>
                </a:lnTo>
                <a:lnTo>
                  <a:pt x="193448" y="278096"/>
                </a:lnTo>
                <a:lnTo>
                  <a:pt x="195841" y="271725"/>
                </a:lnTo>
                <a:lnTo>
                  <a:pt x="201159" y="261596"/>
                </a:lnTo>
                <a:lnTo>
                  <a:pt x="208322" y="250864"/>
                </a:lnTo>
                <a:lnTo>
                  <a:pt x="218261" y="238548"/>
                </a:lnTo>
                <a:lnTo>
                  <a:pt x="228813" y="227038"/>
                </a:lnTo>
                <a:lnTo>
                  <a:pt x="237323" y="215979"/>
                </a:lnTo>
                <a:lnTo>
                  <a:pt x="258379" y="172418"/>
                </a:lnTo>
                <a:lnTo>
                  <a:pt x="263328" y="140688"/>
                </a:lnTo>
                <a:lnTo>
                  <a:pt x="262623" y="120667"/>
                </a:lnTo>
                <a:lnTo>
                  <a:pt x="250330" y="76978"/>
                </a:lnTo>
                <a:lnTo>
                  <a:pt x="227387" y="43290"/>
                </a:lnTo>
                <a:lnTo>
                  <a:pt x="195665" y="18030"/>
                </a:lnTo>
                <a:lnTo>
                  <a:pt x="187047" y="13647"/>
                </a:lnTo>
                <a:close/>
              </a:path>
            </a:pathLst>
          </a:custGeom>
          <a:solidFill>
            <a:srgbClr val="A7A4A6"/>
          </a:solidFill>
        </p:spPr>
        <p:txBody>
          <a:bodyPr wrap="square" lIns="0" tIns="0" rIns="0" bIns="0" rtlCol="0"/>
          <a:lstStyle/>
          <a:p>
            <a:endParaRPr/>
          </a:p>
        </p:txBody>
      </p:sp>
      <p:sp>
        <p:nvSpPr>
          <p:cNvPr id="17" name="object 17"/>
          <p:cNvSpPr/>
          <p:nvPr/>
        </p:nvSpPr>
        <p:spPr>
          <a:xfrm>
            <a:off x="1258578" y="2378681"/>
            <a:ext cx="125730" cy="164465"/>
          </a:xfrm>
          <a:custGeom>
            <a:avLst/>
            <a:gdLst/>
            <a:ahLst/>
            <a:cxnLst/>
            <a:rect l="l" t="t" r="r" b="b"/>
            <a:pathLst>
              <a:path w="125730" h="164464">
                <a:moveTo>
                  <a:pt x="87462" y="51575"/>
                </a:moveTo>
                <a:lnTo>
                  <a:pt x="76311" y="51575"/>
                </a:lnTo>
                <a:lnTo>
                  <a:pt x="76311" y="161596"/>
                </a:lnTo>
                <a:lnTo>
                  <a:pt x="78836" y="164116"/>
                </a:lnTo>
                <a:lnTo>
                  <a:pt x="87462" y="164116"/>
                </a:lnTo>
                <a:lnTo>
                  <a:pt x="89987" y="161596"/>
                </a:lnTo>
                <a:lnTo>
                  <a:pt x="87462" y="156662"/>
                </a:lnTo>
                <a:lnTo>
                  <a:pt x="87462" y="51575"/>
                </a:lnTo>
                <a:close/>
              </a:path>
              <a:path w="125730" h="164464">
                <a:moveTo>
                  <a:pt x="15006" y="0"/>
                </a:moveTo>
                <a:lnTo>
                  <a:pt x="6130" y="6710"/>
                </a:lnTo>
                <a:lnTo>
                  <a:pt x="598" y="18818"/>
                </a:lnTo>
                <a:lnTo>
                  <a:pt x="0" y="36414"/>
                </a:lnTo>
                <a:lnTo>
                  <a:pt x="9286" y="46464"/>
                </a:lnTo>
                <a:lnTo>
                  <a:pt x="23078" y="50420"/>
                </a:lnTo>
                <a:lnTo>
                  <a:pt x="37912" y="50420"/>
                </a:lnTo>
                <a:lnTo>
                  <a:pt x="37912" y="160441"/>
                </a:lnTo>
                <a:lnTo>
                  <a:pt x="40436" y="162856"/>
                </a:lnTo>
                <a:lnTo>
                  <a:pt x="47801" y="162856"/>
                </a:lnTo>
                <a:lnTo>
                  <a:pt x="50326" y="160441"/>
                </a:lnTo>
                <a:lnTo>
                  <a:pt x="50326" y="51575"/>
                </a:lnTo>
                <a:lnTo>
                  <a:pt x="87462" y="51575"/>
                </a:lnTo>
                <a:lnTo>
                  <a:pt x="87462" y="50420"/>
                </a:lnTo>
                <a:lnTo>
                  <a:pt x="106287" y="49813"/>
                </a:lnTo>
                <a:lnTo>
                  <a:pt x="116649" y="44130"/>
                </a:lnTo>
                <a:lnTo>
                  <a:pt x="120467" y="38033"/>
                </a:lnTo>
                <a:lnTo>
                  <a:pt x="15608" y="38033"/>
                </a:lnTo>
                <a:lnTo>
                  <a:pt x="10414" y="32849"/>
                </a:lnTo>
                <a:lnTo>
                  <a:pt x="9998" y="16441"/>
                </a:lnTo>
                <a:lnTo>
                  <a:pt x="15608" y="10842"/>
                </a:lnTo>
                <a:lnTo>
                  <a:pt x="43820" y="10842"/>
                </a:lnTo>
                <a:lnTo>
                  <a:pt x="42743" y="8893"/>
                </a:lnTo>
                <a:lnTo>
                  <a:pt x="31441" y="1863"/>
                </a:lnTo>
                <a:lnTo>
                  <a:pt x="15006" y="0"/>
                </a:lnTo>
                <a:close/>
              </a:path>
              <a:path w="125730" h="164464">
                <a:moveTo>
                  <a:pt x="43820" y="10842"/>
                </a:moveTo>
                <a:lnTo>
                  <a:pt x="30442" y="10842"/>
                </a:lnTo>
                <a:lnTo>
                  <a:pt x="36052" y="16441"/>
                </a:lnTo>
                <a:lnTo>
                  <a:pt x="36649" y="38033"/>
                </a:lnTo>
                <a:lnTo>
                  <a:pt x="49063" y="38033"/>
                </a:lnTo>
                <a:lnTo>
                  <a:pt x="48227" y="18818"/>
                </a:lnTo>
                <a:lnTo>
                  <a:pt x="43820" y="10842"/>
                </a:lnTo>
                <a:close/>
              </a:path>
              <a:path w="125730" h="164464">
                <a:moveTo>
                  <a:pt x="89134" y="1431"/>
                </a:moveTo>
                <a:lnTo>
                  <a:pt x="78980" y="10842"/>
                </a:lnTo>
                <a:lnTo>
                  <a:pt x="75048" y="24385"/>
                </a:lnTo>
                <a:lnTo>
                  <a:pt x="75048" y="38033"/>
                </a:lnTo>
                <a:lnTo>
                  <a:pt x="89987" y="38033"/>
                </a:lnTo>
                <a:lnTo>
                  <a:pt x="90584" y="16441"/>
                </a:lnTo>
                <a:lnTo>
                  <a:pt x="96194" y="10842"/>
                </a:lnTo>
                <a:lnTo>
                  <a:pt x="121358" y="10842"/>
                </a:lnTo>
                <a:lnTo>
                  <a:pt x="118893" y="7589"/>
                </a:lnTo>
                <a:lnTo>
                  <a:pt x="106766" y="2050"/>
                </a:lnTo>
                <a:lnTo>
                  <a:pt x="89134" y="1431"/>
                </a:lnTo>
                <a:close/>
              </a:path>
              <a:path w="125730" h="164464">
                <a:moveTo>
                  <a:pt x="121358" y="10842"/>
                </a:moveTo>
                <a:lnTo>
                  <a:pt x="111028" y="10842"/>
                </a:lnTo>
                <a:lnTo>
                  <a:pt x="116638" y="16441"/>
                </a:lnTo>
                <a:lnTo>
                  <a:pt x="116222" y="32849"/>
                </a:lnTo>
                <a:lnTo>
                  <a:pt x="111028" y="38033"/>
                </a:lnTo>
                <a:lnTo>
                  <a:pt x="120467" y="38033"/>
                </a:lnTo>
                <a:lnTo>
                  <a:pt x="123713" y="32849"/>
                </a:lnTo>
                <a:lnTo>
                  <a:pt x="125600" y="16441"/>
                </a:lnTo>
                <a:lnTo>
                  <a:pt x="121358" y="10842"/>
                </a:lnTo>
                <a:close/>
              </a:path>
            </a:pathLst>
          </a:custGeom>
          <a:solidFill>
            <a:srgbClr val="A7A4A6"/>
          </a:solidFill>
        </p:spPr>
        <p:txBody>
          <a:bodyPr wrap="square" lIns="0" tIns="0" rIns="0" bIns="0" rtlCol="0"/>
          <a:lstStyle/>
          <a:p>
            <a:endParaRPr/>
          </a:p>
        </p:txBody>
      </p:sp>
      <p:sp>
        <p:nvSpPr>
          <p:cNvPr id="18" name="object 18"/>
          <p:cNvSpPr/>
          <p:nvPr/>
        </p:nvSpPr>
        <p:spPr>
          <a:xfrm>
            <a:off x="1643252" y="2882519"/>
            <a:ext cx="86995" cy="1049655"/>
          </a:xfrm>
          <a:custGeom>
            <a:avLst/>
            <a:gdLst/>
            <a:ahLst/>
            <a:cxnLst/>
            <a:rect l="l" t="t" r="r" b="b"/>
            <a:pathLst>
              <a:path w="86994" h="1049654">
                <a:moveTo>
                  <a:pt x="28962" y="962786"/>
                </a:moveTo>
                <a:lnTo>
                  <a:pt x="0" y="963041"/>
                </a:lnTo>
                <a:lnTo>
                  <a:pt x="44196" y="1049528"/>
                </a:lnTo>
                <a:lnTo>
                  <a:pt x="79538" y="977265"/>
                </a:lnTo>
                <a:lnTo>
                  <a:pt x="29083" y="977265"/>
                </a:lnTo>
                <a:lnTo>
                  <a:pt x="28962" y="962786"/>
                </a:lnTo>
                <a:close/>
              </a:path>
              <a:path w="86994" h="1049654">
                <a:moveTo>
                  <a:pt x="57918" y="962532"/>
                </a:moveTo>
                <a:lnTo>
                  <a:pt x="28962" y="962786"/>
                </a:lnTo>
                <a:lnTo>
                  <a:pt x="29083" y="977265"/>
                </a:lnTo>
                <a:lnTo>
                  <a:pt x="58039" y="977011"/>
                </a:lnTo>
                <a:lnTo>
                  <a:pt x="57918" y="962532"/>
                </a:lnTo>
                <a:close/>
              </a:path>
              <a:path w="86994" h="1049654">
                <a:moveTo>
                  <a:pt x="86868" y="962279"/>
                </a:moveTo>
                <a:lnTo>
                  <a:pt x="57918" y="962532"/>
                </a:lnTo>
                <a:lnTo>
                  <a:pt x="58039" y="977011"/>
                </a:lnTo>
                <a:lnTo>
                  <a:pt x="29083" y="977265"/>
                </a:lnTo>
                <a:lnTo>
                  <a:pt x="79538" y="977265"/>
                </a:lnTo>
                <a:lnTo>
                  <a:pt x="86868" y="962279"/>
                </a:lnTo>
                <a:close/>
              </a:path>
              <a:path w="86994" h="1049654">
                <a:moveTo>
                  <a:pt x="49911" y="0"/>
                </a:moveTo>
                <a:lnTo>
                  <a:pt x="20955" y="254"/>
                </a:lnTo>
                <a:lnTo>
                  <a:pt x="28962" y="962786"/>
                </a:lnTo>
                <a:lnTo>
                  <a:pt x="57918" y="962532"/>
                </a:lnTo>
                <a:lnTo>
                  <a:pt x="49911" y="0"/>
                </a:lnTo>
                <a:close/>
              </a:path>
            </a:pathLst>
          </a:custGeom>
          <a:solidFill>
            <a:srgbClr val="767070"/>
          </a:solidFill>
        </p:spPr>
        <p:txBody>
          <a:bodyPr wrap="square" lIns="0" tIns="0" rIns="0" bIns="0" rtlCol="0"/>
          <a:lstStyle/>
          <a:p>
            <a:endParaRPr/>
          </a:p>
        </p:txBody>
      </p:sp>
      <p:sp>
        <p:nvSpPr>
          <p:cNvPr id="19" name="object 19"/>
          <p:cNvSpPr/>
          <p:nvPr/>
        </p:nvSpPr>
        <p:spPr>
          <a:xfrm>
            <a:off x="1319783" y="2945892"/>
            <a:ext cx="716279" cy="284988"/>
          </a:xfrm>
          <a:prstGeom prst="rect">
            <a:avLst/>
          </a:prstGeom>
          <a:blipFill>
            <a:blip r:embed="rId7" cstate="print"/>
            <a:stretch>
              <a:fillRect/>
            </a:stretch>
          </a:blipFill>
        </p:spPr>
        <p:txBody>
          <a:bodyPr wrap="square" lIns="0" tIns="0" rIns="0" bIns="0" rtlCol="0"/>
          <a:lstStyle/>
          <a:p>
            <a:endParaRPr/>
          </a:p>
        </p:txBody>
      </p:sp>
      <p:sp>
        <p:nvSpPr>
          <p:cNvPr id="20" name="object 20"/>
          <p:cNvSpPr/>
          <p:nvPr/>
        </p:nvSpPr>
        <p:spPr>
          <a:xfrm>
            <a:off x="1319783" y="2945892"/>
            <a:ext cx="716280" cy="285115"/>
          </a:xfrm>
          <a:custGeom>
            <a:avLst/>
            <a:gdLst/>
            <a:ahLst/>
            <a:cxnLst/>
            <a:rect l="l" t="t" r="r" b="b"/>
            <a:pathLst>
              <a:path w="716280" h="285114">
                <a:moveTo>
                  <a:pt x="0" y="47498"/>
                </a:moveTo>
                <a:lnTo>
                  <a:pt x="17526" y="10610"/>
                </a:lnTo>
                <a:lnTo>
                  <a:pt x="668782" y="0"/>
                </a:lnTo>
                <a:lnTo>
                  <a:pt x="683039" y="2165"/>
                </a:lnTo>
                <a:lnTo>
                  <a:pt x="712733" y="29414"/>
                </a:lnTo>
                <a:lnTo>
                  <a:pt x="716280" y="237490"/>
                </a:lnTo>
                <a:lnTo>
                  <a:pt x="714114" y="251747"/>
                </a:lnTo>
                <a:lnTo>
                  <a:pt x="686865" y="281441"/>
                </a:lnTo>
                <a:lnTo>
                  <a:pt x="47498" y="284988"/>
                </a:lnTo>
                <a:lnTo>
                  <a:pt x="33240" y="282822"/>
                </a:lnTo>
                <a:lnTo>
                  <a:pt x="3546" y="255573"/>
                </a:lnTo>
                <a:lnTo>
                  <a:pt x="0" y="47498"/>
                </a:lnTo>
                <a:close/>
              </a:path>
            </a:pathLst>
          </a:custGeom>
          <a:ln w="6096">
            <a:solidFill>
              <a:srgbClr val="000000"/>
            </a:solidFill>
          </a:ln>
        </p:spPr>
        <p:txBody>
          <a:bodyPr wrap="square" lIns="0" tIns="0" rIns="0" bIns="0" rtlCol="0"/>
          <a:lstStyle/>
          <a:p>
            <a:endParaRPr/>
          </a:p>
        </p:txBody>
      </p:sp>
      <p:sp>
        <p:nvSpPr>
          <p:cNvPr id="21" name="object 21"/>
          <p:cNvSpPr txBox="1"/>
          <p:nvPr/>
        </p:nvSpPr>
        <p:spPr>
          <a:xfrm>
            <a:off x="1467738" y="3024495"/>
            <a:ext cx="420370"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S</a:t>
            </a:r>
            <a:r>
              <a:rPr sz="1000" spc="-10" dirty="0">
                <a:latin typeface="Arial"/>
                <a:cs typeface="Arial"/>
              </a:rPr>
              <a:t>u</a:t>
            </a:r>
            <a:r>
              <a:rPr sz="1000" spc="-15" dirty="0">
                <a:latin typeface="Arial"/>
                <a:cs typeface="Arial"/>
              </a:rPr>
              <a:t>b</a:t>
            </a:r>
            <a:r>
              <a:rPr sz="1000" spc="5" dirty="0">
                <a:latin typeface="Arial"/>
                <a:cs typeface="Arial"/>
              </a:rPr>
              <a:t>m</a:t>
            </a:r>
            <a:r>
              <a:rPr sz="1000" spc="-10" dirty="0">
                <a:latin typeface="Arial"/>
                <a:cs typeface="Arial"/>
              </a:rPr>
              <a:t>i</a:t>
            </a:r>
            <a:r>
              <a:rPr sz="1000" spc="-5" dirty="0">
                <a:latin typeface="Arial"/>
                <a:cs typeface="Arial"/>
              </a:rPr>
              <a:t>t</a:t>
            </a:r>
            <a:endParaRPr sz="1000">
              <a:latin typeface="Arial"/>
              <a:cs typeface="Arial"/>
            </a:endParaRPr>
          </a:p>
        </p:txBody>
      </p:sp>
      <p:sp>
        <p:nvSpPr>
          <p:cNvPr id="22" name="object 22"/>
          <p:cNvSpPr/>
          <p:nvPr/>
        </p:nvSpPr>
        <p:spPr>
          <a:xfrm>
            <a:off x="818388" y="3278123"/>
            <a:ext cx="768095" cy="326136"/>
          </a:xfrm>
          <a:prstGeom prst="rect">
            <a:avLst/>
          </a:prstGeom>
          <a:blipFill>
            <a:blip r:embed="rId8" cstate="print"/>
            <a:stretch>
              <a:fillRect/>
            </a:stretch>
          </a:blipFill>
        </p:spPr>
        <p:txBody>
          <a:bodyPr wrap="square" lIns="0" tIns="0" rIns="0" bIns="0" rtlCol="0"/>
          <a:lstStyle/>
          <a:p>
            <a:endParaRPr/>
          </a:p>
        </p:txBody>
      </p:sp>
      <p:sp>
        <p:nvSpPr>
          <p:cNvPr id="23" name="object 23"/>
          <p:cNvSpPr/>
          <p:nvPr/>
        </p:nvSpPr>
        <p:spPr>
          <a:xfrm>
            <a:off x="775716" y="3605784"/>
            <a:ext cx="838200" cy="220979"/>
          </a:xfrm>
          <a:prstGeom prst="rect">
            <a:avLst/>
          </a:prstGeom>
          <a:blipFill>
            <a:blip r:embed="rId9" cstate="print"/>
            <a:stretch>
              <a:fillRect/>
            </a:stretch>
          </a:blipFill>
        </p:spPr>
        <p:txBody>
          <a:bodyPr wrap="square" lIns="0" tIns="0" rIns="0" bIns="0" rtlCol="0"/>
          <a:lstStyle/>
          <a:p>
            <a:endParaRPr/>
          </a:p>
        </p:txBody>
      </p:sp>
      <p:sp>
        <p:nvSpPr>
          <p:cNvPr id="24" name="object 24"/>
          <p:cNvSpPr/>
          <p:nvPr/>
        </p:nvSpPr>
        <p:spPr>
          <a:xfrm>
            <a:off x="1712976" y="3433571"/>
            <a:ext cx="406907" cy="409955"/>
          </a:xfrm>
          <a:prstGeom prst="rect">
            <a:avLst/>
          </a:prstGeom>
          <a:blipFill>
            <a:blip r:embed="rId10" cstate="print"/>
            <a:stretch>
              <a:fillRect/>
            </a:stretch>
          </a:blipFill>
        </p:spPr>
        <p:txBody>
          <a:bodyPr wrap="square" lIns="0" tIns="0" rIns="0" bIns="0" rtlCol="0"/>
          <a:lstStyle/>
          <a:p>
            <a:endParaRPr/>
          </a:p>
        </p:txBody>
      </p:sp>
      <p:sp>
        <p:nvSpPr>
          <p:cNvPr id="25" name="object 25"/>
          <p:cNvSpPr txBox="1"/>
          <p:nvPr/>
        </p:nvSpPr>
        <p:spPr>
          <a:xfrm>
            <a:off x="2142235" y="3529250"/>
            <a:ext cx="1080770" cy="228600"/>
          </a:xfrm>
          <a:prstGeom prst="rect">
            <a:avLst/>
          </a:prstGeom>
        </p:spPr>
        <p:txBody>
          <a:bodyPr vert="horz" wrap="square" lIns="0" tIns="0" rIns="0" bIns="0" rtlCol="0">
            <a:spAutoFit/>
          </a:bodyPr>
          <a:lstStyle/>
          <a:p>
            <a:pPr marL="12700">
              <a:lnSpc>
                <a:spcPct val="100000"/>
              </a:lnSpc>
            </a:pPr>
            <a:r>
              <a:rPr sz="1600" spc="-50" dirty="0">
                <a:latin typeface="Garamond"/>
                <a:cs typeface="Garamond"/>
              </a:rPr>
              <a:t>R</a:t>
            </a:r>
            <a:r>
              <a:rPr sz="1600" spc="-15" dirty="0">
                <a:latin typeface="Garamond"/>
                <a:cs typeface="Garamond"/>
              </a:rPr>
              <a:t>e</a:t>
            </a:r>
            <a:r>
              <a:rPr sz="1600" spc="-10" dirty="0">
                <a:latin typeface="Garamond"/>
                <a:cs typeface="Garamond"/>
              </a:rPr>
              <a:t>s</a:t>
            </a:r>
            <a:r>
              <a:rPr sz="1600" spc="-15" dirty="0">
                <a:latin typeface="Garamond"/>
                <a:cs typeface="Garamond"/>
              </a:rPr>
              <a:t>ear</a:t>
            </a:r>
            <a:r>
              <a:rPr sz="1600" spc="-45" dirty="0">
                <a:latin typeface="Garamond"/>
                <a:cs typeface="Garamond"/>
              </a:rPr>
              <a:t>c</a:t>
            </a:r>
            <a:r>
              <a:rPr sz="1600" spc="-10" dirty="0">
                <a:latin typeface="Garamond"/>
                <a:cs typeface="Garamond"/>
              </a:rPr>
              <a:t>h</a:t>
            </a:r>
            <a:r>
              <a:rPr sz="1600" spc="-10" dirty="0">
                <a:solidFill>
                  <a:srgbClr val="2E5496"/>
                </a:solidFill>
                <a:latin typeface="Garamond"/>
                <a:cs typeface="Garamond"/>
              </a:rPr>
              <a:t>.</a:t>
            </a:r>
            <a:r>
              <a:rPr sz="1100" dirty="0">
                <a:solidFill>
                  <a:srgbClr val="2E5496"/>
                </a:solidFill>
                <a:latin typeface="Garamond"/>
                <a:cs typeface="Garamond"/>
              </a:rPr>
              <a:t>GOV</a:t>
            </a:r>
            <a:endParaRPr sz="1100">
              <a:latin typeface="Garamond"/>
              <a:cs typeface="Garamond"/>
            </a:endParaRPr>
          </a:p>
        </p:txBody>
      </p:sp>
      <p:sp>
        <p:nvSpPr>
          <p:cNvPr id="26" name="object 26"/>
          <p:cNvSpPr/>
          <p:nvPr/>
        </p:nvSpPr>
        <p:spPr>
          <a:xfrm>
            <a:off x="1261872" y="3930396"/>
            <a:ext cx="848867" cy="853439"/>
          </a:xfrm>
          <a:prstGeom prst="rect">
            <a:avLst/>
          </a:prstGeom>
          <a:blipFill>
            <a:blip r:embed="rId10" cstate="print"/>
            <a:stretch>
              <a:fillRect/>
            </a:stretch>
          </a:blipFill>
        </p:spPr>
        <p:txBody>
          <a:bodyPr wrap="square" lIns="0" tIns="0" rIns="0" bIns="0" rtlCol="0"/>
          <a:lstStyle/>
          <a:p>
            <a:endParaRPr/>
          </a:p>
        </p:txBody>
      </p:sp>
      <p:sp>
        <p:nvSpPr>
          <p:cNvPr id="27" name="object 27"/>
          <p:cNvSpPr/>
          <p:nvPr/>
        </p:nvSpPr>
        <p:spPr>
          <a:xfrm>
            <a:off x="2117598" y="4314444"/>
            <a:ext cx="250190" cy="86995"/>
          </a:xfrm>
          <a:custGeom>
            <a:avLst/>
            <a:gdLst/>
            <a:ahLst/>
            <a:cxnLst/>
            <a:rect l="l" t="t" r="r" b="b"/>
            <a:pathLst>
              <a:path w="250189" h="86995">
                <a:moveTo>
                  <a:pt x="163322" y="0"/>
                </a:moveTo>
                <a:lnTo>
                  <a:pt x="163322" y="86867"/>
                </a:lnTo>
                <a:lnTo>
                  <a:pt x="221233" y="57911"/>
                </a:lnTo>
                <a:lnTo>
                  <a:pt x="177800" y="57911"/>
                </a:lnTo>
                <a:lnTo>
                  <a:pt x="177800" y="28955"/>
                </a:lnTo>
                <a:lnTo>
                  <a:pt x="221233" y="28955"/>
                </a:lnTo>
                <a:lnTo>
                  <a:pt x="163322" y="0"/>
                </a:lnTo>
                <a:close/>
              </a:path>
              <a:path w="250189" h="86995">
                <a:moveTo>
                  <a:pt x="163322" y="28955"/>
                </a:moveTo>
                <a:lnTo>
                  <a:pt x="0" y="28955"/>
                </a:lnTo>
                <a:lnTo>
                  <a:pt x="0" y="57911"/>
                </a:lnTo>
                <a:lnTo>
                  <a:pt x="163322" y="57911"/>
                </a:lnTo>
                <a:lnTo>
                  <a:pt x="163322" y="28955"/>
                </a:lnTo>
                <a:close/>
              </a:path>
              <a:path w="250189" h="86995">
                <a:moveTo>
                  <a:pt x="221233" y="28955"/>
                </a:moveTo>
                <a:lnTo>
                  <a:pt x="177800" y="28955"/>
                </a:lnTo>
                <a:lnTo>
                  <a:pt x="177800" y="57911"/>
                </a:lnTo>
                <a:lnTo>
                  <a:pt x="221233" y="57911"/>
                </a:lnTo>
                <a:lnTo>
                  <a:pt x="250190" y="43433"/>
                </a:lnTo>
                <a:lnTo>
                  <a:pt x="221233" y="28955"/>
                </a:lnTo>
                <a:close/>
              </a:path>
            </a:pathLst>
          </a:custGeom>
          <a:solidFill>
            <a:srgbClr val="767070"/>
          </a:solidFill>
        </p:spPr>
        <p:txBody>
          <a:bodyPr wrap="square" lIns="0" tIns="0" rIns="0" bIns="0" rtlCol="0"/>
          <a:lstStyle/>
          <a:p>
            <a:endParaRPr/>
          </a:p>
        </p:txBody>
      </p:sp>
      <p:sp>
        <p:nvSpPr>
          <p:cNvPr id="28" name="object 28"/>
          <p:cNvSpPr/>
          <p:nvPr/>
        </p:nvSpPr>
        <p:spPr>
          <a:xfrm>
            <a:off x="2366772" y="4084320"/>
            <a:ext cx="937260" cy="545592"/>
          </a:xfrm>
          <a:prstGeom prst="rect">
            <a:avLst/>
          </a:prstGeom>
          <a:blipFill>
            <a:blip r:embed="rId11" cstate="print"/>
            <a:stretch>
              <a:fillRect/>
            </a:stretch>
          </a:blipFill>
        </p:spPr>
        <p:txBody>
          <a:bodyPr wrap="square" lIns="0" tIns="0" rIns="0" bIns="0" rtlCol="0"/>
          <a:lstStyle/>
          <a:p>
            <a:endParaRPr/>
          </a:p>
        </p:txBody>
      </p:sp>
      <p:sp>
        <p:nvSpPr>
          <p:cNvPr id="29" name="object 29"/>
          <p:cNvSpPr/>
          <p:nvPr/>
        </p:nvSpPr>
        <p:spPr>
          <a:xfrm>
            <a:off x="2366772" y="4084320"/>
            <a:ext cx="937260" cy="546100"/>
          </a:xfrm>
          <a:custGeom>
            <a:avLst/>
            <a:gdLst/>
            <a:ahLst/>
            <a:cxnLst/>
            <a:rect l="l" t="t" r="r" b="b"/>
            <a:pathLst>
              <a:path w="937260" h="546100">
                <a:moveTo>
                  <a:pt x="0" y="90931"/>
                </a:moveTo>
                <a:lnTo>
                  <a:pt x="9919" y="49634"/>
                </a:lnTo>
                <a:lnTo>
                  <a:pt x="36415" y="18182"/>
                </a:lnTo>
                <a:lnTo>
                  <a:pt x="74591" y="1468"/>
                </a:lnTo>
                <a:lnTo>
                  <a:pt x="846328" y="0"/>
                </a:lnTo>
                <a:lnTo>
                  <a:pt x="860885" y="1162"/>
                </a:lnTo>
                <a:lnTo>
                  <a:pt x="899444" y="17151"/>
                </a:lnTo>
                <a:lnTo>
                  <a:pt x="926528" y="48084"/>
                </a:lnTo>
                <a:lnTo>
                  <a:pt x="937241" y="89067"/>
                </a:lnTo>
                <a:lnTo>
                  <a:pt x="937260" y="454659"/>
                </a:lnTo>
                <a:lnTo>
                  <a:pt x="936097" y="469217"/>
                </a:lnTo>
                <a:lnTo>
                  <a:pt x="920108" y="507776"/>
                </a:lnTo>
                <a:lnTo>
                  <a:pt x="889175" y="534860"/>
                </a:lnTo>
                <a:lnTo>
                  <a:pt x="848192" y="545573"/>
                </a:lnTo>
                <a:lnTo>
                  <a:pt x="90932" y="545591"/>
                </a:lnTo>
                <a:lnTo>
                  <a:pt x="76374" y="544429"/>
                </a:lnTo>
                <a:lnTo>
                  <a:pt x="37815" y="528440"/>
                </a:lnTo>
                <a:lnTo>
                  <a:pt x="10731" y="497507"/>
                </a:lnTo>
                <a:lnTo>
                  <a:pt x="18" y="456524"/>
                </a:lnTo>
                <a:lnTo>
                  <a:pt x="0" y="90931"/>
                </a:lnTo>
                <a:close/>
              </a:path>
            </a:pathLst>
          </a:custGeom>
          <a:ln w="6096">
            <a:solidFill>
              <a:srgbClr val="000000"/>
            </a:solidFill>
          </a:ln>
        </p:spPr>
        <p:txBody>
          <a:bodyPr wrap="square" lIns="0" tIns="0" rIns="0" bIns="0" rtlCol="0"/>
          <a:lstStyle/>
          <a:p>
            <a:endParaRPr/>
          </a:p>
        </p:txBody>
      </p:sp>
      <p:sp>
        <p:nvSpPr>
          <p:cNvPr id="30" name="object 30"/>
          <p:cNvSpPr txBox="1"/>
          <p:nvPr/>
        </p:nvSpPr>
        <p:spPr>
          <a:xfrm>
            <a:off x="2434589" y="4229725"/>
            <a:ext cx="799465" cy="280035"/>
          </a:xfrm>
          <a:prstGeom prst="rect">
            <a:avLst/>
          </a:prstGeom>
        </p:spPr>
        <p:txBody>
          <a:bodyPr vert="horz" wrap="square" lIns="0" tIns="0" rIns="0" bIns="0" rtlCol="0">
            <a:spAutoFit/>
          </a:bodyPr>
          <a:lstStyle/>
          <a:p>
            <a:pPr marL="212090" marR="5080" indent="-200025">
              <a:lnSpc>
                <a:spcPts val="1010"/>
              </a:lnSpc>
            </a:pPr>
            <a:r>
              <a:rPr sz="1000" spc="-10" dirty="0">
                <a:latin typeface="Arial"/>
                <a:cs typeface="Arial"/>
              </a:rPr>
              <a:t>N</a:t>
            </a:r>
            <a:r>
              <a:rPr sz="1000" spc="-15" dirty="0">
                <a:latin typeface="Arial"/>
                <a:cs typeface="Arial"/>
              </a:rPr>
              <a:t>S</a:t>
            </a:r>
            <a:r>
              <a:rPr sz="1000" spc="-10" dirty="0">
                <a:latin typeface="Arial"/>
                <a:cs typeface="Arial"/>
              </a:rPr>
              <a:t>F</a:t>
            </a:r>
            <a:r>
              <a:rPr sz="1000" spc="10" dirty="0">
                <a:latin typeface="Arial"/>
                <a:cs typeface="Arial"/>
              </a:rPr>
              <a:t> </a:t>
            </a:r>
            <a:r>
              <a:rPr sz="1000" spc="-15" dirty="0">
                <a:latin typeface="Arial"/>
                <a:cs typeface="Arial"/>
              </a:rPr>
              <a:t>P</a:t>
            </a:r>
            <a:r>
              <a:rPr sz="1000" spc="-5" dirty="0">
                <a:latin typeface="Arial"/>
                <a:cs typeface="Arial"/>
              </a:rPr>
              <a:t>ro</a:t>
            </a:r>
            <a:r>
              <a:rPr sz="1000" spc="-15" dirty="0">
                <a:latin typeface="Arial"/>
                <a:cs typeface="Arial"/>
              </a:rPr>
              <a:t>g</a:t>
            </a:r>
            <a:r>
              <a:rPr sz="1000" spc="-10" dirty="0">
                <a:latin typeface="Arial"/>
                <a:cs typeface="Arial"/>
              </a:rPr>
              <a:t>ram O</a:t>
            </a:r>
            <a:r>
              <a:rPr sz="1000" spc="0" dirty="0">
                <a:latin typeface="Arial"/>
                <a:cs typeface="Arial"/>
              </a:rPr>
              <a:t>ff</a:t>
            </a:r>
            <a:r>
              <a:rPr sz="1000" spc="-10" dirty="0">
                <a:latin typeface="Arial"/>
                <a:cs typeface="Arial"/>
              </a:rPr>
              <a:t>i</a:t>
            </a:r>
            <a:r>
              <a:rPr sz="1000" dirty="0">
                <a:latin typeface="Arial"/>
                <a:cs typeface="Arial"/>
              </a:rPr>
              <a:t>c</a:t>
            </a:r>
            <a:r>
              <a:rPr sz="1000" spc="-5" dirty="0">
                <a:latin typeface="Arial"/>
                <a:cs typeface="Arial"/>
              </a:rPr>
              <a:t>er</a:t>
            </a:r>
            <a:endParaRPr sz="1000">
              <a:latin typeface="Arial"/>
              <a:cs typeface="Arial"/>
            </a:endParaRPr>
          </a:p>
        </p:txBody>
      </p:sp>
      <p:sp>
        <p:nvSpPr>
          <p:cNvPr id="31" name="object 31"/>
          <p:cNvSpPr/>
          <p:nvPr/>
        </p:nvSpPr>
        <p:spPr>
          <a:xfrm>
            <a:off x="3310890" y="4314444"/>
            <a:ext cx="250190" cy="86995"/>
          </a:xfrm>
          <a:custGeom>
            <a:avLst/>
            <a:gdLst/>
            <a:ahLst/>
            <a:cxnLst/>
            <a:rect l="l" t="t" r="r" b="b"/>
            <a:pathLst>
              <a:path w="250189" h="86995">
                <a:moveTo>
                  <a:pt x="163322" y="0"/>
                </a:moveTo>
                <a:lnTo>
                  <a:pt x="163322" y="86867"/>
                </a:lnTo>
                <a:lnTo>
                  <a:pt x="221233" y="57911"/>
                </a:lnTo>
                <a:lnTo>
                  <a:pt x="177800" y="57911"/>
                </a:lnTo>
                <a:lnTo>
                  <a:pt x="177800" y="28955"/>
                </a:lnTo>
                <a:lnTo>
                  <a:pt x="221233" y="28955"/>
                </a:lnTo>
                <a:lnTo>
                  <a:pt x="163322" y="0"/>
                </a:lnTo>
                <a:close/>
              </a:path>
              <a:path w="250189" h="86995">
                <a:moveTo>
                  <a:pt x="163322" y="28955"/>
                </a:moveTo>
                <a:lnTo>
                  <a:pt x="0" y="28955"/>
                </a:lnTo>
                <a:lnTo>
                  <a:pt x="0" y="57911"/>
                </a:lnTo>
                <a:lnTo>
                  <a:pt x="163322" y="57911"/>
                </a:lnTo>
                <a:lnTo>
                  <a:pt x="163322" y="28955"/>
                </a:lnTo>
                <a:close/>
              </a:path>
              <a:path w="250189" h="86995">
                <a:moveTo>
                  <a:pt x="221233" y="28955"/>
                </a:moveTo>
                <a:lnTo>
                  <a:pt x="177800" y="28955"/>
                </a:lnTo>
                <a:lnTo>
                  <a:pt x="177800" y="57911"/>
                </a:lnTo>
                <a:lnTo>
                  <a:pt x="221233" y="57911"/>
                </a:lnTo>
                <a:lnTo>
                  <a:pt x="250190" y="43433"/>
                </a:lnTo>
                <a:lnTo>
                  <a:pt x="221233" y="28955"/>
                </a:lnTo>
                <a:close/>
              </a:path>
            </a:pathLst>
          </a:custGeom>
          <a:solidFill>
            <a:srgbClr val="767070"/>
          </a:solidFill>
        </p:spPr>
        <p:txBody>
          <a:bodyPr wrap="square" lIns="0" tIns="0" rIns="0" bIns="0" rtlCol="0"/>
          <a:lstStyle/>
          <a:p>
            <a:endParaRPr/>
          </a:p>
        </p:txBody>
      </p:sp>
      <p:sp>
        <p:nvSpPr>
          <p:cNvPr id="32" name="object 32"/>
          <p:cNvSpPr/>
          <p:nvPr/>
        </p:nvSpPr>
        <p:spPr>
          <a:xfrm>
            <a:off x="3580460" y="3716368"/>
            <a:ext cx="86360" cy="1297940"/>
          </a:xfrm>
          <a:custGeom>
            <a:avLst/>
            <a:gdLst/>
            <a:ahLst/>
            <a:cxnLst/>
            <a:rect l="l" t="t" r="r" b="b"/>
            <a:pathLst>
              <a:path w="86360" h="1297939">
                <a:moveTo>
                  <a:pt x="86242" y="0"/>
                </a:moveTo>
                <a:lnTo>
                  <a:pt x="0" y="0"/>
                </a:lnTo>
                <a:lnTo>
                  <a:pt x="0" y="1297538"/>
                </a:lnTo>
                <a:lnTo>
                  <a:pt x="86242" y="1297538"/>
                </a:lnTo>
              </a:path>
            </a:pathLst>
          </a:custGeom>
          <a:ln w="16448">
            <a:solidFill>
              <a:srgbClr val="221F1F"/>
            </a:solidFill>
          </a:ln>
        </p:spPr>
        <p:txBody>
          <a:bodyPr wrap="square" lIns="0" tIns="0" rIns="0" bIns="0" rtlCol="0"/>
          <a:lstStyle/>
          <a:p>
            <a:endParaRPr/>
          </a:p>
        </p:txBody>
      </p:sp>
      <p:sp>
        <p:nvSpPr>
          <p:cNvPr id="33" name="object 33"/>
          <p:cNvSpPr/>
          <p:nvPr/>
        </p:nvSpPr>
        <p:spPr>
          <a:xfrm>
            <a:off x="3660647" y="3747515"/>
            <a:ext cx="815339" cy="284988"/>
          </a:xfrm>
          <a:prstGeom prst="rect">
            <a:avLst/>
          </a:prstGeom>
          <a:blipFill>
            <a:blip r:embed="rId12" cstate="print"/>
            <a:stretch>
              <a:fillRect/>
            </a:stretch>
          </a:blipFill>
        </p:spPr>
        <p:txBody>
          <a:bodyPr wrap="square" lIns="0" tIns="0" rIns="0" bIns="0" rtlCol="0"/>
          <a:lstStyle/>
          <a:p>
            <a:endParaRPr/>
          </a:p>
        </p:txBody>
      </p:sp>
      <p:sp>
        <p:nvSpPr>
          <p:cNvPr id="34" name="object 34"/>
          <p:cNvSpPr/>
          <p:nvPr/>
        </p:nvSpPr>
        <p:spPr>
          <a:xfrm>
            <a:off x="3660647" y="3747515"/>
            <a:ext cx="815340" cy="285115"/>
          </a:xfrm>
          <a:custGeom>
            <a:avLst/>
            <a:gdLst/>
            <a:ahLst/>
            <a:cxnLst/>
            <a:rect l="l" t="t" r="r" b="b"/>
            <a:pathLst>
              <a:path w="815339" h="285114">
                <a:moveTo>
                  <a:pt x="0" y="47498"/>
                </a:moveTo>
                <a:lnTo>
                  <a:pt x="17526" y="10610"/>
                </a:lnTo>
                <a:lnTo>
                  <a:pt x="767842" y="0"/>
                </a:lnTo>
                <a:lnTo>
                  <a:pt x="782099" y="2165"/>
                </a:lnTo>
                <a:lnTo>
                  <a:pt x="811793" y="29414"/>
                </a:lnTo>
                <a:lnTo>
                  <a:pt x="815340" y="237490"/>
                </a:lnTo>
                <a:lnTo>
                  <a:pt x="813174" y="251747"/>
                </a:lnTo>
                <a:lnTo>
                  <a:pt x="785925" y="281441"/>
                </a:lnTo>
                <a:lnTo>
                  <a:pt x="47498" y="284988"/>
                </a:lnTo>
                <a:lnTo>
                  <a:pt x="33240" y="282822"/>
                </a:lnTo>
                <a:lnTo>
                  <a:pt x="3546" y="255573"/>
                </a:lnTo>
                <a:lnTo>
                  <a:pt x="0" y="47498"/>
                </a:lnTo>
                <a:close/>
              </a:path>
            </a:pathLst>
          </a:custGeom>
          <a:ln w="6096">
            <a:solidFill>
              <a:srgbClr val="000000"/>
            </a:solidFill>
          </a:ln>
        </p:spPr>
        <p:txBody>
          <a:bodyPr wrap="square" lIns="0" tIns="0" rIns="0" bIns="0" rtlCol="0"/>
          <a:lstStyle/>
          <a:p>
            <a:endParaRPr/>
          </a:p>
        </p:txBody>
      </p:sp>
      <p:sp>
        <p:nvSpPr>
          <p:cNvPr id="35" name="object 35"/>
          <p:cNvSpPr txBox="1"/>
          <p:nvPr/>
        </p:nvSpPr>
        <p:spPr>
          <a:xfrm>
            <a:off x="3848227" y="3826500"/>
            <a:ext cx="439420"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A</a:t>
            </a:r>
            <a:r>
              <a:rPr sz="1000" spc="-10" dirty="0">
                <a:latin typeface="Arial"/>
                <a:cs typeface="Arial"/>
              </a:rPr>
              <a:t>d</a:t>
            </a:r>
            <a:r>
              <a:rPr sz="1000" spc="-5" dirty="0">
                <a:latin typeface="Arial"/>
                <a:cs typeface="Arial"/>
              </a:rPr>
              <a:t> </a:t>
            </a:r>
            <a:r>
              <a:rPr sz="1000" spc="-10" dirty="0">
                <a:latin typeface="Arial"/>
                <a:cs typeface="Arial"/>
              </a:rPr>
              <a:t>H</a:t>
            </a:r>
            <a:r>
              <a:rPr sz="1000" spc="-15" dirty="0">
                <a:latin typeface="Arial"/>
                <a:cs typeface="Arial"/>
              </a:rPr>
              <a:t>o</a:t>
            </a:r>
            <a:r>
              <a:rPr sz="1000" spc="-5" dirty="0">
                <a:latin typeface="Arial"/>
                <a:cs typeface="Arial"/>
              </a:rPr>
              <a:t>c</a:t>
            </a:r>
            <a:endParaRPr sz="1000">
              <a:latin typeface="Arial"/>
              <a:cs typeface="Arial"/>
            </a:endParaRPr>
          </a:p>
        </p:txBody>
      </p:sp>
      <p:sp>
        <p:nvSpPr>
          <p:cNvPr id="36" name="object 36"/>
          <p:cNvSpPr/>
          <p:nvPr/>
        </p:nvSpPr>
        <p:spPr>
          <a:xfrm>
            <a:off x="3660647" y="4059935"/>
            <a:ext cx="815339" cy="284988"/>
          </a:xfrm>
          <a:prstGeom prst="rect">
            <a:avLst/>
          </a:prstGeom>
          <a:blipFill>
            <a:blip r:embed="rId13" cstate="print"/>
            <a:stretch>
              <a:fillRect/>
            </a:stretch>
          </a:blipFill>
        </p:spPr>
        <p:txBody>
          <a:bodyPr wrap="square" lIns="0" tIns="0" rIns="0" bIns="0" rtlCol="0"/>
          <a:lstStyle/>
          <a:p>
            <a:endParaRPr/>
          </a:p>
        </p:txBody>
      </p:sp>
      <p:sp>
        <p:nvSpPr>
          <p:cNvPr id="37" name="object 37"/>
          <p:cNvSpPr/>
          <p:nvPr/>
        </p:nvSpPr>
        <p:spPr>
          <a:xfrm>
            <a:off x="3660647" y="4059935"/>
            <a:ext cx="815340" cy="285115"/>
          </a:xfrm>
          <a:custGeom>
            <a:avLst/>
            <a:gdLst/>
            <a:ahLst/>
            <a:cxnLst/>
            <a:rect l="l" t="t" r="r" b="b"/>
            <a:pathLst>
              <a:path w="815339" h="285114">
                <a:moveTo>
                  <a:pt x="0" y="47498"/>
                </a:moveTo>
                <a:lnTo>
                  <a:pt x="17526" y="10610"/>
                </a:lnTo>
                <a:lnTo>
                  <a:pt x="767842" y="0"/>
                </a:lnTo>
                <a:lnTo>
                  <a:pt x="782099" y="2165"/>
                </a:lnTo>
                <a:lnTo>
                  <a:pt x="811793" y="29414"/>
                </a:lnTo>
                <a:lnTo>
                  <a:pt x="815340" y="237490"/>
                </a:lnTo>
                <a:lnTo>
                  <a:pt x="813174" y="251747"/>
                </a:lnTo>
                <a:lnTo>
                  <a:pt x="785925" y="281441"/>
                </a:lnTo>
                <a:lnTo>
                  <a:pt x="47498" y="284988"/>
                </a:lnTo>
                <a:lnTo>
                  <a:pt x="33240" y="282822"/>
                </a:lnTo>
                <a:lnTo>
                  <a:pt x="3546" y="255573"/>
                </a:lnTo>
                <a:lnTo>
                  <a:pt x="0" y="47498"/>
                </a:lnTo>
                <a:close/>
              </a:path>
            </a:pathLst>
          </a:custGeom>
          <a:ln w="6096">
            <a:solidFill>
              <a:srgbClr val="000000"/>
            </a:solidFill>
          </a:ln>
        </p:spPr>
        <p:txBody>
          <a:bodyPr wrap="square" lIns="0" tIns="0" rIns="0" bIns="0" rtlCol="0"/>
          <a:lstStyle/>
          <a:p>
            <a:endParaRPr/>
          </a:p>
        </p:txBody>
      </p:sp>
      <p:sp>
        <p:nvSpPr>
          <p:cNvPr id="38" name="object 38"/>
          <p:cNvSpPr txBox="1"/>
          <p:nvPr/>
        </p:nvSpPr>
        <p:spPr>
          <a:xfrm>
            <a:off x="3895725" y="4138285"/>
            <a:ext cx="347980"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P</a:t>
            </a:r>
            <a:r>
              <a:rPr sz="1000" spc="-10" dirty="0">
                <a:latin typeface="Arial"/>
                <a:cs typeface="Arial"/>
              </a:rPr>
              <a:t>a</a:t>
            </a:r>
            <a:r>
              <a:rPr sz="1000" spc="-15" dirty="0">
                <a:latin typeface="Arial"/>
                <a:cs typeface="Arial"/>
              </a:rPr>
              <a:t>n</a:t>
            </a:r>
            <a:r>
              <a:rPr sz="1000" spc="-5" dirty="0">
                <a:latin typeface="Arial"/>
                <a:cs typeface="Arial"/>
              </a:rPr>
              <a:t>el</a:t>
            </a:r>
            <a:endParaRPr sz="1000">
              <a:latin typeface="Arial"/>
              <a:cs typeface="Arial"/>
            </a:endParaRPr>
          </a:p>
        </p:txBody>
      </p:sp>
      <p:sp>
        <p:nvSpPr>
          <p:cNvPr id="39" name="object 39"/>
          <p:cNvSpPr/>
          <p:nvPr/>
        </p:nvSpPr>
        <p:spPr>
          <a:xfrm>
            <a:off x="3660647" y="4370832"/>
            <a:ext cx="815339" cy="284988"/>
          </a:xfrm>
          <a:prstGeom prst="rect">
            <a:avLst/>
          </a:prstGeom>
          <a:blipFill>
            <a:blip r:embed="rId14" cstate="print"/>
            <a:stretch>
              <a:fillRect/>
            </a:stretch>
          </a:blipFill>
        </p:spPr>
        <p:txBody>
          <a:bodyPr wrap="square" lIns="0" tIns="0" rIns="0" bIns="0" rtlCol="0"/>
          <a:lstStyle/>
          <a:p>
            <a:endParaRPr/>
          </a:p>
        </p:txBody>
      </p:sp>
      <p:sp>
        <p:nvSpPr>
          <p:cNvPr id="40" name="object 40"/>
          <p:cNvSpPr/>
          <p:nvPr/>
        </p:nvSpPr>
        <p:spPr>
          <a:xfrm>
            <a:off x="3660647" y="4370832"/>
            <a:ext cx="815340" cy="285115"/>
          </a:xfrm>
          <a:custGeom>
            <a:avLst/>
            <a:gdLst/>
            <a:ahLst/>
            <a:cxnLst/>
            <a:rect l="l" t="t" r="r" b="b"/>
            <a:pathLst>
              <a:path w="815339" h="285114">
                <a:moveTo>
                  <a:pt x="0" y="47498"/>
                </a:moveTo>
                <a:lnTo>
                  <a:pt x="17526" y="10610"/>
                </a:lnTo>
                <a:lnTo>
                  <a:pt x="767842" y="0"/>
                </a:lnTo>
                <a:lnTo>
                  <a:pt x="782099" y="2165"/>
                </a:lnTo>
                <a:lnTo>
                  <a:pt x="811793" y="29414"/>
                </a:lnTo>
                <a:lnTo>
                  <a:pt x="815340" y="237490"/>
                </a:lnTo>
                <a:lnTo>
                  <a:pt x="813174" y="251747"/>
                </a:lnTo>
                <a:lnTo>
                  <a:pt x="785925" y="281441"/>
                </a:lnTo>
                <a:lnTo>
                  <a:pt x="47498" y="284988"/>
                </a:lnTo>
                <a:lnTo>
                  <a:pt x="33240" y="282822"/>
                </a:lnTo>
                <a:lnTo>
                  <a:pt x="3546" y="255573"/>
                </a:lnTo>
                <a:lnTo>
                  <a:pt x="0" y="47498"/>
                </a:lnTo>
                <a:close/>
              </a:path>
            </a:pathLst>
          </a:custGeom>
          <a:ln w="6096">
            <a:solidFill>
              <a:srgbClr val="000000"/>
            </a:solidFill>
          </a:ln>
        </p:spPr>
        <p:txBody>
          <a:bodyPr wrap="square" lIns="0" tIns="0" rIns="0" bIns="0" rtlCol="0"/>
          <a:lstStyle/>
          <a:p>
            <a:endParaRPr/>
          </a:p>
        </p:txBody>
      </p:sp>
      <p:sp>
        <p:nvSpPr>
          <p:cNvPr id="41" name="object 41"/>
          <p:cNvSpPr txBox="1"/>
          <p:nvPr/>
        </p:nvSpPr>
        <p:spPr>
          <a:xfrm>
            <a:off x="3700398" y="4450070"/>
            <a:ext cx="73596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Co</a:t>
            </a:r>
            <a:r>
              <a:rPr sz="1000" spc="5" dirty="0">
                <a:latin typeface="Arial"/>
                <a:cs typeface="Arial"/>
              </a:rPr>
              <a:t>m</a:t>
            </a:r>
            <a:r>
              <a:rPr sz="1000" spc="-10" dirty="0">
                <a:latin typeface="Arial"/>
                <a:cs typeface="Arial"/>
              </a:rPr>
              <a:t>b</a:t>
            </a:r>
            <a:r>
              <a:rPr sz="1000" spc="-15" dirty="0">
                <a:latin typeface="Arial"/>
                <a:cs typeface="Arial"/>
              </a:rPr>
              <a:t>i</a:t>
            </a:r>
            <a:r>
              <a:rPr sz="1000" spc="-10" dirty="0">
                <a:latin typeface="Arial"/>
                <a:cs typeface="Arial"/>
              </a:rPr>
              <a:t>n</a:t>
            </a:r>
            <a:r>
              <a:rPr sz="1000" spc="-15" dirty="0">
                <a:latin typeface="Arial"/>
                <a:cs typeface="Arial"/>
              </a:rPr>
              <a:t>a</a:t>
            </a:r>
            <a:r>
              <a:rPr sz="1000" spc="-5" dirty="0">
                <a:latin typeface="Arial"/>
                <a:cs typeface="Arial"/>
              </a:rPr>
              <a:t>t</a:t>
            </a:r>
            <a:r>
              <a:rPr sz="1000" spc="-15" dirty="0">
                <a:latin typeface="Arial"/>
                <a:cs typeface="Arial"/>
              </a:rPr>
              <a:t>i</a:t>
            </a:r>
            <a:r>
              <a:rPr sz="1000" spc="-10" dirty="0">
                <a:latin typeface="Arial"/>
                <a:cs typeface="Arial"/>
              </a:rPr>
              <a:t>on</a:t>
            </a:r>
            <a:endParaRPr sz="1000">
              <a:latin typeface="Arial"/>
              <a:cs typeface="Arial"/>
            </a:endParaRPr>
          </a:p>
        </p:txBody>
      </p:sp>
      <p:sp>
        <p:nvSpPr>
          <p:cNvPr id="42" name="object 42"/>
          <p:cNvSpPr/>
          <p:nvPr/>
        </p:nvSpPr>
        <p:spPr>
          <a:xfrm>
            <a:off x="3660647" y="4683252"/>
            <a:ext cx="815339" cy="284988"/>
          </a:xfrm>
          <a:prstGeom prst="rect">
            <a:avLst/>
          </a:prstGeom>
          <a:blipFill>
            <a:blip r:embed="rId15" cstate="print"/>
            <a:stretch>
              <a:fillRect/>
            </a:stretch>
          </a:blipFill>
        </p:spPr>
        <p:txBody>
          <a:bodyPr wrap="square" lIns="0" tIns="0" rIns="0" bIns="0" rtlCol="0"/>
          <a:lstStyle/>
          <a:p>
            <a:endParaRPr/>
          </a:p>
        </p:txBody>
      </p:sp>
      <p:sp>
        <p:nvSpPr>
          <p:cNvPr id="43" name="object 43"/>
          <p:cNvSpPr/>
          <p:nvPr/>
        </p:nvSpPr>
        <p:spPr>
          <a:xfrm>
            <a:off x="3660647" y="4683252"/>
            <a:ext cx="815340" cy="285115"/>
          </a:xfrm>
          <a:custGeom>
            <a:avLst/>
            <a:gdLst/>
            <a:ahLst/>
            <a:cxnLst/>
            <a:rect l="l" t="t" r="r" b="b"/>
            <a:pathLst>
              <a:path w="815339" h="285114">
                <a:moveTo>
                  <a:pt x="0" y="47498"/>
                </a:moveTo>
                <a:lnTo>
                  <a:pt x="17526" y="10610"/>
                </a:lnTo>
                <a:lnTo>
                  <a:pt x="767842" y="0"/>
                </a:lnTo>
                <a:lnTo>
                  <a:pt x="782099" y="2165"/>
                </a:lnTo>
                <a:lnTo>
                  <a:pt x="811793" y="29414"/>
                </a:lnTo>
                <a:lnTo>
                  <a:pt x="815340" y="237490"/>
                </a:lnTo>
                <a:lnTo>
                  <a:pt x="813174" y="251747"/>
                </a:lnTo>
                <a:lnTo>
                  <a:pt x="785925" y="281441"/>
                </a:lnTo>
                <a:lnTo>
                  <a:pt x="47498" y="284988"/>
                </a:lnTo>
                <a:lnTo>
                  <a:pt x="33240" y="282822"/>
                </a:lnTo>
                <a:lnTo>
                  <a:pt x="3546" y="255573"/>
                </a:lnTo>
                <a:lnTo>
                  <a:pt x="0" y="47498"/>
                </a:lnTo>
                <a:close/>
              </a:path>
            </a:pathLst>
          </a:custGeom>
          <a:ln w="6096">
            <a:solidFill>
              <a:srgbClr val="000000"/>
            </a:solidFill>
          </a:ln>
        </p:spPr>
        <p:txBody>
          <a:bodyPr wrap="square" lIns="0" tIns="0" rIns="0" bIns="0" rtlCol="0"/>
          <a:lstStyle/>
          <a:p>
            <a:endParaRPr/>
          </a:p>
        </p:txBody>
      </p:sp>
      <p:sp>
        <p:nvSpPr>
          <p:cNvPr id="44" name="object 44"/>
          <p:cNvSpPr txBox="1"/>
          <p:nvPr/>
        </p:nvSpPr>
        <p:spPr>
          <a:xfrm>
            <a:off x="3844797" y="4761855"/>
            <a:ext cx="447040" cy="152400"/>
          </a:xfrm>
          <a:prstGeom prst="rect">
            <a:avLst/>
          </a:prstGeom>
        </p:spPr>
        <p:txBody>
          <a:bodyPr vert="horz" wrap="square" lIns="0" tIns="0" rIns="0" bIns="0" rtlCol="0">
            <a:spAutoFit/>
          </a:bodyPr>
          <a:lstStyle/>
          <a:p>
            <a:pPr marL="12700">
              <a:lnSpc>
                <a:spcPct val="100000"/>
              </a:lnSpc>
            </a:pPr>
            <a:r>
              <a:rPr sz="1000" spc="-5" dirty="0">
                <a:latin typeface="Arial"/>
                <a:cs typeface="Arial"/>
              </a:rPr>
              <a:t>In</a:t>
            </a:r>
            <a:r>
              <a:rPr sz="1000" spc="-10" dirty="0">
                <a:latin typeface="Arial"/>
                <a:cs typeface="Arial"/>
              </a:rPr>
              <a:t>t</a:t>
            </a:r>
            <a:r>
              <a:rPr sz="1000" spc="-5" dirty="0">
                <a:latin typeface="Arial"/>
                <a:cs typeface="Arial"/>
              </a:rPr>
              <a:t>ernal</a:t>
            </a:r>
            <a:endParaRPr sz="1000">
              <a:latin typeface="Arial"/>
              <a:cs typeface="Arial"/>
            </a:endParaRPr>
          </a:p>
        </p:txBody>
      </p:sp>
      <p:sp>
        <p:nvSpPr>
          <p:cNvPr id="45" name="object 45"/>
          <p:cNvSpPr/>
          <p:nvPr/>
        </p:nvSpPr>
        <p:spPr>
          <a:xfrm>
            <a:off x="4557521" y="4314444"/>
            <a:ext cx="250190" cy="86995"/>
          </a:xfrm>
          <a:custGeom>
            <a:avLst/>
            <a:gdLst/>
            <a:ahLst/>
            <a:cxnLst/>
            <a:rect l="l" t="t" r="r" b="b"/>
            <a:pathLst>
              <a:path w="250189" h="86995">
                <a:moveTo>
                  <a:pt x="163322" y="0"/>
                </a:moveTo>
                <a:lnTo>
                  <a:pt x="163322" y="86867"/>
                </a:lnTo>
                <a:lnTo>
                  <a:pt x="221233" y="57911"/>
                </a:lnTo>
                <a:lnTo>
                  <a:pt x="177800" y="57911"/>
                </a:lnTo>
                <a:lnTo>
                  <a:pt x="177800" y="28955"/>
                </a:lnTo>
                <a:lnTo>
                  <a:pt x="221233" y="28955"/>
                </a:lnTo>
                <a:lnTo>
                  <a:pt x="163322" y="0"/>
                </a:lnTo>
                <a:close/>
              </a:path>
              <a:path w="250189" h="86995">
                <a:moveTo>
                  <a:pt x="163322" y="28955"/>
                </a:moveTo>
                <a:lnTo>
                  <a:pt x="0" y="28955"/>
                </a:lnTo>
                <a:lnTo>
                  <a:pt x="0" y="57911"/>
                </a:lnTo>
                <a:lnTo>
                  <a:pt x="163322" y="57911"/>
                </a:lnTo>
                <a:lnTo>
                  <a:pt x="163322" y="28955"/>
                </a:lnTo>
                <a:close/>
              </a:path>
              <a:path w="250189" h="86995">
                <a:moveTo>
                  <a:pt x="221233" y="28955"/>
                </a:moveTo>
                <a:lnTo>
                  <a:pt x="177800" y="28955"/>
                </a:lnTo>
                <a:lnTo>
                  <a:pt x="177800" y="57911"/>
                </a:lnTo>
                <a:lnTo>
                  <a:pt x="221233" y="57911"/>
                </a:lnTo>
                <a:lnTo>
                  <a:pt x="250190" y="43433"/>
                </a:lnTo>
                <a:lnTo>
                  <a:pt x="221233" y="28955"/>
                </a:lnTo>
                <a:close/>
              </a:path>
            </a:pathLst>
          </a:custGeom>
          <a:solidFill>
            <a:srgbClr val="767070"/>
          </a:solidFill>
        </p:spPr>
        <p:txBody>
          <a:bodyPr wrap="square" lIns="0" tIns="0" rIns="0" bIns="0" rtlCol="0"/>
          <a:lstStyle/>
          <a:p>
            <a:endParaRPr/>
          </a:p>
        </p:txBody>
      </p:sp>
      <p:sp>
        <p:nvSpPr>
          <p:cNvPr id="46" name="object 46"/>
          <p:cNvSpPr/>
          <p:nvPr/>
        </p:nvSpPr>
        <p:spPr>
          <a:xfrm>
            <a:off x="5804153" y="4308347"/>
            <a:ext cx="250190" cy="86995"/>
          </a:xfrm>
          <a:custGeom>
            <a:avLst/>
            <a:gdLst/>
            <a:ahLst/>
            <a:cxnLst/>
            <a:rect l="l" t="t" r="r" b="b"/>
            <a:pathLst>
              <a:path w="250189" h="86995">
                <a:moveTo>
                  <a:pt x="163322" y="0"/>
                </a:moveTo>
                <a:lnTo>
                  <a:pt x="163322" y="86868"/>
                </a:lnTo>
                <a:lnTo>
                  <a:pt x="221233" y="57912"/>
                </a:lnTo>
                <a:lnTo>
                  <a:pt x="177800" y="57912"/>
                </a:lnTo>
                <a:lnTo>
                  <a:pt x="177800" y="28956"/>
                </a:lnTo>
                <a:lnTo>
                  <a:pt x="221233" y="28956"/>
                </a:lnTo>
                <a:lnTo>
                  <a:pt x="163322" y="0"/>
                </a:lnTo>
                <a:close/>
              </a:path>
              <a:path w="250189" h="86995">
                <a:moveTo>
                  <a:pt x="163322" y="28956"/>
                </a:moveTo>
                <a:lnTo>
                  <a:pt x="0" y="28956"/>
                </a:lnTo>
                <a:lnTo>
                  <a:pt x="0" y="57912"/>
                </a:lnTo>
                <a:lnTo>
                  <a:pt x="163322" y="57912"/>
                </a:lnTo>
                <a:lnTo>
                  <a:pt x="163322" y="28956"/>
                </a:lnTo>
                <a:close/>
              </a:path>
              <a:path w="250189" h="86995">
                <a:moveTo>
                  <a:pt x="221233" y="28956"/>
                </a:moveTo>
                <a:lnTo>
                  <a:pt x="177800" y="28956"/>
                </a:lnTo>
                <a:lnTo>
                  <a:pt x="177800" y="57912"/>
                </a:lnTo>
                <a:lnTo>
                  <a:pt x="221233" y="57912"/>
                </a:lnTo>
                <a:lnTo>
                  <a:pt x="250190" y="43434"/>
                </a:lnTo>
                <a:lnTo>
                  <a:pt x="221233" y="28956"/>
                </a:lnTo>
                <a:close/>
              </a:path>
            </a:pathLst>
          </a:custGeom>
          <a:solidFill>
            <a:srgbClr val="767070"/>
          </a:solidFill>
        </p:spPr>
        <p:txBody>
          <a:bodyPr wrap="square" lIns="0" tIns="0" rIns="0" bIns="0" rtlCol="0"/>
          <a:lstStyle/>
          <a:p>
            <a:endParaRPr/>
          </a:p>
        </p:txBody>
      </p:sp>
      <p:sp>
        <p:nvSpPr>
          <p:cNvPr id="47" name="object 47"/>
          <p:cNvSpPr/>
          <p:nvPr/>
        </p:nvSpPr>
        <p:spPr>
          <a:xfrm>
            <a:off x="4791458" y="4032503"/>
            <a:ext cx="1129279" cy="649224"/>
          </a:xfrm>
          <a:prstGeom prst="rect">
            <a:avLst/>
          </a:prstGeom>
          <a:blipFill>
            <a:blip r:embed="rId16" cstate="print"/>
            <a:stretch>
              <a:fillRect/>
            </a:stretch>
          </a:blipFill>
        </p:spPr>
        <p:txBody>
          <a:bodyPr wrap="square" lIns="0" tIns="0" rIns="0" bIns="0" rtlCol="0"/>
          <a:lstStyle/>
          <a:p>
            <a:endParaRPr/>
          </a:p>
        </p:txBody>
      </p:sp>
      <p:sp>
        <p:nvSpPr>
          <p:cNvPr id="48" name="object 48"/>
          <p:cNvSpPr/>
          <p:nvPr/>
        </p:nvSpPr>
        <p:spPr>
          <a:xfrm>
            <a:off x="4791455" y="4032503"/>
            <a:ext cx="1129665" cy="649605"/>
          </a:xfrm>
          <a:custGeom>
            <a:avLst/>
            <a:gdLst/>
            <a:ahLst/>
            <a:cxnLst/>
            <a:rect l="l" t="t" r="r" b="b"/>
            <a:pathLst>
              <a:path w="1129664" h="649604">
                <a:moveTo>
                  <a:pt x="0" y="108204"/>
                </a:moveTo>
                <a:lnTo>
                  <a:pt x="8428" y="66220"/>
                </a:lnTo>
                <a:lnTo>
                  <a:pt x="31431" y="31910"/>
                </a:lnTo>
                <a:lnTo>
                  <a:pt x="65587" y="8696"/>
                </a:lnTo>
                <a:lnTo>
                  <a:pt x="107473" y="2"/>
                </a:lnTo>
                <a:lnTo>
                  <a:pt x="1021080" y="0"/>
                </a:lnTo>
                <a:lnTo>
                  <a:pt x="1035715" y="978"/>
                </a:lnTo>
                <a:lnTo>
                  <a:pt x="1075522" y="14645"/>
                </a:lnTo>
                <a:lnTo>
                  <a:pt x="1106513" y="41746"/>
                </a:lnTo>
                <a:lnTo>
                  <a:pt x="1125267" y="78859"/>
                </a:lnTo>
                <a:lnTo>
                  <a:pt x="1129284" y="541020"/>
                </a:lnTo>
                <a:lnTo>
                  <a:pt x="1128305" y="555655"/>
                </a:lnTo>
                <a:lnTo>
                  <a:pt x="1114638" y="595462"/>
                </a:lnTo>
                <a:lnTo>
                  <a:pt x="1087537" y="626453"/>
                </a:lnTo>
                <a:lnTo>
                  <a:pt x="1050424" y="645207"/>
                </a:lnTo>
                <a:lnTo>
                  <a:pt x="108204" y="649224"/>
                </a:lnTo>
                <a:lnTo>
                  <a:pt x="93568" y="648245"/>
                </a:lnTo>
                <a:lnTo>
                  <a:pt x="53761" y="634578"/>
                </a:lnTo>
                <a:lnTo>
                  <a:pt x="22770" y="607477"/>
                </a:lnTo>
                <a:lnTo>
                  <a:pt x="4016" y="570364"/>
                </a:lnTo>
                <a:lnTo>
                  <a:pt x="0" y="108204"/>
                </a:lnTo>
                <a:close/>
              </a:path>
            </a:pathLst>
          </a:custGeom>
          <a:ln w="6096">
            <a:solidFill>
              <a:srgbClr val="000000"/>
            </a:solidFill>
          </a:ln>
        </p:spPr>
        <p:txBody>
          <a:bodyPr wrap="square" lIns="0" tIns="0" rIns="0" bIns="0" rtlCol="0"/>
          <a:lstStyle/>
          <a:p>
            <a:endParaRPr/>
          </a:p>
        </p:txBody>
      </p:sp>
      <p:sp>
        <p:nvSpPr>
          <p:cNvPr id="49" name="object 49"/>
          <p:cNvSpPr txBox="1"/>
          <p:nvPr/>
        </p:nvSpPr>
        <p:spPr>
          <a:xfrm>
            <a:off x="4892166" y="4158732"/>
            <a:ext cx="922019" cy="280035"/>
          </a:xfrm>
          <a:prstGeom prst="rect">
            <a:avLst/>
          </a:prstGeom>
        </p:spPr>
        <p:txBody>
          <a:bodyPr vert="horz" wrap="square" lIns="0" tIns="0" rIns="0" bIns="0" rtlCol="0">
            <a:spAutoFit/>
          </a:bodyPr>
          <a:lstStyle/>
          <a:p>
            <a:pPr marL="166370" marR="5080" indent="-154305">
              <a:lnSpc>
                <a:spcPts val="1010"/>
              </a:lnSpc>
            </a:pPr>
            <a:r>
              <a:rPr sz="1000" spc="-15" dirty="0">
                <a:latin typeface="Arial"/>
                <a:cs typeface="Arial"/>
              </a:rPr>
              <a:t>P</a:t>
            </a:r>
            <a:r>
              <a:rPr sz="1000" spc="-5" dirty="0">
                <a:latin typeface="Arial"/>
                <a:cs typeface="Arial"/>
              </a:rPr>
              <a:t>ro</a:t>
            </a:r>
            <a:r>
              <a:rPr sz="1000" spc="-15" dirty="0">
                <a:latin typeface="Arial"/>
                <a:cs typeface="Arial"/>
              </a:rPr>
              <a:t>g</a:t>
            </a:r>
            <a:r>
              <a:rPr sz="1000" spc="-10" dirty="0">
                <a:latin typeface="Arial"/>
                <a:cs typeface="Arial"/>
              </a:rPr>
              <a:t>ram</a:t>
            </a:r>
            <a:r>
              <a:rPr sz="1000" spc="5" dirty="0">
                <a:latin typeface="Arial"/>
                <a:cs typeface="Arial"/>
              </a:rPr>
              <a:t> </a:t>
            </a:r>
            <a:r>
              <a:rPr sz="1000" spc="-10" dirty="0">
                <a:latin typeface="Arial"/>
                <a:cs typeface="Arial"/>
              </a:rPr>
              <a:t>O</a:t>
            </a:r>
            <a:r>
              <a:rPr sz="1000" spc="0" dirty="0">
                <a:latin typeface="Arial"/>
                <a:cs typeface="Arial"/>
              </a:rPr>
              <a:t>ff</a:t>
            </a:r>
            <a:r>
              <a:rPr sz="1000" spc="-10" dirty="0">
                <a:latin typeface="Arial"/>
                <a:cs typeface="Arial"/>
              </a:rPr>
              <a:t>i</a:t>
            </a:r>
            <a:r>
              <a:rPr sz="1000" dirty="0">
                <a:latin typeface="Arial"/>
                <a:cs typeface="Arial"/>
              </a:rPr>
              <a:t>c</a:t>
            </a:r>
            <a:r>
              <a:rPr sz="1000" spc="-5" dirty="0">
                <a:latin typeface="Arial"/>
                <a:cs typeface="Arial"/>
              </a:rPr>
              <a:t>er </a:t>
            </a:r>
            <a:r>
              <a:rPr sz="1000" spc="-15" dirty="0">
                <a:latin typeface="Arial"/>
                <a:cs typeface="Arial"/>
              </a:rPr>
              <a:t>A</a:t>
            </a:r>
            <a:r>
              <a:rPr sz="1000" spc="-10" dirty="0">
                <a:latin typeface="Arial"/>
                <a:cs typeface="Arial"/>
              </a:rPr>
              <a:t>nal</a:t>
            </a:r>
            <a:r>
              <a:rPr sz="1000" spc="-35" dirty="0">
                <a:latin typeface="Arial"/>
                <a:cs typeface="Arial"/>
              </a:rPr>
              <a:t>y</a:t>
            </a:r>
            <a:r>
              <a:rPr sz="1000" dirty="0">
                <a:latin typeface="Arial"/>
                <a:cs typeface="Arial"/>
              </a:rPr>
              <a:t>s</a:t>
            </a:r>
            <a:r>
              <a:rPr sz="1000" spc="-10" dirty="0">
                <a:latin typeface="Arial"/>
                <a:cs typeface="Arial"/>
              </a:rPr>
              <a:t>i</a:t>
            </a:r>
            <a:r>
              <a:rPr sz="1000" spc="-5" dirty="0">
                <a:latin typeface="Arial"/>
                <a:cs typeface="Arial"/>
              </a:rPr>
              <a:t>s</a:t>
            </a:r>
            <a:r>
              <a:rPr sz="1000" spc="35" dirty="0">
                <a:latin typeface="Arial"/>
                <a:cs typeface="Arial"/>
              </a:rPr>
              <a:t> </a:t>
            </a:r>
            <a:r>
              <a:rPr sz="1000" spc="-10" dirty="0">
                <a:latin typeface="Arial"/>
                <a:cs typeface="Arial"/>
              </a:rPr>
              <a:t>&amp;</a:t>
            </a:r>
            <a:endParaRPr sz="1000">
              <a:latin typeface="Arial"/>
              <a:cs typeface="Arial"/>
            </a:endParaRPr>
          </a:p>
        </p:txBody>
      </p:sp>
      <p:sp>
        <p:nvSpPr>
          <p:cNvPr id="50" name="object 50"/>
          <p:cNvSpPr txBox="1"/>
          <p:nvPr/>
        </p:nvSpPr>
        <p:spPr>
          <a:xfrm>
            <a:off x="4811395" y="4413240"/>
            <a:ext cx="1083310"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Reco</a:t>
            </a:r>
            <a:r>
              <a:rPr sz="1000" spc="5" dirty="0">
                <a:latin typeface="Arial"/>
                <a:cs typeface="Arial"/>
              </a:rPr>
              <a:t>mm</a:t>
            </a:r>
            <a:r>
              <a:rPr sz="1000" spc="-10" dirty="0">
                <a:latin typeface="Arial"/>
                <a:cs typeface="Arial"/>
              </a:rPr>
              <a:t>e</a:t>
            </a:r>
            <a:r>
              <a:rPr sz="1000" spc="-15" dirty="0">
                <a:latin typeface="Arial"/>
                <a:cs typeface="Arial"/>
              </a:rPr>
              <a:t>n</a:t>
            </a:r>
            <a:r>
              <a:rPr sz="1000" spc="-10" dirty="0">
                <a:latin typeface="Arial"/>
                <a:cs typeface="Arial"/>
              </a:rPr>
              <a:t>d</a:t>
            </a:r>
            <a:r>
              <a:rPr sz="1000" spc="-15" dirty="0">
                <a:latin typeface="Arial"/>
                <a:cs typeface="Arial"/>
              </a:rPr>
              <a:t>a</a:t>
            </a:r>
            <a:r>
              <a:rPr sz="1000" spc="-5" dirty="0">
                <a:latin typeface="Arial"/>
                <a:cs typeface="Arial"/>
              </a:rPr>
              <a:t>t</a:t>
            </a:r>
            <a:r>
              <a:rPr sz="1000" spc="-15" dirty="0">
                <a:latin typeface="Arial"/>
                <a:cs typeface="Arial"/>
              </a:rPr>
              <a:t>i</a:t>
            </a:r>
            <a:r>
              <a:rPr sz="1000" spc="-10" dirty="0">
                <a:latin typeface="Arial"/>
                <a:cs typeface="Arial"/>
              </a:rPr>
              <a:t>o</a:t>
            </a:r>
            <a:r>
              <a:rPr sz="1000" spc="-15" dirty="0">
                <a:latin typeface="Arial"/>
                <a:cs typeface="Arial"/>
              </a:rPr>
              <a:t>n</a:t>
            </a:r>
            <a:r>
              <a:rPr sz="1000" spc="-5" dirty="0">
                <a:latin typeface="Arial"/>
                <a:cs typeface="Arial"/>
              </a:rPr>
              <a:t>s</a:t>
            </a:r>
            <a:endParaRPr sz="1000">
              <a:latin typeface="Arial"/>
              <a:cs typeface="Arial"/>
            </a:endParaRPr>
          </a:p>
        </p:txBody>
      </p:sp>
      <p:sp>
        <p:nvSpPr>
          <p:cNvPr id="51" name="object 51"/>
          <p:cNvSpPr/>
          <p:nvPr/>
        </p:nvSpPr>
        <p:spPr>
          <a:xfrm>
            <a:off x="6470903" y="3104388"/>
            <a:ext cx="885190" cy="2078355"/>
          </a:xfrm>
          <a:custGeom>
            <a:avLst/>
            <a:gdLst/>
            <a:ahLst/>
            <a:cxnLst/>
            <a:rect l="l" t="t" r="r" b="b"/>
            <a:pathLst>
              <a:path w="885190" h="2078354">
                <a:moveTo>
                  <a:pt x="798194" y="1991106"/>
                </a:moveTo>
                <a:lnTo>
                  <a:pt x="798194" y="2077974"/>
                </a:lnTo>
                <a:lnTo>
                  <a:pt x="856106" y="2049018"/>
                </a:lnTo>
                <a:lnTo>
                  <a:pt x="812672" y="2049018"/>
                </a:lnTo>
                <a:lnTo>
                  <a:pt x="812672" y="2020062"/>
                </a:lnTo>
                <a:lnTo>
                  <a:pt x="856107" y="2020062"/>
                </a:lnTo>
                <a:lnTo>
                  <a:pt x="798194" y="1991106"/>
                </a:lnTo>
                <a:close/>
              </a:path>
              <a:path w="885190" h="2078354">
                <a:moveTo>
                  <a:pt x="156209" y="28956"/>
                </a:moveTo>
                <a:lnTo>
                  <a:pt x="0" y="28956"/>
                </a:lnTo>
                <a:lnTo>
                  <a:pt x="0" y="2049018"/>
                </a:lnTo>
                <a:lnTo>
                  <a:pt x="798194" y="2049018"/>
                </a:lnTo>
                <a:lnTo>
                  <a:pt x="798194" y="2034539"/>
                </a:lnTo>
                <a:lnTo>
                  <a:pt x="28955" y="2034539"/>
                </a:lnTo>
                <a:lnTo>
                  <a:pt x="14477" y="2020062"/>
                </a:lnTo>
                <a:lnTo>
                  <a:pt x="28955" y="2020062"/>
                </a:lnTo>
                <a:lnTo>
                  <a:pt x="28955" y="57912"/>
                </a:lnTo>
                <a:lnTo>
                  <a:pt x="14477" y="57912"/>
                </a:lnTo>
                <a:lnTo>
                  <a:pt x="28955" y="43434"/>
                </a:lnTo>
                <a:lnTo>
                  <a:pt x="156209" y="43434"/>
                </a:lnTo>
                <a:lnTo>
                  <a:pt x="156209" y="28956"/>
                </a:lnTo>
                <a:close/>
              </a:path>
              <a:path w="885190" h="2078354">
                <a:moveTo>
                  <a:pt x="856107" y="2020062"/>
                </a:moveTo>
                <a:lnTo>
                  <a:pt x="812672" y="2020062"/>
                </a:lnTo>
                <a:lnTo>
                  <a:pt x="812672" y="2049018"/>
                </a:lnTo>
                <a:lnTo>
                  <a:pt x="856106" y="2049018"/>
                </a:lnTo>
                <a:lnTo>
                  <a:pt x="885063" y="2034539"/>
                </a:lnTo>
                <a:lnTo>
                  <a:pt x="856107" y="2020062"/>
                </a:lnTo>
                <a:close/>
              </a:path>
              <a:path w="885190" h="2078354">
                <a:moveTo>
                  <a:pt x="28955" y="2020062"/>
                </a:moveTo>
                <a:lnTo>
                  <a:pt x="14477" y="2020062"/>
                </a:lnTo>
                <a:lnTo>
                  <a:pt x="28955" y="2034539"/>
                </a:lnTo>
                <a:lnTo>
                  <a:pt x="28955" y="2020062"/>
                </a:lnTo>
                <a:close/>
              </a:path>
              <a:path w="885190" h="2078354">
                <a:moveTo>
                  <a:pt x="798194" y="2020062"/>
                </a:moveTo>
                <a:lnTo>
                  <a:pt x="28955" y="2020062"/>
                </a:lnTo>
                <a:lnTo>
                  <a:pt x="28955" y="2034539"/>
                </a:lnTo>
                <a:lnTo>
                  <a:pt x="798194" y="2034539"/>
                </a:lnTo>
                <a:lnTo>
                  <a:pt x="798194" y="2020062"/>
                </a:lnTo>
                <a:close/>
              </a:path>
              <a:path w="885190" h="2078354">
                <a:moveTo>
                  <a:pt x="156209" y="0"/>
                </a:moveTo>
                <a:lnTo>
                  <a:pt x="156209" y="86868"/>
                </a:lnTo>
                <a:lnTo>
                  <a:pt x="214122" y="57912"/>
                </a:lnTo>
                <a:lnTo>
                  <a:pt x="170687" y="57912"/>
                </a:lnTo>
                <a:lnTo>
                  <a:pt x="170687" y="28956"/>
                </a:lnTo>
                <a:lnTo>
                  <a:pt x="214121" y="28956"/>
                </a:lnTo>
                <a:lnTo>
                  <a:pt x="156209" y="0"/>
                </a:lnTo>
                <a:close/>
              </a:path>
              <a:path w="885190" h="2078354">
                <a:moveTo>
                  <a:pt x="28955" y="43434"/>
                </a:moveTo>
                <a:lnTo>
                  <a:pt x="14477" y="57912"/>
                </a:lnTo>
                <a:lnTo>
                  <a:pt x="28955" y="57912"/>
                </a:lnTo>
                <a:lnTo>
                  <a:pt x="28955" y="43434"/>
                </a:lnTo>
                <a:close/>
              </a:path>
              <a:path w="885190" h="2078354">
                <a:moveTo>
                  <a:pt x="156209" y="43434"/>
                </a:moveTo>
                <a:lnTo>
                  <a:pt x="28955" y="43434"/>
                </a:lnTo>
                <a:lnTo>
                  <a:pt x="28955" y="57912"/>
                </a:lnTo>
                <a:lnTo>
                  <a:pt x="156209" y="57912"/>
                </a:lnTo>
                <a:lnTo>
                  <a:pt x="156209" y="43434"/>
                </a:lnTo>
                <a:close/>
              </a:path>
              <a:path w="885190" h="2078354">
                <a:moveTo>
                  <a:pt x="214121" y="28956"/>
                </a:moveTo>
                <a:lnTo>
                  <a:pt x="170687" y="28956"/>
                </a:lnTo>
                <a:lnTo>
                  <a:pt x="170687" y="57912"/>
                </a:lnTo>
                <a:lnTo>
                  <a:pt x="214122" y="57912"/>
                </a:lnTo>
                <a:lnTo>
                  <a:pt x="243077" y="43434"/>
                </a:lnTo>
                <a:lnTo>
                  <a:pt x="214121" y="28956"/>
                </a:lnTo>
                <a:close/>
              </a:path>
            </a:pathLst>
          </a:custGeom>
          <a:solidFill>
            <a:srgbClr val="767070"/>
          </a:solidFill>
        </p:spPr>
        <p:txBody>
          <a:bodyPr wrap="square" lIns="0" tIns="0" rIns="0" bIns="0" rtlCol="0"/>
          <a:lstStyle/>
          <a:p>
            <a:endParaRPr/>
          </a:p>
        </p:txBody>
      </p:sp>
      <p:sp>
        <p:nvSpPr>
          <p:cNvPr id="52" name="object 52"/>
          <p:cNvSpPr/>
          <p:nvPr/>
        </p:nvSpPr>
        <p:spPr>
          <a:xfrm>
            <a:off x="6027420" y="4084320"/>
            <a:ext cx="937259" cy="545592"/>
          </a:xfrm>
          <a:prstGeom prst="rect">
            <a:avLst/>
          </a:prstGeom>
          <a:blipFill>
            <a:blip r:embed="rId11" cstate="print"/>
            <a:stretch>
              <a:fillRect/>
            </a:stretch>
          </a:blipFill>
        </p:spPr>
        <p:txBody>
          <a:bodyPr wrap="square" lIns="0" tIns="0" rIns="0" bIns="0" rtlCol="0"/>
          <a:lstStyle/>
          <a:p>
            <a:endParaRPr/>
          </a:p>
        </p:txBody>
      </p:sp>
      <p:sp>
        <p:nvSpPr>
          <p:cNvPr id="53" name="object 53"/>
          <p:cNvSpPr/>
          <p:nvPr/>
        </p:nvSpPr>
        <p:spPr>
          <a:xfrm>
            <a:off x="6027420" y="4084320"/>
            <a:ext cx="937260" cy="546100"/>
          </a:xfrm>
          <a:custGeom>
            <a:avLst/>
            <a:gdLst/>
            <a:ahLst/>
            <a:cxnLst/>
            <a:rect l="l" t="t" r="r" b="b"/>
            <a:pathLst>
              <a:path w="937259" h="546100">
                <a:moveTo>
                  <a:pt x="0" y="90931"/>
                </a:moveTo>
                <a:lnTo>
                  <a:pt x="9919" y="49634"/>
                </a:lnTo>
                <a:lnTo>
                  <a:pt x="36415" y="18182"/>
                </a:lnTo>
                <a:lnTo>
                  <a:pt x="74591" y="1468"/>
                </a:lnTo>
                <a:lnTo>
                  <a:pt x="846328" y="0"/>
                </a:lnTo>
                <a:lnTo>
                  <a:pt x="860885" y="1162"/>
                </a:lnTo>
                <a:lnTo>
                  <a:pt x="899444" y="17151"/>
                </a:lnTo>
                <a:lnTo>
                  <a:pt x="926528" y="48084"/>
                </a:lnTo>
                <a:lnTo>
                  <a:pt x="937241" y="89067"/>
                </a:lnTo>
                <a:lnTo>
                  <a:pt x="937260" y="454659"/>
                </a:lnTo>
                <a:lnTo>
                  <a:pt x="936097" y="469217"/>
                </a:lnTo>
                <a:lnTo>
                  <a:pt x="920108" y="507776"/>
                </a:lnTo>
                <a:lnTo>
                  <a:pt x="889175" y="534860"/>
                </a:lnTo>
                <a:lnTo>
                  <a:pt x="848192" y="545573"/>
                </a:lnTo>
                <a:lnTo>
                  <a:pt x="90932" y="545591"/>
                </a:lnTo>
                <a:lnTo>
                  <a:pt x="76374" y="544429"/>
                </a:lnTo>
                <a:lnTo>
                  <a:pt x="37815" y="528440"/>
                </a:lnTo>
                <a:lnTo>
                  <a:pt x="10731" y="497507"/>
                </a:lnTo>
                <a:lnTo>
                  <a:pt x="18" y="456524"/>
                </a:lnTo>
                <a:lnTo>
                  <a:pt x="0" y="90931"/>
                </a:lnTo>
                <a:close/>
              </a:path>
            </a:pathLst>
          </a:custGeom>
          <a:ln w="6096">
            <a:solidFill>
              <a:srgbClr val="000000"/>
            </a:solidFill>
          </a:ln>
        </p:spPr>
        <p:txBody>
          <a:bodyPr wrap="square" lIns="0" tIns="0" rIns="0" bIns="0" rtlCol="0"/>
          <a:lstStyle/>
          <a:p>
            <a:endParaRPr/>
          </a:p>
        </p:txBody>
      </p:sp>
      <p:sp>
        <p:nvSpPr>
          <p:cNvPr id="54" name="object 54"/>
          <p:cNvSpPr txBox="1"/>
          <p:nvPr/>
        </p:nvSpPr>
        <p:spPr>
          <a:xfrm>
            <a:off x="6262496" y="4160510"/>
            <a:ext cx="468630" cy="280035"/>
          </a:xfrm>
          <a:prstGeom prst="rect">
            <a:avLst/>
          </a:prstGeom>
        </p:spPr>
        <p:txBody>
          <a:bodyPr vert="horz" wrap="square" lIns="0" tIns="0" rIns="0" bIns="0" rtlCol="0">
            <a:spAutoFit/>
          </a:bodyPr>
          <a:lstStyle/>
          <a:p>
            <a:pPr marL="12700" marR="5080" indent="1270">
              <a:lnSpc>
                <a:spcPts val="1010"/>
              </a:lnSpc>
            </a:pPr>
            <a:r>
              <a:rPr sz="1000" spc="-10" dirty="0">
                <a:latin typeface="Arial"/>
                <a:cs typeface="Arial"/>
              </a:rPr>
              <a:t>Di</a:t>
            </a:r>
            <a:r>
              <a:rPr sz="1000" spc="-15" dirty="0">
                <a:latin typeface="Arial"/>
                <a:cs typeface="Arial"/>
              </a:rPr>
              <a:t>v</a:t>
            </a:r>
            <a:r>
              <a:rPr sz="1000" spc="-10" dirty="0">
                <a:latin typeface="Arial"/>
                <a:cs typeface="Arial"/>
              </a:rPr>
              <a:t>i</a:t>
            </a:r>
            <a:r>
              <a:rPr sz="1000" dirty="0">
                <a:latin typeface="Arial"/>
                <a:cs typeface="Arial"/>
              </a:rPr>
              <a:t>s</a:t>
            </a:r>
            <a:r>
              <a:rPr sz="1000" spc="-10" dirty="0">
                <a:latin typeface="Arial"/>
                <a:cs typeface="Arial"/>
              </a:rPr>
              <a:t>ion</a:t>
            </a:r>
            <a:r>
              <a:rPr sz="1000" spc="-5" dirty="0">
                <a:latin typeface="Arial"/>
                <a:cs typeface="Arial"/>
              </a:rPr>
              <a:t> D</a:t>
            </a:r>
            <a:r>
              <a:rPr sz="1000" spc="-10" dirty="0">
                <a:latin typeface="Arial"/>
                <a:cs typeface="Arial"/>
              </a:rPr>
              <a:t>i</a:t>
            </a:r>
            <a:r>
              <a:rPr sz="1000" spc="-5" dirty="0">
                <a:latin typeface="Arial"/>
                <a:cs typeface="Arial"/>
              </a:rPr>
              <a:t>rector</a:t>
            </a:r>
            <a:endParaRPr sz="1000">
              <a:latin typeface="Arial"/>
              <a:cs typeface="Arial"/>
            </a:endParaRPr>
          </a:p>
        </p:txBody>
      </p:sp>
      <p:sp>
        <p:nvSpPr>
          <p:cNvPr id="55" name="object 55"/>
          <p:cNvSpPr txBox="1"/>
          <p:nvPr/>
        </p:nvSpPr>
        <p:spPr>
          <a:xfrm>
            <a:off x="6122034" y="4415018"/>
            <a:ext cx="750570"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Concur</a:t>
            </a:r>
            <a:r>
              <a:rPr sz="1000" dirty="0">
                <a:latin typeface="Arial"/>
                <a:cs typeface="Arial"/>
              </a:rPr>
              <a:t>r</a:t>
            </a:r>
            <a:r>
              <a:rPr sz="1000" spc="-10" dirty="0">
                <a:latin typeface="Arial"/>
                <a:cs typeface="Arial"/>
              </a:rPr>
              <a:t>e</a:t>
            </a:r>
            <a:r>
              <a:rPr sz="1000" spc="-15" dirty="0">
                <a:latin typeface="Arial"/>
                <a:cs typeface="Arial"/>
              </a:rPr>
              <a:t>n</a:t>
            </a:r>
            <a:r>
              <a:rPr sz="1000" dirty="0">
                <a:latin typeface="Arial"/>
                <a:cs typeface="Arial"/>
              </a:rPr>
              <a:t>c</a:t>
            </a:r>
            <a:r>
              <a:rPr sz="1000" spc="-10" dirty="0">
                <a:latin typeface="Arial"/>
                <a:cs typeface="Arial"/>
              </a:rPr>
              <a:t>e</a:t>
            </a:r>
            <a:endParaRPr sz="1000">
              <a:latin typeface="Arial"/>
              <a:cs typeface="Arial"/>
            </a:endParaRPr>
          </a:p>
        </p:txBody>
      </p:sp>
      <p:sp>
        <p:nvSpPr>
          <p:cNvPr id="56" name="object 56"/>
          <p:cNvSpPr txBox="1"/>
          <p:nvPr/>
        </p:nvSpPr>
        <p:spPr>
          <a:xfrm>
            <a:off x="6304026" y="2987675"/>
            <a:ext cx="328295" cy="139700"/>
          </a:xfrm>
          <a:prstGeom prst="rect">
            <a:avLst/>
          </a:prstGeom>
        </p:spPr>
        <p:txBody>
          <a:bodyPr vert="horz" wrap="square" lIns="0" tIns="0" rIns="0" bIns="0" rtlCol="0">
            <a:spAutoFit/>
          </a:bodyPr>
          <a:lstStyle/>
          <a:p>
            <a:pPr marL="12700">
              <a:lnSpc>
                <a:spcPct val="100000"/>
              </a:lnSpc>
            </a:pPr>
            <a:r>
              <a:rPr sz="900" spc="-15" dirty="0">
                <a:latin typeface="Calibri"/>
                <a:cs typeface="Calibri"/>
              </a:rPr>
              <a:t>A</a:t>
            </a:r>
            <a:r>
              <a:rPr sz="900" spc="-10" dirty="0">
                <a:latin typeface="Calibri"/>
                <a:cs typeface="Calibri"/>
              </a:rPr>
              <a:t>w</a:t>
            </a:r>
            <a:r>
              <a:rPr sz="900" dirty="0">
                <a:latin typeface="Calibri"/>
                <a:cs typeface="Calibri"/>
              </a:rPr>
              <a:t>ard</a:t>
            </a:r>
            <a:endParaRPr sz="900">
              <a:latin typeface="Calibri"/>
              <a:cs typeface="Calibri"/>
            </a:endParaRPr>
          </a:p>
        </p:txBody>
      </p:sp>
      <p:sp>
        <p:nvSpPr>
          <p:cNvPr id="57" name="object 57"/>
          <p:cNvSpPr txBox="1"/>
          <p:nvPr/>
        </p:nvSpPr>
        <p:spPr>
          <a:xfrm>
            <a:off x="6316726" y="5168265"/>
            <a:ext cx="368935" cy="139700"/>
          </a:xfrm>
          <a:prstGeom prst="rect">
            <a:avLst/>
          </a:prstGeom>
        </p:spPr>
        <p:txBody>
          <a:bodyPr vert="horz" wrap="square" lIns="0" tIns="0" rIns="0" bIns="0" rtlCol="0">
            <a:spAutoFit/>
          </a:bodyPr>
          <a:lstStyle/>
          <a:p>
            <a:pPr marL="12700">
              <a:lnSpc>
                <a:spcPct val="100000"/>
              </a:lnSpc>
            </a:pPr>
            <a:r>
              <a:rPr sz="900" spc="-10" dirty="0">
                <a:latin typeface="Calibri"/>
                <a:cs typeface="Calibri"/>
              </a:rPr>
              <a:t>De</a:t>
            </a:r>
            <a:r>
              <a:rPr sz="900" spc="-5" dirty="0">
                <a:latin typeface="Calibri"/>
                <a:cs typeface="Calibri"/>
              </a:rPr>
              <a:t>cline</a:t>
            </a:r>
            <a:endParaRPr sz="900">
              <a:latin typeface="Calibri"/>
              <a:cs typeface="Calibri"/>
            </a:endParaRPr>
          </a:p>
        </p:txBody>
      </p:sp>
      <p:sp>
        <p:nvSpPr>
          <p:cNvPr id="58" name="object 58"/>
          <p:cNvSpPr/>
          <p:nvPr/>
        </p:nvSpPr>
        <p:spPr>
          <a:xfrm>
            <a:off x="7619238" y="3147060"/>
            <a:ext cx="234950" cy="1724660"/>
          </a:xfrm>
          <a:custGeom>
            <a:avLst/>
            <a:gdLst/>
            <a:ahLst/>
            <a:cxnLst/>
            <a:rect l="l" t="t" r="r" b="b"/>
            <a:pathLst>
              <a:path w="234950" h="1724660">
                <a:moveTo>
                  <a:pt x="176530" y="1637411"/>
                </a:moveTo>
                <a:lnTo>
                  <a:pt x="147574" y="1637411"/>
                </a:lnTo>
                <a:lnTo>
                  <a:pt x="191008" y="1724279"/>
                </a:lnTo>
                <a:lnTo>
                  <a:pt x="227203" y="1651889"/>
                </a:lnTo>
                <a:lnTo>
                  <a:pt x="176530" y="1651889"/>
                </a:lnTo>
                <a:lnTo>
                  <a:pt x="176530" y="1637411"/>
                </a:lnTo>
                <a:close/>
              </a:path>
              <a:path w="234950" h="1724660">
                <a:moveTo>
                  <a:pt x="176530" y="14478"/>
                </a:moveTo>
                <a:lnTo>
                  <a:pt x="176530" y="1651889"/>
                </a:lnTo>
                <a:lnTo>
                  <a:pt x="205486" y="1651889"/>
                </a:lnTo>
                <a:lnTo>
                  <a:pt x="205486" y="28956"/>
                </a:lnTo>
                <a:lnTo>
                  <a:pt x="191008" y="28956"/>
                </a:lnTo>
                <a:lnTo>
                  <a:pt x="176530" y="14478"/>
                </a:lnTo>
                <a:close/>
              </a:path>
              <a:path w="234950" h="1724660">
                <a:moveTo>
                  <a:pt x="234442" y="1637411"/>
                </a:moveTo>
                <a:lnTo>
                  <a:pt x="205486" y="1637411"/>
                </a:lnTo>
                <a:lnTo>
                  <a:pt x="205486" y="1651889"/>
                </a:lnTo>
                <a:lnTo>
                  <a:pt x="227203" y="1651889"/>
                </a:lnTo>
                <a:lnTo>
                  <a:pt x="234442" y="1637411"/>
                </a:lnTo>
                <a:close/>
              </a:path>
              <a:path w="234950" h="1724660">
                <a:moveTo>
                  <a:pt x="205486" y="0"/>
                </a:moveTo>
                <a:lnTo>
                  <a:pt x="0" y="0"/>
                </a:lnTo>
                <a:lnTo>
                  <a:pt x="0" y="28956"/>
                </a:lnTo>
                <a:lnTo>
                  <a:pt x="176530" y="28955"/>
                </a:lnTo>
                <a:lnTo>
                  <a:pt x="176530" y="14478"/>
                </a:lnTo>
                <a:lnTo>
                  <a:pt x="205486" y="14478"/>
                </a:lnTo>
                <a:lnTo>
                  <a:pt x="205486" y="0"/>
                </a:lnTo>
                <a:close/>
              </a:path>
              <a:path w="234950" h="1724660">
                <a:moveTo>
                  <a:pt x="205486" y="14478"/>
                </a:moveTo>
                <a:lnTo>
                  <a:pt x="176530" y="14478"/>
                </a:lnTo>
                <a:lnTo>
                  <a:pt x="191008" y="28956"/>
                </a:lnTo>
                <a:lnTo>
                  <a:pt x="205486" y="28956"/>
                </a:lnTo>
                <a:lnTo>
                  <a:pt x="205486" y="14478"/>
                </a:lnTo>
                <a:close/>
              </a:path>
            </a:pathLst>
          </a:custGeom>
          <a:solidFill>
            <a:srgbClr val="767070"/>
          </a:solidFill>
        </p:spPr>
        <p:txBody>
          <a:bodyPr wrap="square" lIns="0" tIns="0" rIns="0" bIns="0" rtlCol="0"/>
          <a:lstStyle/>
          <a:p>
            <a:endParaRPr/>
          </a:p>
        </p:txBody>
      </p:sp>
      <p:sp>
        <p:nvSpPr>
          <p:cNvPr id="59" name="object 59"/>
          <p:cNvSpPr/>
          <p:nvPr/>
        </p:nvSpPr>
        <p:spPr>
          <a:xfrm>
            <a:off x="6713219" y="2874264"/>
            <a:ext cx="937259" cy="545592"/>
          </a:xfrm>
          <a:prstGeom prst="rect">
            <a:avLst/>
          </a:prstGeom>
          <a:blipFill>
            <a:blip r:embed="rId17" cstate="print"/>
            <a:stretch>
              <a:fillRect/>
            </a:stretch>
          </a:blipFill>
        </p:spPr>
        <p:txBody>
          <a:bodyPr wrap="square" lIns="0" tIns="0" rIns="0" bIns="0" rtlCol="0"/>
          <a:lstStyle/>
          <a:p>
            <a:endParaRPr/>
          </a:p>
        </p:txBody>
      </p:sp>
      <p:sp>
        <p:nvSpPr>
          <p:cNvPr id="60" name="object 60"/>
          <p:cNvSpPr/>
          <p:nvPr/>
        </p:nvSpPr>
        <p:spPr>
          <a:xfrm>
            <a:off x="6713219" y="2874264"/>
            <a:ext cx="937260" cy="546100"/>
          </a:xfrm>
          <a:custGeom>
            <a:avLst/>
            <a:gdLst/>
            <a:ahLst/>
            <a:cxnLst/>
            <a:rect l="l" t="t" r="r" b="b"/>
            <a:pathLst>
              <a:path w="937259" h="546100">
                <a:moveTo>
                  <a:pt x="0" y="90932"/>
                </a:moveTo>
                <a:lnTo>
                  <a:pt x="9919" y="49634"/>
                </a:lnTo>
                <a:lnTo>
                  <a:pt x="36415" y="18182"/>
                </a:lnTo>
                <a:lnTo>
                  <a:pt x="74591" y="1468"/>
                </a:lnTo>
                <a:lnTo>
                  <a:pt x="846328" y="0"/>
                </a:lnTo>
                <a:lnTo>
                  <a:pt x="860885" y="1162"/>
                </a:lnTo>
                <a:lnTo>
                  <a:pt x="899444" y="17151"/>
                </a:lnTo>
                <a:lnTo>
                  <a:pt x="926528" y="48084"/>
                </a:lnTo>
                <a:lnTo>
                  <a:pt x="937241" y="89067"/>
                </a:lnTo>
                <a:lnTo>
                  <a:pt x="937260" y="454660"/>
                </a:lnTo>
                <a:lnTo>
                  <a:pt x="936097" y="469217"/>
                </a:lnTo>
                <a:lnTo>
                  <a:pt x="920108" y="507776"/>
                </a:lnTo>
                <a:lnTo>
                  <a:pt x="889175" y="534860"/>
                </a:lnTo>
                <a:lnTo>
                  <a:pt x="848192" y="545573"/>
                </a:lnTo>
                <a:lnTo>
                  <a:pt x="90932" y="545592"/>
                </a:lnTo>
                <a:lnTo>
                  <a:pt x="76374" y="544429"/>
                </a:lnTo>
                <a:lnTo>
                  <a:pt x="37815" y="528440"/>
                </a:lnTo>
                <a:lnTo>
                  <a:pt x="10731" y="497507"/>
                </a:lnTo>
                <a:lnTo>
                  <a:pt x="18" y="456524"/>
                </a:lnTo>
                <a:lnTo>
                  <a:pt x="0" y="90932"/>
                </a:lnTo>
                <a:close/>
              </a:path>
            </a:pathLst>
          </a:custGeom>
          <a:ln w="6096">
            <a:solidFill>
              <a:srgbClr val="000000"/>
            </a:solidFill>
          </a:ln>
        </p:spPr>
        <p:txBody>
          <a:bodyPr wrap="square" lIns="0" tIns="0" rIns="0" bIns="0" rtlCol="0"/>
          <a:lstStyle/>
          <a:p>
            <a:endParaRPr/>
          </a:p>
        </p:txBody>
      </p:sp>
      <p:sp>
        <p:nvSpPr>
          <p:cNvPr id="61" name="object 61"/>
          <p:cNvSpPr txBox="1"/>
          <p:nvPr/>
        </p:nvSpPr>
        <p:spPr>
          <a:xfrm>
            <a:off x="6827011" y="2950454"/>
            <a:ext cx="709295" cy="406400"/>
          </a:xfrm>
          <a:prstGeom prst="rect">
            <a:avLst/>
          </a:prstGeom>
        </p:spPr>
        <p:txBody>
          <a:bodyPr vert="horz" wrap="square" lIns="0" tIns="0" rIns="0" bIns="0" rtlCol="0">
            <a:spAutoFit/>
          </a:bodyPr>
          <a:lstStyle/>
          <a:p>
            <a:pPr marL="12700" marR="5080" indent="13335" algn="just">
              <a:lnSpc>
                <a:spcPct val="83500"/>
              </a:lnSpc>
            </a:pPr>
            <a:r>
              <a:rPr sz="1000" spc="-10" dirty="0">
                <a:latin typeface="Arial"/>
                <a:cs typeface="Arial"/>
              </a:rPr>
              <a:t>Via</a:t>
            </a:r>
            <a:r>
              <a:rPr sz="1000" spc="5" dirty="0">
                <a:latin typeface="Arial"/>
                <a:cs typeface="Arial"/>
              </a:rPr>
              <a:t> </a:t>
            </a:r>
            <a:r>
              <a:rPr sz="1000" spc="-10" dirty="0">
                <a:latin typeface="Arial"/>
                <a:cs typeface="Arial"/>
              </a:rPr>
              <a:t>Di</a:t>
            </a:r>
            <a:r>
              <a:rPr sz="1000" spc="-15" dirty="0">
                <a:latin typeface="Arial"/>
                <a:cs typeface="Arial"/>
              </a:rPr>
              <a:t>v</a:t>
            </a:r>
            <a:r>
              <a:rPr sz="1000" spc="-10" dirty="0">
                <a:latin typeface="Arial"/>
                <a:cs typeface="Arial"/>
              </a:rPr>
              <a:t>i</a:t>
            </a:r>
            <a:r>
              <a:rPr sz="1000" dirty="0">
                <a:latin typeface="Arial"/>
                <a:cs typeface="Arial"/>
              </a:rPr>
              <a:t>s</a:t>
            </a:r>
            <a:r>
              <a:rPr sz="1000" spc="-10" dirty="0">
                <a:latin typeface="Arial"/>
                <a:cs typeface="Arial"/>
              </a:rPr>
              <a:t>ion</a:t>
            </a:r>
            <a:r>
              <a:rPr sz="1000" spc="-5" dirty="0">
                <a:latin typeface="Arial"/>
                <a:cs typeface="Arial"/>
              </a:rPr>
              <a:t> of</a:t>
            </a:r>
            <a:r>
              <a:rPr sz="1000" spc="-10" dirty="0">
                <a:latin typeface="Arial"/>
                <a:cs typeface="Arial"/>
              </a:rPr>
              <a:t> Gra</a:t>
            </a:r>
            <a:r>
              <a:rPr sz="1000" spc="-15" dirty="0">
                <a:latin typeface="Arial"/>
                <a:cs typeface="Arial"/>
              </a:rPr>
              <a:t>n</a:t>
            </a:r>
            <a:r>
              <a:rPr sz="1000" spc="-5" dirty="0">
                <a:latin typeface="Arial"/>
                <a:cs typeface="Arial"/>
              </a:rPr>
              <a:t>ts</a:t>
            </a:r>
            <a:r>
              <a:rPr sz="1000" spc="-10" dirty="0">
                <a:latin typeface="Arial"/>
                <a:cs typeface="Arial"/>
              </a:rPr>
              <a:t> &amp;</a:t>
            </a:r>
            <a:r>
              <a:rPr sz="1000" spc="-5" dirty="0">
                <a:latin typeface="Arial"/>
                <a:cs typeface="Arial"/>
              </a:rPr>
              <a:t> </a:t>
            </a:r>
            <a:r>
              <a:rPr sz="1000" spc="-15" dirty="0">
                <a:latin typeface="Arial"/>
                <a:cs typeface="Arial"/>
              </a:rPr>
              <a:t>A</a:t>
            </a:r>
            <a:r>
              <a:rPr sz="1000" spc="-5" dirty="0">
                <a:latin typeface="Arial"/>
                <a:cs typeface="Arial"/>
              </a:rPr>
              <a:t>gree</a:t>
            </a:r>
            <a:r>
              <a:rPr sz="1000" spc="5" dirty="0">
                <a:latin typeface="Arial"/>
                <a:cs typeface="Arial"/>
              </a:rPr>
              <a:t>m</a:t>
            </a:r>
            <a:r>
              <a:rPr sz="1000" spc="-10" dirty="0">
                <a:latin typeface="Arial"/>
                <a:cs typeface="Arial"/>
              </a:rPr>
              <a:t>e</a:t>
            </a:r>
            <a:r>
              <a:rPr sz="1000" spc="-15" dirty="0">
                <a:latin typeface="Arial"/>
                <a:cs typeface="Arial"/>
              </a:rPr>
              <a:t>n</a:t>
            </a:r>
            <a:r>
              <a:rPr sz="1000" spc="-5" dirty="0">
                <a:latin typeface="Arial"/>
                <a:cs typeface="Arial"/>
              </a:rPr>
              <a:t>ts</a:t>
            </a:r>
            <a:endParaRPr sz="1000">
              <a:latin typeface="Arial"/>
              <a:cs typeface="Arial"/>
            </a:endParaRPr>
          </a:p>
        </p:txBody>
      </p:sp>
      <p:sp>
        <p:nvSpPr>
          <p:cNvPr id="62" name="object 62"/>
          <p:cNvSpPr/>
          <p:nvPr/>
        </p:nvSpPr>
        <p:spPr>
          <a:xfrm>
            <a:off x="7339583" y="4869179"/>
            <a:ext cx="937259" cy="545591"/>
          </a:xfrm>
          <a:prstGeom prst="rect">
            <a:avLst/>
          </a:prstGeom>
          <a:blipFill>
            <a:blip r:embed="rId18" cstate="print"/>
            <a:stretch>
              <a:fillRect/>
            </a:stretch>
          </a:blipFill>
        </p:spPr>
        <p:txBody>
          <a:bodyPr wrap="square" lIns="0" tIns="0" rIns="0" bIns="0" rtlCol="0"/>
          <a:lstStyle/>
          <a:p>
            <a:endParaRPr/>
          </a:p>
        </p:txBody>
      </p:sp>
      <p:sp>
        <p:nvSpPr>
          <p:cNvPr id="63" name="object 63"/>
          <p:cNvSpPr/>
          <p:nvPr/>
        </p:nvSpPr>
        <p:spPr>
          <a:xfrm>
            <a:off x="7339583" y="4869179"/>
            <a:ext cx="937260" cy="546100"/>
          </a:xfrm>
          <a:custGeom>
            <a:avLst/>
            <a:gdLst/>
            <a:ahLst/>
            <a:cxnLst/>
            <a:rect l="l" t="t" r="r" b="b"/>
            <a:pathLst>
              <a:path w="937259" h="546100">
                <a:moveTo>
                  <a:pt x="0" y="90932"/>
                </a:moveTo>
                <a:lnTo>
                  <a:pt x="9919" y="49634"/>
                </a:lnTo>
                <a:lnTo>
                  <a:pt x="36415" y="18182"/>
                </a:lnTo>
                <a:lnTo>
                  <a:pt x="74591" y="1468"/>
                </a:lnTo>
                <a:lnTo>
                  <a:pt x="846328" y="0"/>
                </a:lnTo>
                <a:lnTo>
                  <a:pt x="860885" y="1162"/>
                </a:lnTo>
                <a:lnTo>
                  <a:pt x="899444" y="17151"/>
                </a:lnTo>
                <a:lnTo>
                  <a:pt x="926528" y="48084"/>
                </a:lnTo>
                <a:lnTo>
                  <a:pt x="937241" y="89067"/>
                </a:lnTo>
                <a:lnTo>
                  <a:pt x="937260" y="454660"/>
                </a:lnTo>
                <a:lnTo>
                  <a:pt x="936097" y="469217"/>
                </a:lnTo>
                <a:lnTo>
                  <a:pt x="920108" y="507776"/>
                </a:lnTo>
                <a:lnTo>
                  <a:pt x="889175" y="534860"/>
                </a:lnTo>
                <a:lnTo>
                  <a:pt x="848192" y="545573"/>
                </a:lnTo>
                <a:lnTo>
                  <a:pt x="90932" y="545592"/>
                </a:lnTo>
                <a:lnTo>
                  <a:pt x="76374" y="544429"/>
                </a:lnTo>
                <a:lnTo>
                  <a:pt x="37815" y="528440"/>
                </a:lnTo>
                <a:lnTo>
                  <a:pt x="10731" y="497507"/>
                </a:lnTo>
                <a:lnTo>
                  <a:pt x="18" y="456524"/>
                </a:lnTo>
                <a:lnTo>
                  <a:pt x="0" y="90932"/>
                </a:lnTo>
                <a:close/>
              </a:path>
            </a:pathLst>
          </a:custGeom>
          <a:ln w="6096">
            <a:solidFill>
              <a:srgbClr val="000000"/>
            </a:solidFill>
          </a:ln>
        </p:spPr>
        <p:txBody>
          <a:bodyPr wrap="square" lIns="0" tIns="0" rIns="0" bIns="0" rtlCol="0"/>
          <a:lstStyle/>
          <a:p>
            <a:endParaRPr/>
          </a:p>
        </p:txBody>
      </p:sp>
      <p:sp>
        <p:nvSpPr>
          <p:cNvPr id="64" name="object 64"/>
          <p:cNvSpPr txBox="1"/>
          <p:nvPr/>
        </p:nvSpPr>
        <p:spPr>
          <a:xfrm>
            <a:off x="7439914" y="5057892"/>
            <a:ext cx="739140"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Org</a:t>
            </a:r>
            <a:r>
              <a:rPr sz="1000" spc="-15" dirty="0">
                <a:latin typeface="Arial"/>
                <a:cs typeface="Arial"/>
              </a:rPr>
              <a:t>a</a:t>
            </a:r>
            <a:r>
              <a:rPr sz="1000" spc="-10" dirty="0">
                <a:latin typeface="Arial"/>
                <a:cs typeface="Arial"/>
              </a:rPr>
              <a:t>n</a:t>
            </a:r>
            <a:r>
              <a:rPr sz="1000" spc="-15" dirty="0">
                <a:latin typeface="Arial"/>
                <a:cs typeface="Arial"/>
              </a:rPr>
              <a:t>i</a:t>
            </a:r>
            <a:r>
              <a:rPr sz="1000" spc="-25" dirty="0">
                <a:latin typeface="Arial"/>
                <a:cs typeface="Arial"/>
              </a:rPr>
              <a:t>z</a:t>
            </a:r>
            <a:r>
              <a:rPr sz="1000" spc="-5" dirty="0">
                <a:latin typeface="Arial"/>
                <a:cs typeface="Arial"/>
              </a:rPr>
              <a:t>at</a:t>
            </a:r>
            <a:r>
              <a:rPr sz="1000" spc="-15" dirty="0">
                <a:latin typeface="Arial"/>
                <a:cs typeface="Arial"/>
              </a:rPr>
              <a:t>i</a:t>
            </a:r>
            <a:r>
              <a:rPr sz="1000" spc="-10" dirty="0">
                <a:latin typeface="Arial"/>
                <a:cs typeface="Arial"/>
              </a:rPr>
              <a:t>on</a:t>
            </a:r>
            <a:endParaRPr sz="1000">
              <a:latin typeface="Arial"/>
              <a:cs typeface="Arial"/>
            </a:endParaRPr>
          </a:p>
        </p:txBody>
      </p:sp>
      <p:sp>
        <p:nvSpPr>
          <p:cNvPr id="65" name="object 65"/>
          <p:cNvSpPr/>
          <p:nvPr/>
        </p:nvSpPr>
        <p:spPr>
          <a:xfrm>
            <a:off x="3443478" y="2340101"/>
            <a:ext cx="0" cy="2025650"/>
          </a:xfrm>
          <a:custGeom>
            <a:avLst/>
            <a:gdLst/>
            <a:ahLst/>
            <a:cxnLst/>
            <a:rect l="l" t="t" r="r" b="b"/>
            <a:pathLst>
              <a:path h="2025650">
                <a:moveTo>
                  <a:pt x="0" y="0"/>
                </a:moveTo>
                <a:lnTo>
                  <a:pt x="0" y="2025650"/>
                </a:lnTo>
              </a:path>
            </a:pathLst>
          </a:custGeom>
          <a:ln w="19812">
            <a:solidFill>
              <a:srgbClr val="767070"/>
            </a:solidFill>
          </a:ln>
        </p:spPr>
        <p:txBody>
          <a:bodyPr wrap="square" lIns="0" tIns="0" rIns="0" bIns="0" rtlCol="0"/>
          <a:lstStyle/>
          <a:p>
            <a:endParaRPr/>
          </a:p>
        </p:txBody>
      </p:sp>
      <p:sp>
        <p:nvSpPr>
          <p:cNvPr id="66" name="object 66"/>
          <p:cNvSpPr/>
          <p:nvPr/>
        </p:nvSpPr>
        <p:spPr>
          <a:xfrm>
            <a:off x="3435858" y="2340101"/>
            <a:ext cx="4651375" cy="0"/>
          </a:xfrm>
          <a:custGeom>
            <a:avLst/>
            <a:gdLst/>
            <a:ahLst/>
            <a:cxnLst/>
            <a:rect l="l" t="t" r="r" b="b"/>
            <a:pathLst>
              <a:path w="4651375">
                <a:moveTo>
                  <a:pt x="0" y="0"/>
                </a:moveTo>
                <a:lnTo>
                  <a:pt x="4651375" y="0"/>
                </a:lnTo>
              </a:path>
            </a:pathLst>
          </a:custGeom>
          <a:ln w="19812">
            <a:solidFill>
              <a:srgbClr val="767070"/>
            </a:solidFill>
            <a:prstDash val="dash"/>
          </a:ln>
        </p:spPr>
        <p:txBody>
          <a:bodyPr wrap="square" lIns="0" tIns="0" rIns="0" bIns="0" rtlCol="0"/>
          <a:lstStyle/>
          <a:p>
            <a:endParaRPr/>
          </a:p>
        </p:txBody>
      </p:sp>
      <p:sp>
        <p:nvSpPr>
          <p:cNvPr id="67" name="object 67"/>
          <p:cNvSpPr/>
          <p:nvPr/>
        </p:nvSpPr>
        <p:spPr>
          <a:xfrm>
            <a:off x="4466884" y="3716368"/>
            <a:ext cx="86360" cy="1297940"/>
          </a:xfrm>
          <a:custGeom>
            <a:avLst/>
            <a:gdLst/>
            <a:ahLst/>
            <a:cxnLst/>
            <a:rect l="l" t="t" r="r" b="b"/>
            <a:pathLst>
              <a:path w="86360" h="1297939">
                <a:moveTo>
                  <a:pt x="0" y="0"/>
                </a:moveTo>
                <a:lnTo>
                  <a:pt x="86242" y="0"/>
                </a:lnTo>
                <a:lnTo>
                  <a:pt x="86242" y="1297538"/>
                </a:lnTo>
                <a:lnTo>
                  <a:pt x="0" y="1297538"/>
                </a:lnTo>
              </a:path>
            </a:pathLst>
          </a:custGeom>
          <a:ln w="16448">
            <a:solidFill>
              <a:srgbClr val="221F1F"/>
            </a:solidFill>
          </a:ln>
        </p:spPr>
        <p:txBody>
          <a:bodyPr wrap="square" lIns="0" tIns="0" rIns="0" bIns="0" rtlCol="0"/>
          <a:lstStyle/>
          <a:p>
            <a:endParaRPr/>
          </a:p>
        </p:txBody>
      </p:sp>
      <p:sp>
        <p:nvSpPr>
          <p:cNvPr id="68" name="object 68"/>
          <p:cNvSpPr txBox="1"/>
          <p:nvPr/>
        </p:nvSpPr>
        <p:spPr>
          <a:xfrm>
            <a:off x="4768722" y="2451861"/>
            <a:ext cx="2054860" cy="139700"/>
          </a:xfrm>
          <a:prstGeom prst="rect">
            <a:avLst/>
          </a:prstGeom>
        </p:spPr>
        <p:txBody>
          <a:bodyPr vert="horz" wrap="square" lIns="0" tIns="0" rIns="0" bIns="0" rtlCol="0">
            <a:spAutoFit/>
          </a:bodyPr>
          <a:lstStyle/>
          <a:p>
            <a:pPr marL="12700">
              <a:lnSpc>
                <a:spcPct val="100000"/>
              </a:lnSpc>
            </a:pPr>
            <a:r>
              <a:rPr sz="900" spc="-5" dirty="0">
                <a:latin typeface="Calibri"/>
                <a:cs typeface="Calibri"/>
              </a:rPr>
              <a:t>Ca</a:t>
            </a:r>
            <a:r>
              <a:rPr sz="900" dirty="0">
                <a:latin typeface="Calibri"/>
                <a:cs typeface="Calibri"/>
              </a:rPr>
              <a:t>n</a:t>
            </a:r>
            <a:r>
              <a:rPr sz="900" spc="-20" dirty="0">
                <a:latin typeface="Calibri"/>
                <a:cs typeface="Calibri"/>
              </a:rPr>
              <a:t> </a:t>
            </a:r>
            <a:r>
              <a:rPr sz="900" spc="-5" dirty="0">
                <a:latin typeface="Calibri"/>
                <a:cs typeface="Calibri"/>
              </a:rPr>
              <a:t>be</a:t>
            </a:r>
            <a:r>
              <a:rPr sz="900" spc="5" dirty="0">
                <a:latin typeface="Calibri"/>
                <a:cs typeface="Calibri"/>
              </a:rPr>
              <a:t> </a:t>
            </a:r>
            <a:r>
              <a:rPr sz="900" spc="-5" dirty="0">
                <a:latin typeface="Calibri"/>
                <a:cs typeface="Calibri"/>
              </a:rPr>
              <a:t>r</a:t>
            </a:r>
            <a:r>
              <a:rPr sz="900" spc="-15" dirty="0">
                <a:latin typeface="Calibri"/>
                <a:cs typeface="Calibri"/>
              </a:rPr>
              <a:t>e</a:t>
            </a:r>
            <a:r>
              <a:rPr sz="900" dirty="0">
                <a:latin typeface="Calibri"/>
                <a:cs typeface="Calibri"/>
              </a:rPr>
              <a:t>t</a:t>
            </a:r>
            <a:r>
              <a:rPr sz="900" spc="-10" dirty="0">
                <a:latin typeface="Calibri"/>
                <a:cs typeface="Calibri"/>
              </a:rPr>
              <a:t>u</a:t>
            </a:r>
            <a:r>
              <a:rPr sz="900" dirty="0">
                <a:latin typeface="Calibri"/>
                <a:cs typeface="Calibri"/>
              </a:rPr>
              <a:t>r</a:t>
            </a:r>
            <a:r>
              <a:rPr sz="900" spc="-10" dirty="0">
                <a:latin typeface="Calibri"/>
                <a:cs typeface="Calibri"/>
              </a:rPr>
              <a:t>ne</a:t>
            </a:r>
            <a:r>
              <a:rPr sz="900" dirty="0">
                <a:latin typeface="Calibri"/>
                <a:cs typeface="Calibri"/>
              </a:rPr>
              <a:t>d</a:t>
            </a:r>
            <a:r>
              <a:rPr sz="900" spc="15" dirty="0">
                <a:latin typeface="Calibri"/>
                <a:cs typeface="Calibri"/>
              </a:rPr>
              <a:t> </a:t>
            </a:r>
            <a:r>
              <a:rPr sz="900" spc="-10" dirty="0">
                <a:latin typeface="Calibri"/>
                <a:cs typeface="Calibri"/>
              </a:rPr>
              <a:t>w</a:t>
            </a:r>
            <a:r>
              <a:rPr sz="900" spc="-5" dirty="0">
                <a:latin typeface="Calibri"/>
                <a:cs typeface="Calibri"/>
              </a:rPr>
              <a:t>i</a:t>
            </a:r>
            <a:r>
              <a:rPr sz="900" dirty="0">
                <a:latin typeface="Calibri"/>
                <a:cs typeface="Calibri"/>
              </a:rPr>
              <a:t>t</a:t>
            </a:r>
            <a:r>
              <a:rPr sz="900" spc="-10" dirty="0">
                <a:latin typeface="Calibri"/>
                <a:cs typeface="Calibri"/>
              </a:rPr>
              <a:t>h</a:t>
            </a:r>
            <a:r>
              <a:rPr sz="900" dirty="0">
                <a:latin typeface="Calibri"/>
                <a:cs typeface="Calibri"/>
              </a:rPr>
              <a:t>o</a:t>
            </a:r>
            <a:r>
              <a:rPr sz="900" spc="-5" dirty="0">
                <a:latin typeface="Calibri"/>
                <a:cs typeface="Calibri"/>
              </a:rPr>
              <a:t>ut</a:t>
            </a:r>
            <a:r>
              <a:rPr sz="900" spc="10" dirty="0">
                <a:latin typeface="Calibri"/>
                <a:cs typeface="Calibri"/>
              </a:rPr>
              <a:t> </a:t>
            </a:r>
            <a:r>
              <a:rPr sz="900" spc="-5" dirty="0">
                <a:latin typeface="Calibri"/>
                <a:cs typeface="Calibri"/>
              </a:rPr>
              <a:t>r</a:t>
            </a:r>
            <a:r>
              <a:rPr sz="900" spc="-15" dirty="0">
                <a:latin typeface="Calibri"/>
                <a:cs typeface="Calibri"/>
              </a:rPr>
              <a:t>e</a:t>
            </a:r>
            <a:r>
              <a:rPr sz="900" spc="-5" dirty="0">
                <a:latin typeface="Calibri"/>
                <a:cs typeface="Calibri"/>
              </a:rPr>
              <a:t>vi</a:t>
            </a:r>
            <a:r>
              <a:rPr sz="900" spc="-15" dirty="0">
                <a:latin typeface="Calibri"/>
                <a:cs typeface="Calibri"/>
              </a:rPr>
              <a:t>e</a:t>
            </a:r>
            <a:r>
              <a:rPr sz="900" spc="-10" dirty="0">
                <a:latin typeface="Calibri"/>
                <a:cs typeface="Calibri"/>
              </a:rPr>
              <a:t>w</a:t>
            </a:r>
            <a:r>
              <a:rPr sz="900" spc="-5" dirty="0">
                <a:latin typeface="Calibri"/>
                <a:cs typeface="Calibri"/>
              </a:rPr>
              <a:t>/</a:t>
            </a:r>
            <a:r>
              <a:rPr sz="900" dirty="0">
                <a:latin typeface="Calibri"/>
                <a:cs typeface="Calibri"/>
              </a:rPr>
              <a:t>w</a:t>
            </a:r>
            <a:r>
              <a:rPr sz="900" spc="-5" dirty="0">
                <a:latin typeface="Calibri"/>
                <a:cs typeface="Calibri"/>
              </a:rPr>
              <a:t>i</a:t>
            </a:r>
            <a:r>
              <a:rPr sz="900" dirty="0">
                <a:latin typeface="Calibri"/>
                <a:cs typeface="Calibri"/>
              </a:rPr>
              <a:t>t</a:t>
            </a:r>
            <a:r>
              <a:rPr sz="900" spc="-10" dirty="0">
                <a:latin typeface="Calibri"/>
                <a:cs typeface="Calibri"/>
              </a:rPr>
              <a:t>h</a:t>
            </a:r>
            <a:r>
              <a:rPr sz="900" spc="-5" dirty="0">
                <a:latin typeface="Calibri"/>
                <a:cs typeface="Calibri"/>
              </a:rPr>
              <a:t>draw</a:t>
            </a:r>
            <a:r>
              <a:rPr sz="900" dirty="0">
                <a:latin typeface="Calibri"/>
                <a:cs typeface="Calibri"/>
              </a:rPr>
              <a:t>n</a:t>
            </a:r>
            <a:endParaRPr sz="900">
              <a:latin typeface="Calibri"/>
              <a:cs typeface="Calibri"/>
            </a:endParaRPr>
          </a:p>
        </p:txBody>
      </p:sp>
      <p:sp>
        <p:nvSpPr>
          <p:cNvPr id="69" name="object 69"/>
          <p:cNvSpPr/>
          <p:nvPr/>
        </p:nvSpPr>
        <p:spPr>
          <a:xfrm>
            <a:off x="8050530" y="2340101"/>
            <a:ext cx="76200" cy="2531110"/>
          </a:xfrm>
          <a:custGeom>
            <a:avLst/>
            <a:gdLst/>
            <a:ahLst/>
            <a:cxnLst/>
            <a:rect l="l" t="t" r="r" b="b"/>
            <a:pathLst>
              <a:path w="76200" h="2531110">
                <a:moveTo>
                  <a:pt x="28193" y="2454402"/>
                </a:moveTo>
                <a:lnTo>
                  <a:pt x="0" y="2454402"/>
                </a:lnTo>
                <a:lnTo>
                  <a:pt x="38099" y="2530602"/>
                </a:lnTo>
                <a:lnTo>
                  <a:pt x="69849" y="2467102"/>
                </a:lnTo>
                <a:lnTo>
                  <a:pt x="28193" y="2467102"/>
                </a:lnTo>
                <a:lnTo>
                  <a:pt x="28193" y="2454402"/>
                </a:lnTo>
                <a:close/>
              </a:path>
              <a:path w="76200" h="2531110">
                <a:moveTo>
                  <a:pt x="48005" y="0"/>
                </a:moveTo>
                <a:lnTo>
                  <a:pt x="28193" y="0"/>
                </a:lnTo>
                <a:lnTo>
                  <a:pt x="28193" y="2467102"/>
                </a:lnTo>
                <a:lnTo>
                  <a:pt x="48005" y="2467102"/>
                </a:lnTo>
                <a:lnTo>
                  <a:pt x="48005" y="0"/>
                </a:lnTo>
                <a:close/>
              </a:path>
              <a:path w="76200" h="2531110">
                <a:moveTo>
                  <a:pt x="76199" y="2454402"/>
                </a:moveTo>
                <a:lnTo>
                  <a:pt x="48005" y="2454402"/>
                </a:lnTo>
                <a:lnTo>
                  <a:pt x="48005" y="2467102"/>
                </a:lnTo>
                <a:lnTo>
                  <a:pt x="69849" y="2467102"/>
                </a:lnTo>
                <a:lnTo>
                  <a:pt x="76199" y="2454402"/>
                </a:lnTo>
                <a:close/>
              </a:path>
            </a:pathLst>
          </a:custGeom>
          <a:solidFill>
            <a:srgbClr val="767070"/>
          </a:solidFill>
        </p:spPr>
        <p:txBody>
          <a:bodyPr wrap="square" lIns="0" tIns="0" rIns="0" bIns="0" rtlCol="0"/>
          <a:lstStyle/>
          <a:p>
            <a:endParaRPr/>
          </a:p>
        </p:txBody>
      </p:sp>
      <p:sp>
        <p:nvSpPr>
          <p:cNvPr id="70" name="object 70"/>
          <p:cNvSpPr/>
          <p:nvPr/>
        </p:nvSpPr>
        <p:spPr>
          <a:xfrm>
            <a:off x="905255" y="5768340"/>
            <a:ext cx="1588008" cy="359664"/>
          </a:xfrm>
          <a:prstGeom prst="rect">
            <a:avLst/>
          </a:prstGeom>
          <a:blipFill>
            <a:blip r:embed="rId19" cstate="print"/>
            <a:stretch>
              <a:fillRect/>
            </a:stretch>
          </a:blipFill>
        </p:spPr>
        <p:txBody>
          <a:bodyPr wrap="square" lIns="0" tIns="0" rIns="0" bIns="0" rtlCol="0"/>
          <a:lstStyle/>
          <a:p>
            <a:endParaRPr/>
          </a:p>
        </p:txBody>
      </p:sp>
      <p:sp>
        <p:nvSpPr>
          <p:cNvPr id="71" name="object 71"/>
          <p:cNvSpPr txBox="1"/>
          <p:nvPr/>
        </p:nvSpPr>
        <p:spPr>
          <a:xfrm>
            <a:off x="1478407" y="5898819"/>
            <a:ext cx="435609" cy="152400"/>
          </a:xfrm>
          <a:prstGeom prst="rect">
            <a:avLst/>
          </a:prstGeom>
        </p:spPr>
        <p:txBody>
          <a:bodyPr vert="horz" wrap="square" lIns="0" tIns="0" rIns="0" bIns="0" rtlCol="0">
            <a:spAutoFit/>
          </a:bodyPr>
          <a:lstStyle/>
          <a:p>
            <a:pPr marL="12700">
              <a:lnSpc>
                <a:spcPct val="100000"/>
              </a:lnSpc>
            </a:pPr>
            <a:r>
              <a:rPr sz="1000" b="1" spc="-5" dirty="0">
                <a:latin typeface="Calibri"/>
                <a:cs typeface="Calibri"/>
              </a:rPr>
              <a:t>90</a:t>
            </a:r>
            <a:r>
              <a:rPr sz="1000" b="1" spc="10" dirty="0">
                <a:latin typeface="Calibri"/>
                <a:cs typeface="Calibri"/>
              </a:rPr>
              <a:t> </a:t>
            </a:r>
            <a:r>
              <a:rPr sz="1000" b="1" spc="-15" dirty="0">
                <a:latin typeface="Calibri"/>
                <a:cs typeface="Calibri"/>
              </a:rPr>
              <a:t>D</a:t>
            </a:r>
            <a:r>
              <a:rPr sz="1000" b="1" spc="-5" dirty="0">
                <a:latin typeface="Calibri"/>
                <a:cs typeface="Calibri"/>
              </a:rPr>
              <a:t>a</a:t>
            </a:r>
            <a:r>
              <a:rPr sz="1000" b="1" spc="-10" dirty="0">
                <a:latin typeface="Calibri"/>
                <a:cs typeface="Calibri"/>
              </a:rPr>
              <a:t>y</a:t>
            </a:r>
            <a:r>
              <a:rPr sz="1000" b="1" spc="-5" dirty="0">
                <a:latin typeface="Calibri"/>
                <a:cs typeface="Calibri"/>
              </a:rPr>
              <a:t>s</a:t>
            </a:r>
            <a:endParaRPr sz="1000">
              <a:latin typeface="Calibri"/>
              <a:cs typeface="Calibri"/>
            </a:endParaRPr>
          </a:p>
        </p:txBody>
      </p:sp>
      <p:sp>
        <p:nvSpPr>
          <p:cNvPr id="72" name="object 72"/>
          <p:cNvSpPr txBox="1"/>
          <p:nvPr/>
        </p:nvSpPr>
        <p:spPr>
          <a:xfrm>
            <a:off x="1174496" y="6184417"/>
            <a:ext cx="1004569" cy="139700"/>
          </a:xfrm>
          <a:prstGeom prst="rect">
            <a:avLst/>
          </a:prstGeom>
        </p:spPr>
        <p:txBody>
          <a:bodyPr vert="horz" wrap="square" lIns="0" tIns="0" rIns="0" bIns="0" rtlCol="0">
            <a:spAutoFit/>
          </a:bodyPr>
          <a:lstStyle/>
          <a:p>
            <a:pPr marL="12700">
              <a:lnSpc>
                <a:spcPct val="100000"/>
              </a:lnSpc>
            </a:pPr>
            <a:r>
              <a:rPr sz="900" spc="-5" dirty="0">
                <a:latin typeface="Calibri"/>
                <a:cs typeface="Calibri"/>
              </a:rPr>
              <a:t>Pr</a:t>
            </a:r>
            <a:r>
              <a:rPr sz="900" dirty="0">
                <a:latin typeface="Calibri"/>
                <a:cs typeface="Calibri"/>
              </a:rPr>
              <a:t>o</a:t>
            </a:r>
            <a:r>
              <a:rPr sz="900" spc="-5" dirty="0">
                <a:latin typeface="Calibri"/>
                <a:cs typeface="Calibri"/>
              </a:rPr>
              <a:t>p</a:t>
            </a:r>
            <a:r>
              <a:rPr sz="900" dirty="0">
                <a:latin typeface="Calibri"/>
                <a:cs typeface="Calibri"/>
              </a:rPr>
              <a:t>o</a:t>
            </a:r>
            <a:r>
              <a:rPr sz="900" spc="-5" dirty="0">
                <a:latin typeface="Calibri"/>
                <a:cs typeface="Calibri"/>
              </a:rPr>
              <a:t>s</a:t>
            </a:r>
            <a:r>
              <a:rPr sz="900" dirty="0">
                <a:latin typeface="Calibri"/>
                <a:cs typeface="Calibri"/>
              </a:rPr>
              <a:t>al</a:t>
            </a:r>
            <a:r>
              <a:rPr sz="900" spc="-15" dirty="0">
                <a:latin typeface="Calibri"/>
                <a:cs typeface="Calibri"/>
              </a:rPr>
              <a:t> </a:t>
            </a:r>
            <a:r>
              <a:rPr sz="900" spc="-5" dirty="0">
                <a:latin typeface="Calibri"/>
                <a:cs typeface="Calibri"/>
              </a:rPr>
              <a:t>Pr</a:t>
            </a:r>
            <a:r>
              <a:rPr sz="900" spc="-10" dirty="0">
                <a:latin typeface="Calibri"/>
                <a:cs typeface="Calibri"/>
              </a:rPr>
              <a:t>e</a:t>
            </a:r>
            <a:r>
              <a:rPr sz="900" spc="-5" dirty="0">
                <a:latin typeface="Calibri"/>
                <a:cs typeface="Calibri"/>
              </a:rPr>
              <a:t>p</a:t>
            </a:r>
            <a:r>
              <a:rPr sz="900" dirty="0">
                <a:latin typeface="Calibri"/>
                <a:cs typeface="Calibri"/>
              </a:rPr>
              <a:t>arat</a:t>
            </a:r>
            <a:r>
              <a:rPr sz="900" spc="-5" dirty="0">
                <a:latin typeface="Calibri"/>
                <a:cs typeface="Calibri"/>
              </a:rPr>
              <a:t>i</a:t>
            </a:r>
            <a:r>
              <a:rPr sz="900" dirty="0">
                <a:latin typeface="Calibri"/>
                <a:cs typeface="Calibri"/>
              </a:rPr>
              <a:t>on</a:t>
            </a:r>
            <a:endParaRPr sz="900">
              <a:latin typeface="Calibri"/>
              <a:cs typeface="Calibri"/>
            </a:endParaRPr>
          </a:p>
        </p:txBody>
      </p:sp>
      <p:sp>
        <p:nvSpPr>
          <p:cNvPr id="73" name="object 73"/>
          <p:cNvSpPr txBox="1"/>
          <p:nvPr/>
        </p:nvSpPr>
        <p:spPr>
          <a:xfrm>
            <a:off x="2285238" y="5330063"/>
            <a:ext cx="431165" cy="368300"/>
          </a:xfrm>
          <a:prstGeom prst="rect">
            <a:avLst/>
          </a:prstGeom>
        </p:spPr>
        <p:txBody>
          <a:bodyPr vert="horz" wrap="square" lIns="0" tIns="0" rIns="0" bIns="0" rtlCol="0">
            <a:spAutoFit/>
          </a:bodyPr>
          <a:lstStyle/>
          <a:p>
            <a:pPr marL="41275" marR="5080" indent="-29209" algn="just">
              <a:lnSpc>
                <a:spcPts val="900"/>
              </a:lnSpc>
            </a:pPr>
            <a:r>
              <a:rPr sz="900" spc="-5" dirty="0">
                <a:latin typeface="Calibri"/>
                <a:cs typeface="Calibri"/>
              </a:rPr>
              <a:t>Pr</a:t>
            </a:r>
            <a:r>
              <a:rPr sz="900" dirty="0">
                <a:latin typeface="Calibri"/>
                <a:cs typeface="Calibri"/>
              </a:rPr>
              <a:t>o</a:t>
            </a:r>
            <a:r>
              <a:rPr sz="900" spc="-5" dirty="0">
                <a:latin typeface="Calibri"/>
                <a:cs typeface="Calibri"/>
              </a:rPr>
              <a:t>p</a:t>
            </a:r>
            <a:r>
              <a:rPr sz="900" dirty="0">
                <a:latin typeface="Calibri"/>
                <a:cs typeface="Calibri"/>
              </a:rPr>
              <a:t>o</a:t>
            </a:r>
            <a:r>
              <a:rPr sz="900" spc="-5" dirty="0">
                <a:latin typeface="Calibri"/>
                <a:cs typeface="Calibri"/>
              </a:rPr>
              <a:t>s</a:t>
            </a:r>
            <a:r>
              <a:rPr sz="900" dirty="0">
                <a:latin typeface="Calibri"/>
                <a:cs typeface="Calibri"/>
              </a:rPr>
              <a:t>al </a:t>
            </a:r>
            <a:r>
              <a:rPr sz="900" spc="-5" dirty="0">
                <a:latin typeface="Calibri"/>
                <a:cs typeface="Calibri"/>
              </a:rPr>
              <a:t>R</a:t>
            </a:r>
            <a:r>
              <a:rPr sz="900" spc="-10" dirty="0">
                <a:latin typeface="Calibri"/>
                <a:cs typeface="Calibri"/>
              </a:rPr>
              <a:t>e</a:t>
            </a:r>
            <a:r>
              <a:rPr sz="900" spc="-5" dirty="0">
                <a:latin typeface="Calibri"/>
                <a:cs typeface="Calibri"/>
              </a:rPr>
              <a:t>c</a:t>
            </a:r>
            <a:r>
              <a:rPr sz="900" spc="-10" dirty="0">
                <a:latin typeface="Calibri"/>
                <a:cs typeface="Calibri"/>
              </a:rPr>
              <a:t>e</a:t>
            </a:r>
            <a:r>
              <a:rPr sz="900" spc="-5" dirty="0">
                <a:latin typeface="Calibri"/>
                <a:cs typeface="Calibri"/>
              </a:rPr>
              <a:t>ipt at</a:t>
            </a:r>
            <a:r>
              <a:rPr sz="900" spc="-15" dirty="0">
                <a:latin typeface="Calibri"/>
                <a:cs typeface="Calibri"/>
              </a:rPr>
              <a:t> N</a:t>
            </a:r>
            <a:r>
              <a:rPr sz="900" spc="-10" dirty="0">
                <a:latin typeface="Calibri"/>
                <a:cs typeface="Calibri"/>
              </a:rPr>
              <a:t>S</a:t>
            </a:r>
            <a:r>
              <a:rPr sz="900" dirty="0">
                <a:latin typeface="Calibri"/>
                <a:cs typeface="Calibri"/>
              </a:rPr>
              <a:t>F</a:t>
            </a:r>
            <a:endParaRPr sz="900">
              <a:latin typeface="Calibri"/>
              <a:cs typeface="Calibri"/>
            </a:endParaRPr>
          </a:p>
        </p:txBody>
      </p:sp>
      <p:sp>
        <p:nvSpPr>
          <p:cNvPr id="74" name="object 74"/>
          <p:cNvSpPr/>
          <p:nvPr/>
        </p:nvSpPr>
        <p:spPr>
          <a:xfrm>
            <a:off x="2493264" y="5768340"/>
            <a:ext cx="4157472" cy="359664"/>
          </a:xfrm>
          <a:prstGeom prst="rect">
            <a:avLst/>
          </a:prstGeom>
          <a:blipFill>
            <a:blip r:embed="rId20" cstate="print"/>
            <a:stretch>
              <a:fillRect/>
            </a:stretch>
          </a:blipFill>
        </p:spPr>
        <p:txBody>
          <a:bodyPr wrap="square" lIns="0" tIns="0" rIns="0" bIns="0" rtlCol="0"/>
          <a:lstStyle/>
          <a:p>
            <a:endParaRPr/>
          </a:p>
        </p:txBody>
      </p:sp>
      <p:sp>
        <p:nvSpPr>
          <p:cNvPr id="75" name="object 75"/>
          <p:cNvSpPr txBox="1"/>
          <p:nvPr/>
        </p:nvSpPr>
        <p:spPr>
          <a:xfrm>
            <a:off x="4304157" y="5898819"/>
            <a:ext cx="529590" cy="152400"/>
          </a:xfrm>
          <a:prstGeom prst="rect">
            <a:avLst/>
          </a:prstGeom>
        </p:spPr>
        <p:txBody>
          <a:bodyPr vert="horz" wrap="square" lIns="0" tIns="0" rIns="0" bIns="0" rtlCol="0">
            <a:spAutoFit/>
          </a:bodyPr>
          <a:lstStyle/>
          <a:p>
            <a:pPr marL="12700">
              <a:lnSpc>
                <a:spcPct val="100000"/>
              </a:lnSpc>
            </a:pPr>
            <a:r>
              <a:rPr sz="1000" b="1" spc="-5" dirty="0">
                <a:latin typeface="Calibri"/>
                <a:cs typeface="Calibri"/>
              </a:rPr>
              <a:t>6 Months</a:t>
            </a:r>
            <a:endParaRPr sz="1000">
              <a:latin typeface="Calibri"/>
              <a:cs typeface="Calibri"/>
            </a:endParaRPr>
          </a:p>
        </p:txBody>
      </p:sp>
      <p:sp>
        <p:nvSpPr>
          <p:cNvPr id="76" name="object 76"/>
          <p:cNvSpPr txBox="1"/>
          <p:nvPr/>
        </p:nvSpPr>
        <p:spPr>
          <a:xfrm>
            <a:off x="3089910" y="6184417"/>
            <a:ext cx="2840990" cy="139700"/>
          </a:xfrm>
          <a:prstGeom prst="rect">
            <a:avLst/>
          </a:prstGeom>
        </p:spPr>
        <p:txBody>
          <a:bodyPr vert="horz" wrap="square" lIns="0" tIns="0" rIns="0" bIns="0" rtlCol="0">
            <a:spAutoFit/>
          </a:bodyPr>
          <a:lstStyle/>
          <a:p>
            <a:pPr marL="12700">
              <a:lnSpc>
                <a:spcPct val="100000"/>
              </a:lnSpc>
            </a:pPr>
            <a:r>
              <a:rPr sz="900" spc="-5" dirty="0">
                <a:latin typeface="Calibri"/>
                <a:cs typeface="Calibri"/>
              </a:rPr>
              <a:t>Pr</a:t>
            </a:r>
            <a:r>
              <a:rPr sz="900" dirty="0">
                <a:latin typeface="Calibri"/>
                <a:cs typeface="Calibri"/>
              </a:rPr>
              <a:t>o</a:t>
            </a:r>
            <a:r>
              <a:rPr sz="900" spc="-5" dirty="0">
                <a:latin typeface="Calibri"/>
                <a:cs typeface="Calibri"/>
              </a:rPr>
              <a:t>p</a:t>
            </a:r>
            <a:r>
              <a:rPr sz="900" dirty="0">
                <a:latin typeface="Calibri"/>
                <a:cs typeface="Calibri"/>
              </a:rPr>
              <a:t>o</a:t>
            </a:r>
            <a:r>
              <a:rPr sz="900" spc="-5" dirty="0">
                <a:latin typeface="Calibri"/>
                <a:cs typeface="Calibri"/>
              </a:rPr>
              <a:t>s</a:t>
            </a:r>
            <a:r>
              <a:rPr sz="900" dirty="0">
                <a:latin typeface="Calibri"/>
                <a:cs typeface="Calibri"/>
              </a:rPr>
              <a:t>al</a:t>
            </a:r>
            <a:r>
              <a:rPr sz="900" spc="-15" dirty="0">
                <a:latin typeface="Calibri"/>
                <a:cs typeface="Calibri"/>
              </a:rPr>
              <a:t> </a:t>
            </a:r>
            <a:r>
              <a:rPr sz="900" spc="-5" dirty="0">
                <a:latin typeface="Calibri"/>
                <a:cs typeface="Calibri"/>
              </a:rPr>
              <a:t>R</a:t>
            </a:r>
            <a:r>
              <a:rPr sz="900" spc="-10" dirty="0">
                <a:latin typeface="Calibri"/>
                <a:cs typeface="Calibri"/>
              </a:rPr>
              <a:t>e</a:t>
            </a:r>
            <a:r>
              <a:rPr sz="900" spc="-5" dirty="0">
                <a:latin typeface="Calibri"/>
                <a:cs typeface="Calibri"/>
              </a:rPr>
              <a:t>c</a:t>
            </a:r>
            <a:r>
              <a:rPr sz="900" spc="-10" dirty="0">
                <a:latin typeface="Calibri"/>
                <a:cs typeface="Calibri"/>
              </a:rPr>
              <a:t>e</a:t>
            </a:r>
            <a:r>
              <a:rPr sz="900" spc="-5" dirty="0">
                <a:latin typeface="Calibri"/>
                <a:cs typeface="Calibri"/>
              </a:rPr>
              <a:t>ipt</a:t>
            </a:r>
            <a:r>
              <a:rPr sz="900" spc="10" dirty="0">
                <a:latin typeface="Calibri"/>
                <a:cs typeface="Calibri"/>
              </a:rPr>
              <a:t> </a:t>
            </a:r>
            <a:r>
              <a:rPr sz="900" dirty="0">
                <a:latin typeface="Calibri"/>
                <a:cs typeface="Calibri"/>
              </a:rPr>
              <a:t>to</a:t>
            </a:r>
            <a:r>
              <a:rPr sz="900" spc="-10" dirty="0">
                <a:latin typeface="Calibri"/>
                <a:cs typeface="Calibri"/>
              </a:rPr>
              <a:t> </a:t>
            </a:r>
            <a:r>
              <a:rPr sz="900" spc="-5" dirty="0">
                <a:latin typeface="Calibri"/>
                <a:cs typeface="Calibri"/>
              </a:rPr>
              <a:t>D</a:t>
            </a:r>
            <a:r>
              <a:rPr sz="900" dirty="0">
                <a:latin typeface="Calibri"/>
                <a:cs typeface="Calibri"/>
              </a:rPr>
              <a:t>D</a:t>
            </a:r>
            <a:r>
              <a:rPr sz="900" spc="-5" dirty="0">
                <a:latin typeface="Calibri"/>
                <a:cs typeface="Calibri"/>
              </a:rPr>
              <a:t> C</a:t>
            </a:r>
            <a:r>
              <a:rPr sz="900" spc="5" dirty="0">
                <a:latin typeface="Calibri"/>
                <a:cs typeface="Calibri"/>
              </a:rPr>
              <a:t>o</a:t>
            </a:r>
            <a:r>
              <a:rPr sz="900" spc="-5" dirty="0">
                <a:latin typeface="Calibri"/>
                <a:cs typeface="Calibri"/>
              </a:rPr>
              <a:t>ncur</a:t>
            </a:r>
            <a:r>
              <a:rPr sz="900" spc="-10" dirty="0">
                <a:latin typeface="Calibri"/>
                <a:cs typeface="Calibri"/>
              </a:rPr>
              <a:t>re</a:t>
            </a:r>
            <a:r>
              <a:rPr sz="900" spc="-5" dirty="0">
                <a:latin typeface="Calibri"/>
                <a:cs typeface="Calibri"/>
              </a:rPr>
              <a:t>nce </a:t>
            </a:r>
            <a:r>
              <a:rPr sz="900" spc="5" dirty="0">
                <a:latin typeface="Calibri"/>
                <a:cs typeface="Calibri"/>
              </a:rPr>
              <a:t>o</a:t>
            </a:r>
            <a:r>
              <a:rPr sz="900" dirty="0">
                <a:latin typeface="Calibri"/>
                <a:cs typeface="Calibri"/>
              </a:rPr>
              <a:t>f</a:t>
            </a:r>
            <a:r>
              <a:rPr sz="900" spc="-10" dirty="0">
                <a:latin typeface="Calibri"/>
                <a:cs typeface="Calibri"/>
              </a:rPr>
              <a:t> PO </a:t>
            </a:r>
            <a:r>
              <a:rPr sz="900" spc="-5" dirty="0">
                <a:latin typeface="Calibri"/>
                <a:cs typeface="Calibri"/>
              </a:rPr>
              <a:t>R</a:t>
            </a:r>
            <a:r>
              <a:rPr sz="900" spc="-10" dirty="0">
                <a:latin typeface="Calibri"/>
                <a:cs typeface="Calibri"/>
              </a:rPr>
              <a:t>e</a:t>
            </a:r>
            <a:r>
              <a:rPr sz="900" spc="-5" dirty="0">
                <a:latin typeface="Calibri"/>
                <a:cs typeface="Calibri"/>
              </a:rPr>
              <a:t>c</a:t>
            </a:r>
            <a:r>
              <a:rPr sz="900" dirty="0">
                <a:latin typeface="Calibri"/>
                <a:cs typeface="Calibri"/>
              </a:rPr>
              <a:t>o</a:t>
            </a:r>
            <a:r>
              <a:rPr sz="900" spc="-10" dirty="0">
                <a:latin typeface="Calibri"/>
                <a:cs typeface="Calibri"/>
              </a:rPr>
              <a:t>mme</a:t>
            </a:r>
            <a:r>
              <a:rPr sz="900" spc="-15" dirty="0">
                <a:latin typeface="Calibri"/>
                <a:cs typeface="Calibri"/>
              </a:rPr>
              <a:t>n</a:t>
            </a:r>
            <a:r>
              <a:rPr sz="900" spc="-5" dirty="0">
                <a:latin typeface="Calibri"/>
                <a:cs typeface="Calibri"/>
              </a:rPr>
              <a:t>d</a:t>
            </a:r>
            <a:r>
              <a:rPr sz="900" dirty="0">
                <a:latin typeface="Calibri"/>
                <a:cs typeface="Calibri"/>
              </a:rPr>
              <a:t>at</a:t>
            </a:r>
            <a:r>
              <a:rPr sz="900" spc="-5" dirty="0">
                <a:latin typeface="Calibri"/>
                <a:cs typeface="Calibri"/>
              </a:rPr>
              <a:t>i</a:t>
            </a:r>
            <a:r>
              <a:rPr sz="900" dirty="0">
                <a:latin typeface="Calibri"/>
                <a:cs typeface="Calibri"/>
              </a:rPr>
              <a:t>on</a:t>
            </a:r>
            <a:endParaRPr sz="900">
              <a:latin typeface="Calibri"/>
              <a:cs typeface="Calibri"/>
            </a:endParaRPr>
          </a:p>
        </p:txBody>
      </p:sp>
      <p:sp>
        <p:nvSpPr>
          <p:cNvPr id="77" name="object 77"/>
          <p:cNvSpPr txBox="1"/>
          <p:nvPr/>
        </p:nvSpPr>
        <p:spPr>
          <a:xfrm>
            <a:off x="6369177" y="5560796"/>
            <a:ext cx="519430" cy="139700"/>
          </a:xfrm>
          <a:prstGeom prst="rect">
            <a:avLst/>
          </a:prstGeom>
        </p:spPr>
        <p:txBody>
          <a:bodyPr vert="horz" wrap="square" lIns="0" tIns="0" rIns="0" bIns="0" rtlCol="0">
            <a:spAutoFit/>
          </a:bodyPr>
          <a:lstStyle/>
          <a:p>
            <a:pPr marL="12700">
              <a:lnSpc>
                <a:spcPct val="100000"/>
              </a:lnSpc>
            </a:pPr>
            <a:r>
              <a:rPr sz="900" spc="-5" dirty="0">
                <a:latin typeface="Calibri"/>
                <a:cs typeface="Calibri"/>
              </a:rPr>
              <a:t>D</a:t>
            </a:r>
            <a:r>
              <a:rPr sz="900" dirty="0">
                <a:latin typeface="Calibri"/>
                <a:cs typeface="Calibri"/>
              </a:rPr>
              <a:t>D</a:t>
            </a:r>
            <a:r>
              <a:rPr sz="900" spc="-15" dirty="0">
                <a:latin typeface="Calibri"/>
                <a:cs typeface="Calibri"/>
              </a:rPr>
              <a:t> </a:t>
            </a:r>
            <a:r>
              <a:rPr sz="900" spc="-5" dirty="0">
                <a:latin typeface="Calibri"/>
                <a:cs typeface="Calibri"/>
              </a:rPr>
              <a:t>C</a:t>
            </a:r>
            <a:r>
              <a:rPr sz="900" spc="5" dirty="0">
                <a:latin typeface="Calibri"/>
                <a:cs typeface="Calibri"/>
              </a:rPr>
              <a:t>o</a:t>
            </a:r>
            <a:r>
              <a:rPr sz="900" spc="-5" dirty="0">
                <a:latin typeface="Calibri"/>
                <a:cs typeface="Calibri"/>
              </a:rPr>
              <a:t>ncur</a:t>
            </a:r>
            <a:endParaRPr sz="900">
              <a:latin typeface="Calibri"/>
              <a:cs typeface="Calibri"/>
            </a:endParaRPr>
          </a:p>
        </p:txBody>
      </p:sp>
      <p:sp>
        <p:nvSpPr>
          <p:cNvPr id="78" name="object 78"/>
          <p:cNvSpPr/>
          <p:nvPr/>
        </p:nvSpPr>
        <p:spPr>
          <a:xfrm>
            <a:off x="6630923" y="5768340"/>
            <a:ext cx="1645920" cy="359664"/>
          </a:xfrm>
          <a:prstGeom prst="rect">
            <a:avLst/>
          </a:prstGeom>
          <a:blipFill>
            <a:blip r:embed="rId21" cstate="print"/>
            <a:stretch>
              <a:fillRect/>
            </a:stretch>
          </a:blipFill>
        </p:spPr>
        <p:txBody>
          <a:bodyPr wrap="square" lIns="0" tIns="0" rIns="0" bIns="0" rtlCol="0"/>
          <a:lstStyle/>
          <a:p>
            <a:endParaRPr/>
          </a:p>
        </p:txBody>
      </p:sp>
      <p:sp>
        <p:nvSpPr>
          <p:cNvPr id="79" name="object 79"/>
          <p:cNvSpPr txBox="1"/>
          <p:nvPr/>
        </p:nvSpPr>
        <p:spPr>
          <a:xfrm>
            <a:off x="7233666" y="5898819"/>
            <a:ext cx="435609" cy="152400"/>
          </a:xfrm>
          <a:prstGeom prst="rect">
            <a:avLst/>
          </a:prstGeom>
        </p:spPr>
        <p:txBody>
          <a:bodyPr vert="horz" wrap="square" lIns="0" tIns="0" rIns="0" bIns="0" rtlCol="0">
            <a:spAutoFit/>
          </a:bodyPr>
          <a:lstStyle/>
          <a:p>
            <a:pPr marL="12700">
              <a:lnSpc>
                <a:spcPct val="100000"/>
              </a:lnSpc>
            </a:pPr>
            <a:r>
              <a:rPr sz="1000" b="1" spc="-5" dirty="0">
                <a:latin typeface="Calibri"/>
                <a:cs typeface="Calibri"/>
              </a:rPr>
              <a:t>30</a:t>
            </a:r>
            <a:r>
              <a:rPr sz="1000" b="1" spc="10" dirty="0">
                <a:latin typeface="Calibri"/>
                <a:cs typeface="Calibri"/>
              </a:rPr>
              <a:t> </a:t>
            </a:r>
            <a:r>
              <a:rPr sz="1000" b="1" spc="-15" dirty="0">
                <a:latin typeface="Calibri"/>
                <a:cs typeface="Calibri"/>
              </a:rPr>
              <a:t>D</a:t>
            </a:r>
            <a:r>
              <a:rPr sz="1000" b="1" spc="-5" dirty="0">
                <a:latin typeface="Calibri"/>
                <a:cs typeface="Calibri"/>
              </a:rPr>
              <a:t>a</a:t>
            </a:r>
            <a:r>
              <a:rPr sz="1000" b="1" spc="-10" dirty="0">
                <a:latin typeface="Calibri"/>
                <a:cs typeface="Calibri"/>
              </a:rPr>
              <a:t>y</a:t>
            </a:r>
            <a:r>
              <a:rPr sz="1000" b="1" spc="-5" dirty="0">
                <a:latin typeface="Calibri"/>
                <a:cs typeface="Calibri"/>
              </a:rPr>
              <a:t>s</a:t>
            </a:r>
            <a:endParaRPr sz="1000">
              <a:latin typeface="Calibri"/>
              <a:cs typeface="Calibri"/>
            </a:endParaRPr>
          </a:p>
        </p:txBody>
      </p:sp>
      <p:sp>
        <p:nvSpPr>
          <p:cNvPr id="80" name="object 80"/>
          <p:cNvSpPr txBox="1"/>
          <p:nvPr/>
        </p:nvSpPr>
        <p:spPr>
          <a:xfrm>
            <a:off x="6823329" y="6184417"/>
            <a:ext cx="1216025" cy="139700"/>
          </a:xfrm>
          <a:prstGeom prst="rect">
            <a:avLst/>
          </a:prstGeom>
        </p:spPr>
        <p:txBody>
          <a:bodyPr vert="horz" wrap="square" lIns="0" tIns="0" rIns="0" bIns="0" rtlCol="0">
            <a:spAutoFit/>
          </a:bodyPr>
          <a:lstStyle/>
          <a:p>
            <a:pPr marL="12700">
              <a:lnSpc>
                <a:spcPct val="100000"/>
              </a:lnSpc>
            </a:pPr>
            <a:r>
              <a:rPr sz="900" spc="-5" dirty="0">
                <a:latin typeface="Calibri"/>
                <a:cs typeface="Calibri"/>
              </a:rPr>
              <a:t>D</a:t>
            </a:r>
            <a:r>
              <a:rPr sz="900" spc="-10" dirty="0">
                <a:latin typeface="Calibri"/>
                <a:cs typeface="Calibri"/>
              </a:rPr>
              <a:t>GA</a:t>
            </a:r>
            <a:r>
              <a:rPr sz="900" spc="-5" dirty="0">
                <a:latin typeface="Calibri"/>
                <a:cs typeface="Calibri"/>
              </a:rPr>
              <a:t> R</a:t>
            </a:r>
            <a:r>
              <a:rPr sz="900" spc="-10" dirty="0">
                <a:latin typeface="Calibri"/>
                <a:cs typeface="Calibri"/>
              </a:rPr>
              <a:t>e</a:t>
            </a:r>
            <a:r>
              <a:rPr sz="900" spc="-5" dirty="0">
                <a:latin typeface="Calibri"/>
                <a:cs typeface="Calibri"/>
              </a:rPr>
              <a:t>vi</a:t>
            </a:r>
            <a:r>
              <a:rPr sz="900" spc="-15" dirty="0">
                <a:latin typeface="Calibri"/>
                <a:cs typeface="Calibri"/>
              </a:rPr>
              <a:t>e</a:t>
            </a:r>
            <a:r>
              <a:rPr sz="900" spc="-10" dirty="0">
                <a:latin typeface="Calibri"/>
                <a:cs typeface="Calibri"/>
              </a:rPr>
              <a:t>w</a:t>
            </a:r>
            <a:r>
              <a:rPr sz="900" spc="15" dirty="0">
                <a:latin typeface="Calibri"/>
                <a:cs typeface="Calibri"/>
              </a:rPr>
              <a:t> </a:t>
            </a:r>
            <a:r>
              <a:rPr sz="900" dirty="0">
                <a:latin typeface="Calibri"/>
                <a:cs typeface="Calibri"/>
              </a:rPr>
              <a:t>&amp;</a:t>
            </a:r>
            <a:r>
              <a:rPr sz="900" spc="-15" dirty="0">
                <a:latin typeface="Calibri"/>
                <a:cs typeface="Calibri"/>
              </a:rPr>
              <a:t> </a:t>
            </a:r>
            <a:r>
              <a:rPr sz="900" spc="-5" dirty="0">
                <a:latin typeface="Calibri"/>
                <a:cs typeface="Calibri"/>
              </a:rPr>
              <a:t>Pr</a:t>
            </a:r>
            <a:r>
              <a:rPr sz="900" dirty="0">
                <a:latin typeface="Calibri"/>
                <a:cs typeface="Calibri"/>
              </a:rPr>
              <a:t>o</a:t>
            </a:r>
            <a:r>
              <a:rPr sz="900" spc="-5" dirty="0">
                <a:latin typeface="Calibri"/>
                <a:cs typeface="Calibri"/>
              </a:rPr>
              <a:t>c</a:t>
            </a:r>
            <a:r>
              <a:rPr sz="900" spc="-10" dirty="0">
                <a:latin typeface="Calibri"/>
                <a:cs typeface="Calibri"/>
              </a:rPr>
              <a:t>e</a:t>
            </a:r>
            <a:r>
              <a:rPr sz="900" spc="-5" dirty="0">
                <a:latin typeface="Calibri"/>
                <a:cs typeface="Calibri"/>
              </a:rPr>
              <a:t>ssing</a:t>
            </a:r>
            <a:endParaRPr sz="900">
              <a:latin typeface="Calibri"/>
              <a:cs typeface="Calibri"/>
            </a:endParaRPr>
          </a:p>
        </p:txBody>
      </p:sp>
      <p:sp>
        <p:nvSpPr>
          <p:cNvPr id="81" name="object 81"/>
          <p:cNvSpPr txBox="1"/>
          <p:nvPr/>
        </p:nvSpPr>
        <p:spPr>
          <a:xfrm>
            <a:off x="8090661" y="5560796"/>
            <a:ext cx="328295" cy="139700"/>
          </a:xfrm>
          <a:prstGeom prst="rect">
            <a:avLst/>
          </a:prstGeom>
        </p:spPr>
        <p:txBody>
          <a:bodyPr vert="horz" wrap="square" lIns="0" tIns="0" rIns="0" bIns="0" rtlCol="0">
            <a:spAutoFit/>
          </a:bodyPr>
          <a:lstStyle/>
          <a:p>
            <a:pPr marL="12700">
              <a:lnSpc>
                <a:spcPct val="100000"/>
              </a:lnSpc>
            </a:pPr>
            <a:r>
              <a:rPr sz="900" spc="-15" dirty="0">
                <a:latin typeface="Calibri"/>
                <a:cs typeface="Calibri"/>
              </a:rPr>
              <a:t>A</a:t>
            </a:r>
            <a:r>
              <a:rPr sz="900" spc="-10" dirty="0">
                <a:latin typeface="Calibri"/>
                <a:cs typeface="Calibri"/>
              </a:rPr>
              <a:t>w</a:t>
            </a:r>
            <a:r>
              <a:rPr sz="900" dirty="0">
                <a:latin typeface="Calibri"/>
                <a:cs typeface="Calibri"/>
              </a:rPr>
              <a:t>ard</a:t>
            </a:r>
            <a:endParaRPr sz="900">
              <a:latin typeface="Calibri"/>
              <a:cs typeface="Calibri"/>
            </a:endParaRPr>
          </a:p>
        </p:txBody>
      </p:sp>
      <p:sp>
        <p:nvSpPr>
          <p:cNvPr id="82" name="object 82"/>
          <p:cNvSpPr/>
          <p:nvPr/>
        </p:nvSpPr>
        <p:spPr>
          <a:xfrm>
            <a:off x="905255" y="6128003"/>
            <a:ext cx="7371715" cy="0"/>
          </a:xfrm>
          <a:custGeom>
            <a:avLst/>
            <a:gdLst/>
            <a:ahLst/>
            <a:cxnLst/>
            <a:rect l="l" t="t" r="r" b="b"/>
            <a:pathLst>
              <a:path w="7371715">
                <a:moveTo>
                  <a:pt x="0" y="0"/>
                </a:moveTo>
                <a:lnTo>
                  <a:pt x="7371460" y="0"/>
                </a:lnTo>
              </a:path>
            </a:pathLst>
          </a:custGeom>
          <a:ln w="12192">
            <a:solidFill>
              <a:srgbClr val="000000"/>
            </a:solidFill>
          </a:ln>
        </p:spPr>
        <p:txBody>
          <a:bodyPr wrap="square" lIns="0" tIns="0" rIns="0" bIns="0" rtlCol="0"/>
          <a:lstStyle/>
          <a:p>
            <a:endParaRPr/>
          </a:p>
        </p:txBody>
      </p:sp>
      <p:sp>
        <p:nvSpPr>
          <p:cNvPr id="83" name="object 83"/>
          <p:cNvSpPr/>
          <p:nvPr/>
        </p:nvSpPr>
        <p:spPr>
          <a:xfrm>
            <a:off x="905255" y="5705855"/>
            <a:ext cx="0" cy="422909"/>
          </a:xfrm>
          <a:custGeom>
            <a:avLst/>
            <a:gdLst/>
            <a:ahLst/>
            <a:cxnLst/>
            <a:rect l="l" t="t" r="r" b="b"/>
            <a:pathLst>
              <a:path h="422910">
                <a:moveTo>
                  <a:pt x="0" y="0"/>
                </a:moveTo>
                <a:lnTo>
                  <a:pt x="0" y="422490"/>
                </a:lnTo>
              </a:path>
            </a:pathLst>
          </a:custGeom>
          <a:ln w="12192">
            <a:solidFill>
              <a:srgbClr val="000000"/>
            </a:solidFill>
          </a:ln>
        </p:spPr>
        <p:txBody>
          <a:bodyPr wrap="square" lIns="0" tIns="0" rIns="0" bIns="0" rtlCol="0"/>
          <a:lstStyle/>
          <a:p>
            <a:endParaRPr/>
          </a:p>
        </p:txBody>
      </p:sp>
      <p:sp>
        <p:nvSpPr>
          <p:cNvPr id="84" name="object 84"/>
          <p:cNvSpPr/>
          <p:nvPr/>
        </p:nvSpPr>
        <p:spPr>
          <a:xfrm>
            <a:off x="2493264" y="5705855"/>
            <a:ext cx="0" cy="422909"/>
          </a:xfrm>
          <a:custGeom>
            <a:avLst/>
            <a:gdLst/>
            <a:ahLst/>
            <a:cxnLst/>
            <a:rect l="l" t="t" r="r" b="b"/>
            <a:pathLst>
              <a:path h="422910">
                <a:moveTo>
                  <a:pt x="0" y="0"/>
                </a:moveTo>
                <a:lnTo>
                  <a:pt x="0" y="422490"/>
                </a:lnTo>
              </a:path>
            </a:pathLst>
          </a:custGeom>
          <a:ln w="12192">
            <a:solidFill>
              <a:srgbClr val="000000"/>
            </a:solidFill>
          </a:ln>
        </p:spPr>
        <p:txBody>
          <a:bodyPr wrap="square" lIns="0" tIns="0" rIns="0" bIns="0" rtlCol="0"/>
          <a:lstStyle/>
          <a:p>
            <a:endParaRPr/>
          </a:p>
        </p:txBody>
      </p:sp>
      <p:sp>
        <p:nvSpPr>
          <p:cNvPr id="85" name="object 85"/>
          <p:cNvSpPr/>
          <p:nvPr/>
        </p:nvSpPr>
        <p:spPr>
          <a:xfrm>
            <a:off x="6630923" y="5705855"/>
            <a:ext cx="0" cy="422909"/>
          </a:xfrm>
          <a:custGeom>
            <a:avLst/>
            <a:gdLst/>
            <a:ahLst/>
            <a:cxnLst/>
            <a:rect l="l" t="t" r="r" b="b"/>
            <a:pathLst>
              <a:path h="422910">
                <a:moveTo>
                  <a:pt x="0" y="0"/>
                </a:moveTo>
                <a:lnTo>
                  <a:pt x="0" y="422490"/>
                </a:lnTo>
              </a:path>
            </a:pathLst>
          </a:custGeom>
          <a:ln w="12192">
            <a:solidFill>
              <a:srgbClr val="000000"/>
            </a:solidFill>
          </a:ln>
        </p:spPr>
        <p:txBody>
          <a:bodyPr wrap="square" lIns="0" tIns="0" rIns="0" bIns="0" rtlCol="0"/>
          <a:lstStyle/>
          <a:p>
            <a:endParaRPr/>
          </a:p>
        </p:txBody>
      </p:sp>
      <p:sp>
        <p:nvSpPr>
          <p:cNvPr id="86" name="object 86"/>
          <p:cNvSpPr/>
          <p:nvPr/>
        </p:nvSpPr>
        <p:spPr>
          <a:xfrm>
            <a:off x="8275319" y="5705855"/>
            <a:ext cx="0" cy="422909"/>
          </a:xfrm>
          <a:custGeom>
            <a:avLst/>
            <a:gdLst/>
            <a:ahLst/>
            <a:cxnLst/>
            <a:rect l="l" t="t" r="r" b="b"/>
            <a:pathLst>
              <a:path h="422910">
                <a:moveTo>
                  <a:pt x="0" y="0"/>
                </a:moveTo>
                <a:lnTo>
                  <a:pt x="0" y="422490"/>
                </a:lnTo>
              </a:path>
            </a:pathLst>
          </a:custGeom>
          <a:ln w="12192">
            <a:solidFill>
              <a:srgbClr val="000000"/>
            </a:solidFill>
          </a:ln>
        </p:spPr>
        <p:txBody>
          <a:bodyPr wrap="square" lIns="0" tIns="0" rIns="0" bIns="0" rtlCol="0"/>
          <a:lstStyle/>
          <a:p>
            <a:endParaRPr/>
          </a:p>
        </p:txBody>
      </p:sp>
      <p:pic>
        <p:nvPicPr>
          <p:cNvPr id="87" name="Audio 86">
            <a:hlinkClick r:id="" action="ppaction://media"/>
            <a:extLst>
              <a:ext uri="{FF2B5EF4-FFF2-40B4-BE49-F238E27FC236}">
                <a16:creationId xmlns:a16="http://schemas.microsoft.com/office/drawing/2014/main" id="{9299A8DE-1B5C-444D-A540-DDBBF10BE5BA}"/>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9350"/>
    </mc:Choice>
    <mc:Fallback>
      <p:transition spd="slow" advTm="109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88A08-638E-4451-A7D8-0B9CE9907719}"/>
              </a:ext>
            </a:extLst>
          </p:cNvPr>
          <p:cNvSpPr>
            <a:spLocks noGrp="1"/>
          </p:cNvSpPr>
          <p:nvPr>
            <p:ph type="title"/>
          </p:nvPr>
        </p:nvSpPr>
        <p:spPr>
          <a:xfrm>
            <a:off x="685800" y="228600"/>
            <a:ext cx="7772400" cy="1143000"/>
          </a:xfrm>
        </p:spPr>
        <p:txBody>
          <a:bodyPr/>
          <a:lstStyle/>
          <a:p>
            <a:r>
              <a:rPr lang="en-US" dirty="0">
                <a:hlinkClick r:id="rId5"/>
              </a:rPr>
              <a:t>Merit Review </a:t>
            </a:r>
            <a:r>
              <a:rPr lang="en-US" dirty="0"/>
              <a:t>Elements</a:t>
            </a:r>
          </a:p>
        </p:txBody>
      </p:sp>
      <p:sp>
        <p:nvSpPr>
          <p:cNvPr id="4" name="Rectangle 1">
            <a:extLst>
              <a:ext uri="{FF2B5EF4-FFF2-40B4-BE49-F238E27FC236}">
                <a16:creationId xmlns:a16="http://schemas.microsoft.com/office/drawing/2014/main" id="{F44916D9-ED33-4C0D-824D-765C6700F1FD}"/>
              </a:ext>
            </a:extLst>
          </p:cNvPr>
          <p:cNvSpPr>
            <a:spLocks noGrp="1" noChangeArrowheads="1"/>
          </p:cNvSpPr>
          <p:nvPr>
            <p:ph idx="1"/>
          </p:nvPr>
        </p:nvSpPr>
        <p:spPr bwMode="auto">
          <a:xfrm>
            <a:off x="381000" y="1768123"/>
            <a:ext cx="85344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eaLnBrk="0" hangingPunct="0">
              <a:defRPr>
                <a:solidFill>
                  <a:schemeClr val="tx1"/>
                </a:solidFill>
                <a:latin typeface="Arial" panose="020B0604020202020204" pitchFamily="34" charset="0"/>
              </a:defRPr>
            </a:lvl1pPr>
            <a:lvl2pPr algn="l" eaLnBrk="0" hangingPunct="0">
              <a:defRPr>
                <a:solidFill>
                  <a:schemeClr val="tx1"/>
                </a:solidFill>
                <a:latin typeface="Arial" panose="020B0604020202020204" pitchFamily="34" charset="0"/>
              </a:defRPr>
            </a:lvl2pPr>
            <a:lvl3pPr algn="l" eaLnBrk="0" hangingPunct="0">
              <a:defRPr>
                <a:solidFill>
                  <a:schemeClr val="tx1"/>
                </a:solidFill>
                <a:latin typeface="Arial" panose="020B0604020202020204" pitchFamily="34" charset="0"/>
              </a:defRPr>
            </a:lvl3pPr>
            <a:lvl4pPr algn="l" eaLnBrk="0" hangingPunct="0">
              <a:defRPr>
                <a:solidFill>
                  <a:schemeClr val="tx1"/>
                </a:solidFill>
                <a:latin typeface="Arial" panose="020B0604020202020204" pitchFamily="34" charset="0"/>
              </a:defRPr>
            </a:lvl4pPr>
            <a:lvl5pPr algn="l"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24674"/>
                </a:solidFill>
                <a:effectLst/>
                <a:latin typeface="+mn-lt"/>
              </a:rPr>
              <a:t>The following elements should be considered in the review for both criteria:</a:t>
            </a:r>
            <a:endParaRPr kumimoji="0" lang="en-US" altLang="en-US"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24674"/>
                </a:solidFill>
                <a:effectLst/>
                <a:latin typeface="+mn-lt"/>
              </a:rPr>
              <a:t>1. What is the potential for the proposed activity to:</a:t>
            </a:r>
            <a:endParaRPr kumimoji="0" lang="en-US" altLang="en-US" sz="2000" b="0" i="0" u="none" strike="noStrike" cap="none" normalizeH="0" baseline="0" dirty="0">
              <a:ln>
                <a:noFill/>
              </a:ln>
              <a:solidFill>
                <a:schemeClr val="tx1"/>
              </a:solidFill>
              <a:effectLst/>
              <a:latin typeface="+mn-lt"/>
            </a:endParaRPr>
          </a:p>
          <a:p>
            <a:pPr marL="400050" lvl="1" indent="0">
              <a:spcBef>
                <a:spcPct val="0"/>
              </a:spcBef>
              <a:buSzTx/>
              <a:buNone/>
            </a:pPr>
            <a:r>
              <a:rPr kumimoji="0" lang="en-US" altLang="en-US" sz="1600" b="0" i="0" u="none" strike="noStrike" cap="none" normalizeH="0" baseline="0" dirty="0">
                <a:ln>
                  <a:noFill/>
                </a:ln>
                <a:solidFill>
                  <a:schemeClr val="tx1"/>
                </a:solidFill>
                <a:effectLst/>
                <a:latin typeface="+mn-lt"/>
              </a:rPr>
              <a:t>Advance knowledge and understanding within its own field or across different fields (Intellectual Merit); and</a:t>
            </a:r>
          </a:p>
          <a:p>
            <a:pPr marL="400050" lvl="1" indent="0">
              <a:spcBef>
                <a:spcPct val="0"/>
              </a:spcBef>
              <a:buSzTx/>
              <a:buNone/>
            </a:pPr>
            <a:r>
              <a:rPr kumimoji="0" lang="en-US" altLang="en-US" sz="1600" b="0" i="0" u="none" strike="noStrike" cap="none" normalizeH="0" baseline="0" dirty="0">
                <a:ln>
                  <a:noFill/>
                </a:ln>
                <a:solidFill>
                  <a:schemeClr val="tx1"/>
                </a:solidFill>
                <a:effectLst/>
                <a:latin typeface="+mn-lt"/>
              </a:rPr>
              <a:t>Benefit society or advance desired societal outcomes (Broader Impacts)?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24674"/>
                </a:solidFill>
                <a:effectLst/>
                <a:latin typeface="+mn-lt"/>
              </a:rPr>
              <a:t>2. To what extent do the proposed activities suggest and explore creative, original, or potentially transformative concepts?</a:t>
            </a:r>
            <a:endParaRPr kumimoji="0" lang="en-US" altLang="en-US"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24674"/>
                </a:solidFill>
                <a:effectLst/>
                <a:latin typeface="+mn-lt"/>
              </a:rPr>
              <a:t>3. Is the plan for carrying out the proposed activities well-reasoned, well-organized, and based on a sound rationale? Does the plan incorporate a mechanism to assess success?</a:t>
            </a:r>
            <a:endParaRPr kumimoji="0" lang="en-US" altLang="en-US"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24674"/>
                </a:solidFill>
                <a:effectLst/>
                <a:latin typeface="+mn-lt"/>
              </a:rPr>
              <a:t>4. How well qualified is the individual, team, or organization to conduct the proposed activities?</a:t>
            </a:r>
            <a:endParaRPr kumimoji="0" lang="en-US" altLang="en-US"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324674"/>
                </a:solidFill>
                <a:effectLst/>
                <a:latin typeface="+mn-lt"/>
              </a:rPr>
              <a:t>5. Are there adequate resources available to the PI (either at the home organization or through collaborations) to carry out the proposed activities?</a:t>
            </a:r>
            <a:endParaRPr kumimoji="0" lang="en-US" altLang="en-US" sz="2000" b="0" i="0" u="none" strike="noStrike" cap="none" normalizeH="0" baseline="0" dirty="0">
              <a:ln>
                <a:noFill/>
              </a:ln>
              <a:solidFill>
                <a:schemeClr val="tx1"/>
              </a:solidFill>
              <a:effectLst/>
              <a:latin typeface="+mn-lt"/>
            </a:endParaRPr>
          </a:p>
        </p:txBody>
      </p:sp>
      <p:pic>
        <p:nvPicPr>
          <p:cNvPr id="3" name="Audio 2">
            <a:hlinkClick r:id="" action="ppaction://media"/>
            <a:extLst>
              <a:ext uri="{FF2B5EF4-FFF2-40B4-BE49-F238E27FC236}">
                <a16:creationId xmlns:a16="http://schemas.microsoft.com/office/drawing/2014/main" id="{3D9820C0-A62F-454F-AEDA-353E4443C5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84311559"/>
      </p:ext>
    </p:extLst>
  </p:cSld>
  <p:clrMapOvr>
    <a:masterClrMapping/>
  </p:clrMapOvr>
  <mc:AlternateContent xmlns:mc="http://schemas.openxmlformats.org/markup-compatibility/2006">
    <mc:Choice xmlns:p14="http://schemas.microsoft.com/office/powerpoint/2010/main" Requires="p14">
      <p:transition spd="slow" p14:dur="2000" advTm="56196"/>
    </mc:Choice>
    <mc:Fallback>
      <p:transition spd="slow" advTm="56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DD3B-F125-45F0-86F5-2D08FA2428AA}"/>
              </a:ext>
            </a:extLst>
          </p:cNvPr>
          <p:cNvSpPr>
            <a:spLocks noGrp="1"/>
          </p:cNvSpPr>
          <p:nvPr>
            <p:ph type="title"/>
          </p:nvPr>
        </p:nvSpPr>
        <p:spPr/>
        <p:txBody>
          <a:bodyPr/>
          <a:lstStyle/>
          <a:p>
            <a:r>
              <a:rPr lang="en-US" dirty="0"/>
              <a:t>Solicitation-specific review criteria</a:t>
            </a:r>
          </a:p>
        </p:txBody>
      </p:sp>
      <p:sp>
        <p:nvSpPr>
          <p:cNvPr id="3" name="Content Placeholder 2">
            <a:extLst>
              <a:ext uri="{FF2B5EF4-FFF2-40B4-BE49-F238E27FC236}">
                <a16:creationId xmlns:a16="http://schemas.microsoft.com/office/drawing/2014/main" id="{EFCC4D98-29B1-4837-9C0E-AA67A18B33BC}"/>
              </a:ext>
            </a:extLst>
          </p:cNvPr>
          <p:cNvSpPr>
            <a:spLocks noGrp="1"/>
          </p:cNvSpPr>
          <p:nvPr>
            <p:ph idx="1"/>
          </p:nvPr>
        </p:nvSpPr>
        <p:spPr>
          <a:xfrm>
            <a:off x="685800" y="1981200"/>
            <a:ext cx="7772400" cy="4343400"/>
          </a:xfrm>
        </p:spPr>
        <p:txBody>
          <a:bodyPr>
            <a:normAutofit lnSpcReduction="10000"/>
          </a:bodyPr>
          <a:lstStyle/>
          <a:p>
            <a:r>
              <a:rPr lang="en-US" dirty="0"/>
              <a:t>Does the proposal identify the characteristics and needs of the identified underrepresented or underserved groups to be addressed?</a:t>
            </a:r>
          </a:p>
          <a:p>
            <a:r>
              <a:rPr lang="en-US" dirty="0"/>
              <a:t>Does the proposal include specific plans or strategies for addressing or accommodating the particular needs of participants of the identified underrepresented groups?</a:t>
            </a:r>
          </a:p>
        </p:txBody>
      </p:sp>
      <p:pic>
        <p:nvPicPr>
          <p:cNvPr id="4" name="Audio 3">
            <a:hlinkClick r:id="" action="ppaction://media"/>
            <a:extLst>
              <a:ext uri="{FF2B5EF4-FFF2-40B4-BE49-F238E27FC236}">
                <a16:creationId xmlns:a16="http://schemas.microsoft.com/office/drawing/2014/main" id="{1386B83B-5DAD-4895-9AC8-DF15F4B092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021741305"/>
      </p:ext>
    </p:extLst>
  </p:cSld>
  <p:clrMapOvr>
    <a:masterClrMapping/>
  </p:clrMapOvr>
  <mc:AlternateContent xmlns:mc="http://schemas.openxmlformats.org/markup-compatibility/2006">
    <mc:Choice xmlns:p14="http://schemas.microsoft.com/office/powerpoint/2010/main" Requires="p14">
      <p:transition spd="slow" p14:dur="2000" advTm="50754"/>
    </mc:Choice>
    <mc:Fallback>
      <p:transition spd="slow" advTm="50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6">
                    <a:lumMod val="75000"/>
                  </a:schemeClr>
                </a:solidFill>
                <a:effectLst/>
              </a:rPr>
              <a:t>For Further Information</a:t>
            </a:r>
          </a:p>
        </p:txBody>
      </p:sp>
      <p:sp>
        <p:nvSpPr>
          <p:cNvPr id="3" name="Content Placeholder 2"/>
          <p:cNvSpPr>
            <a:spLocks noGrp="1"/>
          </p:cNvSpPr>
          <p:nvPr>
            <p:ph idx="1"/>
          </p:nvPr>
        </p:nvSpPr>
        <p:spPr>
          <a:xfrm>
            <a:off x="990600" y="1752600"/>
            <a:ext cx="7467600" cy="4343400"/>
          </a:xfrm>
        </p:spPr>
        <p:txBody>
          <a:bodyPr/>
          <a:lstStyle/>
          <a:p>
            <a:r>
              <a:rPr lang="en-US" sz="2800" dirty="0"/>
              <a:t>Jeff Forbes (CISE): jforbes@nsf.gov</a:t>
            </a:r>
          </a:p>
          <a:p>
            <a:r>
              <a:rPr lang="en-US" sz="2800" dirty="0"/>
              <a:t>Michael Ford (EHR): miford@nsf.gov</a:t>
            </a:r>
          </a:p>
          <a:p>
            <a:r>
              <a:rPr lang="en-US" sz="2800" dirty="0"/>
              <a:t>Allyson Kennedy (CISE): aykenned@nsf.gov</a:t>
            </a:r>
          </a:p>
          <a:p>
            <a:r>
              <a:rPr lang="en-US" sz="2800" dirty="0"/>
              <a:t>Brian Smith (EHR): brsmith@nsf.gov</a:t>
            </a:r>
          </a:p>
        </p:txBody>
      </p:sp>
      <p:pic>
        <p:nvPicPr>
          <p:cNvPr id="4" name="Audio 3">
            <a:hlinkClick r:id="" action="ppaction://media"/>
            <a:extLst>
              <a:ext uri="{FF2B5EF4-FFF2-40B4-BE49-F238E27FC236}">
                <a16:creationId xmlns:a16="http://schemas.microsoft.com/office/drawing/2014/main" id="{4201510D-8538-4C8C-AB0F-D3940DA8A9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226"/>
    </mc:Choice>
    <mc:Fallback>
      <p:transition spd="slow" advTm="34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a:solidFill>
                  <a:schemeClr val="accent6">
                    <a:lumMod val="75000"/>
                  </a:schemeClr>
                </a:solidFill>
              </a:rPr>
              <a:t>Overview of the Session</a:t>
            </a:r>
          </a:p>
        </p:txBody>
      </p:sp>
      <p:sp>
        <p:nvSpPr>
          <p:cNvPr id="3" name="Content Placeholder 2"/>
          <p:cNvSpPr>
            <a:spLocks noGrp="1"/>
          </p:cNvSpPr>
          <p:nvPr>
            <p:ph idx="1"/>
          </p:nvPr>
        </p:nvSpPr>
        <p:spPr>
          <a:xfrm>
            <a:off x="533400" y="1600200"/>
            <a:ext cx="8305800" cy="4114800"/>
          </a:xfrm>
        </p:spPr>
        <p:txBody>
          <a:bodyPr/>
          <a:lstStyle/>
          <a:p>
            <a:r>
              <a:rPr lang="en-US" dirty="0"/>
              <a:t>Describe NSF Policies and Procedures</a:t>
            </a:r>
          </a:p>
          <a:p>
            <a:r>
              <a:rPr lang="en-US" dirty="0"/>
              <a:t>Describe the CS for All Program &amp; Project Expectations </a:t>
            </a:r>
          </a:p>
          <a:p>
            <a:r>
              <a:rPr lang="en-US" dirty="0"/>
              <a:t>Proposal Preparation and Review Process</a:t>
            </a:r>
          </a:p>
          <a:p>
            <a:r>
              <a:rPr lang="en-US" dirty="0"/>
              <a:t>Further Information and Resources</a:t>
            </a:r>
          </a:p>
          <a:p>
            <a:r>
              <a:rPr lang="en-US" dirty="0"/>
              <a:t>Final Questions</a:t>
            </a:r>
          </a:p>
          <a:p>
            <a:pPr lvl="1"/>
            <a:endParaRPr lang="en-US" dirty="0"/>
          </a:p>
        </p:txBody>
      </p:sp>
      <p:pic>
        <p:nvPicPr>
          <p:cNvPr id="5" name="Audio 4">
            <a:hlinkClick r:id="" action="ppaction://media"/>
            <a:extLst>
              <a:ext uri="{FF2B5EF4-FFF2-40B4-BE49-F238E27FC236}">
                <a16:creationId xmlns:a16="http://schemas.microsoft.com/office/drawing/2014/main" id="{15DE5B85-E280-4835-BDE6-1C2F57CAAF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41068051"/>
      </p:ext>
    </p:extLst>
  </p:cSld>
  <p:clrMapOvr>
    <a:masterClrMapping/>
  </p:clrMapOvr>
  <mc:AlternateContent xmlns:mc="http://schemas.openxmlformats.org/markup-compatibility/2006">
    <mc:Choice xmlns:p14="http://schemas.microsoft.com/office/powerpoint/2010/main" Requires="p14">
      <p:transition spd="slow" p14:dur="2000" advTm="44372"/>
    </mc:Choice>
    <mc:Fallback>
      <p:transition spd="slow" advTm="44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840954" y="589048"/>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rgbClr val="000099"/>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rgbClr val="000099"/>
                </a:solidFill>
                <a:effectLst>
                  <a:outerShdw blurRad="38100" dist="38100" dir="2700000" algn="tl">
                    <a:srgbClr val="C0C0C0"/>
                  </a:outerShdw>
                </a:effectLst>
                <a:latin typeface="Tahoma" charset="0"/>
              </a:defRPr>
            </a:lvl2pPr>
            <a:lvl3pPr algn="ctr" rtl="0" eaLnBrk="0" fontAlgn="base" hangingPunct="0">
              <a:spcBef>
                <a:spcPct val="0"/>
              </a:spcBef>
              <a:spcAft>
                <a:spcPct val="0"/>
              </a:spcAft>
              <a:defRPr sz="4400" b="1">
                <a:solidFill>
                  <a:srgbClr val="000099"/>
                </a:solidFill>
                <a:effectLst>
                  <a:outerShdw blurRad="38100" dist="38100" dir="2700000" algn="tl">
                    <a:srgbClr val="C0C0C0"/>
                  </a:outerShdw>
                </a:effectLst>
                <a:latin typeface="Tahoma" charset="0"/>
              </a:defRPr>
            </a:lvl3pPr>
            <a:lvl4pPr algn="ctr" rtl="0" eaLnBrk="0" fontAlgn="base" hangingPunct="0">
              <a:spcBef>
                <a:spcPct val="0"/>
              </a:spcBef>
              <a:spcAft>
                <a:spcPct val="0"/>
              </a:spcAft>
              <a:defRPr sz="4400" b="1">
                <a:solidFill>
                  <a:srgbClr val="000099"/>
                </a:solidFill>
                <a:effectLst>
                  <a:outerShdw blurRad="38100" dist="38100" dir="2700000" algn="tl">
                    <a:srgbClr val="C0C0C0"/>
                  </a:outerShdw>
                </a:effectLst>
                <a:latin typeface="Tahoma" charset="0"/>
              </a:defRPr>
            </a:lvl4pPr>
            <a:lvl5pPr algn="ctr" rtl="0" eaLnBrk="0" fontAlgn="base" hangingPunct="0">
              <a:spcBef>
                <a:spcPct val="0"/>
              </a:spcBef>
              <a:spcAft>
                <a:spcPct val="0"/>
              </a:spcAft>
              <a:defRPr sz="4400" b="1">
                <a:solidFill>
                  <a:srgbClr val="000099"/>
                </a:solidFill>
                <a:effectLst>
                  <a:outerShdw blurRad="38100" dist="38100" dir="2700000" algn="tl">
                    <a:srgbClr val="C0C0C0"/>
                  </a:outerShdw>
                </a:effectLst>
                <a:latin typeface="Tahoma" charset="0"/>
              </a:defRPr>
            </a:lvl5pPr>
            <a:lvl6pPr marL="457200" algn="ctr" rtl="0" fontAlgn="base">
              <a:spcBef>
                <a:spcPct val="0"/>
              </a:spcBef>
              <a:spcAft>
                <a:spcPct val="0"/>
              </a:spcAft>
              <a:defRPr sz="4400" b="1">
                <a:solidFill>
                  <a:srgbClr val="000099"/>
                </a:solidFill>
                <a:effectLst>
                  <a:outerShdw blurRad="38100" dist="38100" dir="2700000" algn="tl">
                    <a:srgbClr val="C0C0C0"/>
                  </a:outerShdw>
                </a:effectLst>
                <a:latin typeface="Tahoma" charset="0"/>
              </a:defRPr>
            </a:lvl6pPr>
            <a:lvl7pPr marL="914400" algn="ctr" rtl="0" fontAlgn="base">
              <a:spcBef>
                <a:spcPct val="0"/>
              </a:spcBef>
              <a:spcAft>
                <a:spcPct val="0"/>
              </a:spcAft>
              <a:defRPr sz="4400" b="1">
                <a:solidFill>
                  <a:srgbClr val="000099"/>
                </a:solidFill>
                <a:effectLst>
                  <a:outerShdw blurRad="38100" dist="38100" dir="2700000" algn="tl">
                    <a:srgbClr val="C0C0C0"/>
                  </a:outerShdw>
                </a:effectLst>
                <a:latin typeface="Tahoma" charset="0"/>
              </a:defRPr>
            </a:lvl7pPr>
            <a:lvl8pPr marL="1371600" algn="ctr" rtl="0" fontAlgn="base">
              <a:spcBef>
                <a:spcPct val="0"/>
              </a:spcBef>
              <a:spcAft>
                <a:spcPct val="0"/>
              </a:spcAft>
              <a:defRPr sz="4400" b="1">
                <a:solidFill>
                  <a:srgbClr val="000099"/>
                </a:solidFill>
                <a:effectLst>
                  <a:outerShdw blurRad="38100" dist="38100" dir="2700000" algn="tl">
                    <a:srgbClr val="C0C0C0"/>
                  </a:outerShdw>
                </a:effectLst>
                <a:latin typeface="Tahoma" charset="0"/>
              </a:defRPr>
            </a:lvl8pPr>
            <a:lvl9pPr marL="1828800" algn="ctr" rtl="0" fontAlgn="base">
              <a:spcBef>
                <a:spcPct val="0"/>
              </a:spcBef>
              <a:spcAft>
                <a:spcPct val="0"/>
              </a:spcAft>
              <a:defRPr sz="4400" b="1">
                <a:solidFill>
                  <a:srgbClr val="000099"/>
                </a:solidFill>
                <a:effectLst>
                  <a:outerShdw blurRad="38100" dist="38100" dir="2700000" algn="tl">
                    <a:srgbClr val="C0C0C0"/>
                  </a:outerShdw>
                </a:effectLst>
                <a:latin typeface="Tahoma" charset="0"/>
              </a:defRPr>
            </a:lvl9pPr>
          </a:lstStyle>
          <a:p>
            <a:r>
              <a:rPr lang="en-US" kern="0" dirty="0">
                <a:solidFill>
                  <a:schemeClr val="tx1"/>
                </a:solidFill>
              </a:rPr>
              <a:t>Good Luck!</a:t>
            </a:r>
          </a:p>
        </p:txBody>
      </p:sp>
      <p:sp>
        <p:nvSpPr>
          <p:cNvPr id="5" name="Content Placeholder 2"/>
          <p:cNvSpPr txBox="1">
            <a:spLocks/>
          </p:cNvSpPr>
          <p:nvPr/>
        </p:nvSpPr>
        <p:spPr bwMode="auto">
          <a:xfrm>
            <a:off x="609600" y="1524000"/>
            <a:ext cx="8229600" cy="43639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100000"/>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Font typeface="Wingdings" pitchFamily="2" charset="2"/>
              <a:buChar char="Ø"/>
              <a:defRPr sz="2800">
                <a:solidFill>
                  <a:schemeClr val="tx1"/>
                </a:solidFill>
                <a:latin typeface="+mn-lt"/>
              </a:defRPr>
            </a:lvl2pPr>
            <a:lvl3pPr marL="1143000" indent="-228600" algn="l" rtl="0" eaLnBrk="0" fontAlgn="base" hangingPunct="0">
              <a:spcBef>
                <a:spcPct val="20000"/>
              </a:spcBef>
              <a:spcAft>
                <a:spcPct val="0"/>
              </a:spcAft>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2000">
                <a:solidFill>
                  <a:schemeClr val="tx1"/>
                </a:solidFill>
                <a:latin typeface="+mn-lt"/>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a:lstStyle>
          <a:p>
            <a:pPr marL="0" indent="0" algn="ctr">
              <a:buNone/>
            </a:pPr>
            <a:r>
              <a:rPr lang="en-US" sz="2000" dirty="0"/>
              <a:t>&amp; thank you for attending this webinar.</a:t>
            </a:r>
            <a:endParaRPr lang="en-US" sz="2000" kern="0" dirty="0">
              <a:solidFill>
                <a:srgbClr val="000000"/>
              </a:solidFill>
              <a:latin typeface="Calibri" panose="020F0502020204030204" pitchFamily="34" charset="0"/>
            </a:endParaRPr>
          </a:p>
          <a:p>
            <a:endParaRPr lang="en-US" sz="2000" kern="0" dirty="0">
              <a:solidFill>
                <a:srgbClr val="000000"/>
              </a:solidFill>
              <a:latin typeface="Calibri" panose="020F0502020204030204" pitchFamily="34" charset="0"/>
            </a:endParaRPr>
          </a:p>
          <a:p>
            <a:pPr marL="0" indent="0" algn="ctr">
              <a:buNone/>
            </a:pPr>
            <a:r>
              <a:rPr lang="en-US" sz="2000" dirty="0"/>
              <a:t>A link to the slides and a recording of this webinar will be sent to registered participants and available on the program website:</a:t>
            </a:r>
            <a:br>
              <a:rPr lang="en-US" sz="2000" dirty="0"/>
            </a:br>
            <a:br>
              <a:rPr lang="en-US" sz="2000" dirty="0"/>
            </a:br>
            <a:br>
              <a:rPr lang="en-US" sz="2000" dirty="0"/>
            </a:br>
            <a:endParaRPr lang="en-US" sz="2000" dirty="0"/>
          </a:p>
          <a:p>
            <a:endParaRPr lang="en-US" sz="2000" b="1" kern="0" dirty="0">
              <a:latin typeface="Calibri" panose="020F0502020204030204" pitchFamily="34" charset="0"/>
            </a:endParaRPr>
          </a:p>
        </p:txBody>
      </p:sp>
      <p:pic>
        <p:nvPicPr>
          <p:cNvPr id="2" name="Audio 1">
            <a:hlinkClick r:id="" action="ppaction://media"/>
            <a:extLst>
              <a:ext uri="{FF2B5EF4-FFF2-40B4-BE49-F238E27FC236}">
                <a16:creationId xmlns:a16="http://schemas.microsoft.com/office/drawing/2014/main" id="{22A882F9-30D1-422D-8D0A-DEC1D3B0F6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6545481"/>
      </p:ext>
    </p:extLst>
  </p:cSld>
  <p:clrMapOvr>
    <a:masterClrMapping/>
  </p:clrMapOvr>
  <mc:AlternateContent xmlns:mc="http://schemas.openxmlformats.org/markup-compatibility/2006">
    <mc:Choice xmlns:p14="http://schemas.microsoft.com/office/powerpoint/2010/main" Requires="p14">
      <p:transition spd="slow" p14:dur="2000" advTm="3225"/>
    </mc:Choice>
    <mc:Fallback>
      <p:transition spd="slow" advTm="3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CE995-9C38-45D8-BF8B-24D35E002277}"/>
              </a:ext>
            </a:extLst>
          </p:cNvPr>
          <p:cNvSpPr>
            <a:spLocks noGrp="1"/>
          </p:cNvSpPr>
          <p:nvPr>
            <p:ph type="title"/>
          </p:nvPr>
        </p:nvSpPr>
        <p:spPr/>
        <p:txBody>
          <a:bodyPr/>
          <a:lstStyle/>
          <a:p>
            <a:r>
              <a:rPr lang="en-US" dirty="0"/>
              <a:t>NSF Policies and Procedures</a:t>
            </a:r>
          </a:p>
        </p:txBody>
      </p:sp>
      <p:sp>
        <p:nvSpPr>
          <p:cNvPr id="3" name="Content Placeholder 2">
            <a:extLst>
              <a:ext uri="{FF2B5EF4-FFF2-40B4-BE49-F238E27FC236}">
                <a16:creationId xmlns:a16="http://schemas.microsoft.com/office/drawing/2014/main" id="{80A551FF-B877-4B03-86C5-B76B3DEBA21F}"/>
              </a:ext>
            </a:extLst>
          </p:cNvPr>
          <p:cNvSpPr>
            <a:spLocks noGrp="1"/>
          </p:cNvSpPr>
          <p:nvPr>
            <p:ph idx="1"/>
          </p:nvPr>
        </p:nvSpPr>
        <p:spPr/>
        <p:txBody>
          <a:bodyPr/>
          <a:lstStyle/>
          <a:p>
            <a:r>
              <a:rPr lang="en-US" dirty="0">
                <a:hlinkClick r:id="rId4"/>
              </a:rPr>
              <a:t>Proposal and Awards Policies and Procedures Guide </a:t>
            </a:r>
            <a:r>
              <a:rPr lang="en-US" dirty="0"/>
              <a:t>(PAPPG)</a:t>
            </a:r>
          </a:p>
          <a:p>
            <a:pPr lvl="1"/>
            <a:r>
              <a:rPr lang="en-US" dirty="0"/>
              <a:t>Updated annually, so attend to the one that is in effect at the time of submission (NSF 20-1)</a:t>
            </a:r>
          </a:p>
          <a:p>
            <a:pPr lvl="1"/>
            <a:r>
              <a:rPr lang="en-US" dirty="0"/>
              <a:t>Sets all policy for submitting proposals to NSF. Solicitation supersedes the PAPPG.</a:t>
            </a:r>
          </a:p>
          <a:p>
            <a:pPr lvl="1"/>
            <a:endParaRPr lang="en-US" dirty="0"/>
          </a:p>
        </p:txBody>
      </p:sp>
      <p:pic>
        <p:nvPicPr>
          <p:cNvPr id="5" name="Audio 4">
            <a:hlinkClick r:id="" action="ppaction://media"/>
            <a:extLst>
              <a:ext uri="{FF2B5EF4-FFF2-40B4-BE49-F238E27FC236}">
                <a16:creationId xmlns:a16="http://schemas.microsoft.com/office/drawing/2014/main" id="{2AFC5B12-6B21-4F2A-9EE3-E81E474BBA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578471066"/>
      </p:ext>
    </p:extLst>
  </p:cSld>
  <p:clrMapOvr>
    <a:masterClrMapping/>
  </p:clrMapOvr>
  <mc:AlternateContent xmlns:mc="http://schemas.openxmlformats.org/markup-compatibility/2006">
    <mc:Choice xmlns:p14="http://schemas.microsoft.com/office/powerpoint/2010/main" Requires="p14">
      <p:transition spd="slow" p14:dur="2000" advTm="58972"/>
    </mc:Choice>
    <mc:Fallback>
      <p:transition spd="slow" advTm="5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22D33-8C2C-47AB-B42D-B81E75A1FD47}"/>
              </a:ext>
            </a:extLst>
          </p:cNvPr>
          <p:cNvSpPr>
            <a:spLocks noGrp="1"/>
          </p:cNvSpPr>
          <p:nvPr>
            <p:ph type="title"/>
          </p:nvPr>
        </p:nvSpPr>
        <p:spPr/>
        <p:txBody>
          <a:bodyPr/>
          <a:lstStyle/>
          <a:p>
            <a:r>
              <a:rPr lang="en-US" dirty="0"/>
              <a:t>Eligibility </a:t>
            </a:r>
            <a:br>
              <a:rPr lang="en-US" dirty="0"/>
            </a:br>
            <a:r>
              <a:rPr lang="en-US" sz="2000" dirty="0"/>
              <a:t>(Ch. 1 of PAPPG)</a:t>
            </a:r>
            <a:endParaRPr lang="en-US" dirty="0"/>
          </a:p>
        </p:txBody>
      </p:sp>
      <p:sp>
        <p:nvSpPr>
          <p:cNvPr id="3" name="Content Placeholder 2">
            <a:extLst>
              <a:ext uri="{FF2B5EF4-FFF2-40B4-BE49-F238E27FC236}">
                <a16:creationId xmlns:a16="http://schemas.microsoft.com/office/drawing/2014/main" id="{1F0D884A-5B08-4510-BA07-5BE07B6ABB74}"/>
              </a:ext>
            </a:extLst>
          </p:cNvPr>
          <p:cNvSpPr>
            <a:spLocks noGrp="1"/>
          </p:cNvSpPr>
          <p:nvPr>
            <p:ph idx="1"/>
          </p:nvPr>
        </p:nvSpPr>
        <p:spPr>
          <a:xfrm>
            <a:off x="685800" y="1733550"/>
            <a:ext cx="7772400" cy="4114800"/>
          </a:xfrm>
        </p:spPr>
        <p:txBody>
          <a:bodyPr/>
          <a:lstStyle/>
          <a:p>
            <a:r>
              <a:rPr lang="en-US" sz="2400" dirty="0"/>
              <a:t>Any organization is eligible to apply. Individuals cannot apply for CS for All funding. </a:t>
            </a:r>
          </a:p>
          <a:p>
            <a:pPr lvl="1"/>
            <a:r>
              <a:rPr lang="en-US" sz="2000" dirty="0"/>
              <a:t>Must be registered in the SAM.gov system </a:t>
            </a:r>
          </a:p>
          <a:p>
            <a:r>
              <a:rPr lang="en-US" sz="2400" dirty="0"/>
              <a:t>Must demonstrate acceptable accounting mechanisms in place to be recommended for funding. </a:t>
            </a:r>
          </a:p>
          <a:p>
            <a:pPr lvl="2"/>
            <a:r>
              <a:rPr lang="en-US" sz="2000" dirty="0"/>
              <a:t>Prospective new awardee guide </a:t>
            </a:r>
            <a:r>
              <a:rPr lang="en-US" sz="2000" u="sng" dirty="0">
                <a:hlinkClick r:id="rId5"/>
              </a:rPr>
              <a:t>https://www.nsf.gov/publications/pub_summ.jsp?ods_key=pnag</a:t>
            </a:r>
            <a:r>
              <a:rPr lang="en-US" sz="2000" dirty="0"/>
              <a:t> </a:t>
            </a:r>
          </a:p>
          <a:p>
            <a:pPr lvl="2"/>
            <a:r>
              <a:rPr lang="en-US" sz="2000" dirty="0"/>
              <a:t>Pre-award reviews </a:t>
            </a:r>
            <a:r>
              <a:rPr lang="en-US" sz="2000" u="sng" dirty="0">
                <a:hlinkClick r:id="rId6"/>
              </a:rPr>
              <a:t>http://www.nsf.gov/bfa/dias/caar/index.jsp</a:t>
            </a:r>
            <a:endParaRPr lang="en-US" sz="2000" dirty="0"/>
          </a:p>
          <a:p>
            <a:pPr lvl="2"/>
            <a:r>
              <a:rPr lang="en-US" sz="2000" dirty="0"/>
              <a:t>Federal requirements for awards </a:t>
            </a:r>
            <a:r>
              <a:rPr lang="en-US" sz="2000" u="sng" dirty="0">
                <a:hlinkClick r:id="rId7"/>
              </a:rPr>
              <a:t>http://www.nsf.gov/bfa/dias/caar/fed.jsp</a:t>
            </a:r>
            <a:endParaRPr lang="en-US" dirty="0"/>
          </a:p>
        </p:txBody>
      </p:sp>
      <p:pic>
        <p:nvPicPr>
          <p:cNvPr id="5" name="Audio 4">
            <a:hlinkClick r:id="" action="ppaction://media"/>
            <a:extLst>
              <a:ext uri="{FF2B5EF4-FFF2-40B4-BE49-F238E27FC236}">
                <a16:creationId xmlns:a16="http://schemas.microsoft.com/office/drawing/2014/main" id="{2F991F75-553C-4D35-993C-4766314542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06233661"/>
      </p:ext>
    </p:extLst>
  </p:cSld>
  <p:clrMapOvr>
    <a:masterClrMapping/>
  </p:clrMapOvr>
  <mc:AlternateContent xmlns:mc="http://schemas.openxmlformats.org/markup-compatibility/2006">
    <mc:Choice xmlns:p14="http://schemas.microsoft.com/office/powerpoint/2010/main" Requires="p14">
      <p:transition spd="slow" p14:dur="2000" advTm="101132"/>
    </mc:Choice>
    <mc:Fallback>
      <p:transition spd="slow" advTm="10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924800" cy="1143000"/>
          </a:xfrm>
        </p:spPr>
        <p:txBody>
          <a:bodyPr/>
          <a:lstStyle/>
          <a:p>
            <a:r>
              <a:rPr lang="en-US" dirty="0">
                <a:solidFill>
                  <a:schemeClr val="accent6">
                    <a:lumMod val="75000"/>
                  </a:schemeClr>
                </a:solidFill>
                <a:effectLst/>
              </a:rPr>
              <a:t>Goal of the CS for All: Research and RPPs Program</a:t>
            </a:r>
            <a:endParaRPr lang="en-US" dirty="0">
              <a:solidFill>
                <a:schemeClr val="accent6">
                  <a:lumMod val="75000"/>
                </a:schemeClr>
              </a:solidFill>
            </a:endParaRPr>
          </a:p>
        </p:txBody>
      </p:sp>
      <p:sp>
        <p:nvSpPr>
          <p:cNvPr id="3" name="Content Placeholder 2"/>
          <p:cNvSpPr>
            <a:spLocks noGrp="1"/>
          </p:cNvSpPr>
          <p:nvPr>
            <p:ph idx="1"/>
          </p:nvPr>
        </p:nvSpPr>
        <p:spPr>
          <a:xfrm>
            <a:off x="869576" y="2133600"/>
            <a:ext cx="7772400" cy="4114800"/>
          </a:xfrm>
        </p:spPr>
        <p:txBody>
          <a:bodyPr/>
          <a:lstStyle/>
          <a:p>
            <a:pPr marL="0" indent="0">
              <a:buNone/>
            </a:pPr>
            <a:r>
              <a:rPr lang="en-US" dirty="0"/>
              <a:t>To provide all U.S. students with the opportunity to participate in computer science (CS) and computational thinking (CT) education in their schools at the preK-12 levels</a:t>
            </a:r>
          </a:p>
        </p:txBody>
      </p:sp>
      <p:pic>
        <p:nvPicPr>
          <p:cNvPr id="4" name="Audio 3">
            <a:hlinkClick r:id="" action="ppaction://media"/>
            <a:extLst>
              <a:ext uri="{FF2B5EF4-FFF2-40B4-BE49-F238E27FC236}">
                <a16:creationId xmlns:a16="http://schemas.microsoft.com/office/drawing/2014/main" id="{8DD5CC0A-53B2-4633-B59E-23CE2DA4AF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304"/>
    </mc:Choice>
    <mc:Fallback>
      <p:transition spd="slow" advTm="17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7FE8F-80A2-4F5B-9F39-29F3C1E701F9}"/>
              </a:ext>
            </a:extLst>
          </p:cNvPr>
          <p:cNvSpPr>
            <a:spLocks noGrp="1"/>
          </p:cNvSpPr>
          <p:nvPr>
            <p:ph type="title"/>
          </p:nvPr>
        </p:nvSpPr>
        <p:spPr/>
        <p:txBody>
          <a:bodyPr/>
          <a:lstStyle/>
          <a:p>
            <a:r>
              <a:rPr lang="en-US" dirty="0"/>
              <a:t>Context</a:t>
            </a:r>
          </a:p>
        </p:txBody>
      </p:sp>
      <p:sp>
        <p:nvSpPr>
          <p:cNvPr id="3" name="Content Placeholder 2">
            <a:extLst>
              <a:ext uri="{FF2B5EF4-FFF2-40B4-BE49-F238E27FC236}">
                <a16:creationId xmlns:a16="http://schemas.microsoft.com/office/drawing/2014/main" id="{AEEE5E13-87B5-460B-BA98-F0E7E0636498}"/>
              </a:ext>
            </a:extLst>
          </p:cNvPr>
          <p:cNvSpPr>
            <a:spLocks noGrp="1"/>
          </p:cNvSpPr>
          <p:nvPr>
            <p:ph idx="1"/>
          </p:nvPr>
        </p:nvSpPr>
        <p:spPr/>
        <p:txBody>
          <a:bodyPr/>
          <a:lstStyle/>
          <a:p>
            <a:r>
              <a:rPr lang="en-US" dirty="0"/>
              <a:t>American Innovation and Competitiveness Act (Public law 114-329 section 310E)</a:t>
            </a:r>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"Building Computational Literacy” is one of four pathways identified in the 2018-2023 five-year plan, titled </a:t>
            </a:r>
            <a:r>
              <a:rPr lang="en-US" i="1" dirty="0">
                <a:solidFill>
                  <a:srgbClr val="2C66C3"/>
                </a:solidFill>
                <a:latin typeface="Arial" panose="020B0604020202020204" pitchFamily="34" charset="0"/>
                <a:hlinkClick r:id="rId4">
                  <a:extLst>
                    <a:ext uri="{A12FA001-AC4F-418D-AE19-62706E023703}">
                      <ahyp:hlinkClr xmlns:ahyp="http://schemas.microsoft.com/office/drawing/2018/hyperlinkcolor" val="tx"/>
                    </a:ext>
                  </a:extLst>
                </a:hlinkClick>
              </a:rPr>
              <a:t>Charting A Course for Success: America’s Strategy for STEM Education</a:t>
            </a:r>
            <a:r>
              <a:rPr lang="en-US" dirty="0">
                <a:solidFill>
                  <a:srgbClr val="000000"/>
                </a:solidFill>
                <a:latin typeface="Arial" panose="020B0604020202020204" pitchFamily="34" charset="0"/>
              </a:rPr>
              <a:t>. </a:t>
            </a:r>
            <a:endParaRPr lang="en-US" dirty="0"/>
          </a:p>
        </p:txBody>
      </p:sp>
      <p:pic>
        <p:nvPicPr>
          <p:cNvPr id="4" name="Audio 3">
            <a:hlinkClick r:id="" action="ppaction://media"/>
            <a:extLst>
              <a:ext uri="{FF2B5EF4-FFF2-40B4-BE49-F238E27FC236}">
                <a16:creationId xmlns:a16="http://schemas.microsoft.com/office/drawing/2014/main" id="{930E4600-8A51-4760-B6E1-1E0C60C26F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20253177"/>
      </p:ext>
    </p:extLst>
  </p:cSld>
  <p:clrMapOvr>
    <a:masterClrMapping/>
  </p:clrMapOvr>
  <mc:AlternateContent xmlns:mc="http://schemas.openxmlformats.org/markup-compatibility/2006">
    <mc:Choice xmlns:p14="http://schemas.microsoft.com/office/powerpoint/2010/main" Requires="p14">
      <p:transition spd="slow" p14:dur="2000" advTm="57316"/>
    </mc:Choice>
    <mc:Fallback>
      <p:transition spd="slow" advTm="57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C1C09-9DF8-4619-B35B-DB6043E669E4}"/>
              </a:ext>
            </a:extLst>
          </p:cNvPr>
          <p:cNvSpPr>
            <a:spLocks noGrp="1"/>
          </p:cNvSpPr>
          <p:nvPr>
            <p:ph type="title"/>
          </p:nvPr>
        </p:nvSpPr>
        <p:spPr/>
        <p:txBody>
          <a:bodyPr/>
          <a:lstStyle/>
          <a:p>
            <a:r>
              <a:rPr lang="en-US" dirty="0"/>
              <a:t>Scope: Introductory Computer Science</a:t>
            </a:r>
          </a:p>
        </p:txBody>
      </p:sp>
      <p:sp>
        <p:nvSpPr>
          <p:cNvPr id="3" name="Content Placeholder 2">
            <a:extLst>
              <a:ext uri="{FF2B5EF4-FFF2-40B4-BE49-F238E27FC236}">
                <a16:creationId xmlns:a16="http://schemas.microsoft.com/office/drawing/2014/main" id="{47693711-EC15-4FC5-AB5A-8019ACCB9590}"/>
              </a:ext>
            </a:extLst>
          </p:cNvPr>
          <p:cNvSpPr>
            <a:spLocks noGrp="1"/>
          </p:cNvSpPr>
          <p:nvPr>
            <p:ph idx="1"/>
          </p:nvPr>
        </p:nvSpPr>
        <p:spPr/>
        <p:txBody>
          <a:bodyPr/>
          <a:lstStyle/>
          <a:p>
            <a:pPr marL="457200" lvl="1" indent="0">
              <a:buNone/>
            </a:pPr>
            <a:r>
              <a:rPr lang="en-US" dirty="0"/>
              <a:t>Topics that are typically taught in courses that require prerequisite coursework in computer science are not intended to be in focus for the CS for All program</a:t>
            </a:r>
          </a:p>
        </p:txBody>
      </p:sp>
      <p:pic>
        <p:nvPicPr>
          <p:cNvPr id="4" name="Audio 3">
            <a:hlinkClick r:id="" action="ppaction://media"/>
            <a:extLst>
              <a:ext uri="{FF2B5EF4-FFF2-40B4-BE49-F238E27FC236}">
                <a16:creationId xmlns:a16="http://schemas.microsoft.com/office/drawing/2014/main" id="{E2CC8987-5880-44CA-9E53-5314C1E908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95844365"/>
      </p:ext>
    </p:extLst>
  </p:cSld>
  <p:clrMapOvr>
    <a:masterClrMapping/>
  </p:clrMapOvr>
  <mc:AlternateContent xmlns:mc="http://schemas.openxmlformats.org/markup-compatibility/2006">
    <mc:Choice xmlns:p14="http://schemas.microsoft.com/office/powerpoint/2010/main" Requires="p14">
      <p:transition spd="slow" p14:dur="2000" advTm="21048"/>
    </mc:Choice>
    <mc:Fallback>
      <p:transition spd="slow" advTm="21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4392B-3650-4666-BE06-AE730B605900}"/>
              </a:ext>
            </a:extLst>
          </p:cNvPr>
          <p:cNvSpPr>
            <a:spLocks noGrp="1"/>
          </p:cNvSpPr>
          <p:nvPr>
            <p:ph type="title"/>
          </p:nvPr>
        </p:nvSpPr>
        <p:spPr/>
        <p:txBody>
          <a:bodyPr/>
          <a:lstStyle/>
          <a:p>
            <a:r>
              <a:rPr lang="en-US" dirty="0"/>
              <a:t>Broadening Participation in Computer Science</a:t>
            </a:r>
          </a:p>
        </p:txBody>
      </p:sp>
      <p:sp>
        <p:nvSpPr>
          <p:cNvPr id="3" name="Content Placeholder 2">
            <a:extLst>
              <a:ext uri="{FF2B5EF4-FFF2-40B4-BE49-F238E27FC236}">
                <a16:creationId xmlns:a16="http://schemas.microsoft.com/office/drawing/2014/main" id="{CDC170AC-F770-4DF1-AEE8-59B0680A3147}"/>
              </a:ext>
            </a:extLst>
          </p:cNvPr>
          <p:cNvSpPr>
            <a:spLocks noGrp="1"/>
          </p:cNvSpPr>
          <p:nvPr>
            <p:ph idx="1"/>
          </p:nvPr>
        </p:nvSpPr>
        <p:spPr/>
        <p:txBody>
          <a:bodyPr/>
          <a:lstStyle/>
          <a:p>
            <a:r>
              <a:rPr lang="en-US" dirty="0"/>
              <a:t>Underrepresented groups in CS include women, minorities (e.g., African-Americans, Hispanics, Native Americans, Alaskan Natives, Native Hawaiians and other Pacific Islanders), students with disabilities, and English language learners, and students from economically disadvantaged backgrounds. </a:t>
            </a:r>
          </a:p>
        </p:txBody>
      </p:sp>
      <p:pic>
        <p:nvPicPr>
          <p:cNvPr id="4" name="Audio 3">
            <a:hlinkClick r:id="" action="ppaction://media"/>
            <a:extLst>
              <a:ext uri="{FF2B5EF4-FFF2-40B4-BE49-F238E27FC236}">
                <a16:creationId xmlns:a16="http://schemas.microsoft.com/office/drawing/2014/main" id="{EB371596-B1BA-45BC-8265-B32566D9BC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94511212"/>
      </p:ext>
    </p:extLst>
  </p:cSld>
  <p:clrMapOvr>
    <a:masterClrMapping/>
  </p:clrMapOvr>
  <mc:AlternateContent xmlns:mc="http://schemas.openxmlformats.org/markup-compatibility/2006">
    <mc:Choice xmlns:p14="http://schemas.microsoft.com/office/powerpoint/2010/main" Requires="p14">
      <p:transition spd="slow" p14:dur="2000" advTm="59789"/>
    </mc:Choice>
    <mc:Fallback>
      <p:transition spd="slow" advTm="59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D6FEE863F87A640AA32F3B2B9C60534" ma:contentTypeVersion="1" ma:contentTypeDescription="Create a new document." ma:contentTypeScope="" ma:versionID="09433607732576d778ea2afd4bed46d6">
  <xsd:schema xmlns:xsd="http://www.w3.org/2001/XMLSchema" xmlns:xs="http://www.w3.org/2001/XMLSchema" xmlns:p="http://schemas.microsoft.com/office/2006/metadata/properties" xmlns:ns2="ece103af-0bf5-44d2-b82e-7a6c8c37b1c4" targetNamespace="http://schemas.microsoft.com/office/2006/metadata/properties" ma:root="true" ma:fieldsID="dfb82227c6e20c530f1ccce712e68eb9" ns2:_="">
    <xsd:import namespace="ece103af-0bf5-44d2-b82e-7a6c8c37b1c4"/>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e103af-0bf5-44d2-b82e-7a6c8c37b1c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B1A110-CA59-4B5E-80DE-77CF92DFE584}">
  <ds:schemaRefs>
    <ds:schemaRef ds:uri="http://schemas.microsoft.com/office/2006/metadata/properties"/>
  </ds:schemaRefs>
</ds:datastoreItem>
</file>

<file path=customXml/itemProps2.xml><?xml version="1.0" encoding="utf-8"?>
<ds:datastoreItem xmlns:ds="http://schemas.openxmlformats.org/officeDocument/2006/customXml" ds:itemID="{EE9E0CE3-F9CE-497E-AB3D-835B2AFC5BEE}">
  <ds:schemaRefs>
    <ds:schemaRef ds:uri="http://schemas.microsoft.com/sharepoint/v3/contenttype/forms"/>
  </ds:schemaRefs>
</ds:datastoreItem>
</file>

<file path=customXml/itemProps3.xml><?xml version="1.0" encoding="utf-8"?>
<ds:datastoreItem xmlns:ds="http://schemas.openxmlformats.org/officeDocument/2006/customXml" ds:itemID="{96C06FF7-FC9B-4861-9017-973D6EC2B1D3}"/>
</file>

<file path=docProps/app.xml><?xml version="1.0" encoding="utf-8"?>
<Properties xmlns="http://schemas.openxmlformats.org/officeDocument/2006/extended-properties" xmlns:vt="http://schemas.openxmlformats.org/officeDocument/2006/docPropsVTypes">
  <TotalTime>34759</TotalTime>
  <Words>2019</Words>
  <Application>Microsoft Office PowerPoint</Application>
  <PresentationFormat>On-screen Show (4:3)</PresentationFormat>
  <Paragraphs>192</Paragraphs>
  <Slides>30</Slides>
  <Notes>17</Notes>
  <HiddenSlides>0</HiddenSlides>
  <MMClips>30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8" baseType="lpstr">
      <vt:lpstr>Arial</vt:lpstr>
      <vt:lpstr>Calibri</vt:lpstr>
      <vt:lpstr>Garamond</vt:lpstr>
      <vt:lpstr>Tahoma</vt:lpstr>
      <vt:lpstr>Times New Roman</vt:lpstr>
      <vt:lpstr>Wingdings</vt:lpstr>
      <vt:lpstr>Default Design</vt:lpstr>
      <vt:lpstr>Photo Editor Photo</vt:lpstr>
      <vt:lpstr>CS for All: Research and RPPs </vt:lpstr>
      <vt:lpstr>Important Dates</vt:lpstr>
      <vt:lpstr>Overview of the Session</vt:lpstr>
      <vt:lpstr>NSF Policies and Procedures</vt:lpstr>
      <vt:lpstr>Eligibility  (Ch. 1 of PAPPG)</vt:lpstr>
      <vt:lpstr>Goal of the CS for All: Research and RPPs Program</vt:lpstr>
      <vt:lpstr>Context</vt:lpstr>
      <vt:lpstr>Scope: Introductory Computer Science</vt:lpstr>
      <vt:lpstr>Broadening Participation in Computer Science</vt:lpstr>
      <vt:lpstr>Project strands</vt:lpstr>
      <vt:lpstr>Research-Practice Partnerships</vt:lpstr>
      <vt:lpstr>RPPs</vt:lpstr>
      <vt:lpstr>RPP Strands</vt:lpstr>
      <vt:lpstr>Research Strand</vt:lpstr>
      <vt:lpstr>Some topics (see solicitation for more)</vt:lpstr>
      <vt:lpstr>Size classes</vt:lpstr>
      <vt:lpstr>Expertise</vt:lpstr>
      <vt:lpstr>CS for All Funded Projects</vt:lpstr>
      <vt:lpstr>Proposal Preparation</vt:lpstr>
      <vt:lpstr>Project Summary  </vt:lpstr>
      <vt:lpstr>Mechanisms to Assess Success</vt:lpstr>
      <vt:lpstr>Supplementary Documents</vt:lpstr>
      <vt:lpstr>Budget</vt:lpstr>
      <vt:lpstr>Reasons for  Return Without Review</vt:lpstr>
      <vt:lpstr>Proposal Review Process</vt:lpstr>
      <vt:lpstr>PowerPoint Presentation</vt:lpstr>
      <vt:lpstr>Merit Review Elements</vt:lpstr>
      <vt:lpstr>Solicitation-specific review criteria</vt:lpstr>
      <vt:lpstr>For Further Information</vt:lpstr>
      <vt:lpstr>PowerPoint Presentation</vt:lpstr>
    </vt:vector>
  </TitlesOfParts>
  <Company>National Science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Discovery Research K-12 (DR K-12) Program</dc:title>
  <dc:creator>Jeremy A. Leffler</dc:creator>
  <cp:lastModifiedBy>Ford, Michael</cp:lastModifiedBy>
  <cp:revision>835</cp:revision>
  <cp:lastPrinted>2019-07-08T15:52:46Z</cp:lastPrinted>
  <dcterms:created xsi:type="dcterms:W3CDTF">2011-10-24T01:20:39Z</dcterms:created>
  <dcterms:modified xsi:type="dcterms:W3CDTF">2020-02-12T19:28:16Z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tails">
    <vt:lpwstr>Powerpoint presented at the REESE/DR-K12 Outreach meeting, December 3, 2007</vt:lpwstr>
  </property>
  <property fmtid="{D5CDD505-2E9C-101B-9397-08002B2CF9AE}" pid="3" name="ContentTypeId">
    <vt:lpwstr>0x0101006D6FEE863F87A640AA32F3B2B9C60534</vt:lpwstr>
  </property>
</Properties>
</file>