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4"/>
  </p:notesMasterIdLst>
  <p:sldIdLst>
    <p:sldId id="286" r:id="rId6"/>
    <p:sldId id="1663" r:id="rId7"/>
    <p:sldId id="1669" r:id="rId8"/>
    <p:sldId id="1667" r:id="rId9"/>
    <p:sldId id="1636" r:id="rId10"/>
    <p:sldId id="1638" r:id="rId11"/>
    <p:sldId id="1637" r:id="rId12"/>
    <p:sldId id="1639" r:id="rId13"/>
    <p:sldId id="1641" r:id="rId14"/>
    <p:sldId id="1640" r:id="rId15"/>
    <p:sldId id="1643" r:id="rId16"/>
    <p:sldId id="1657" r:id="rId17"/>
    <p:sldId id="1658" r:id="rId18"/>
    <p:sldId id="1660" r:id="rId19"/>
    <p:sldId id="1666" r:id="rId20"/>
    <p:sldId id="1642" r:id="rId21"/>
    <p:sldId id="1650" r:id="rId22"/>
    <p:sldId id="1655" r:id="rId23"/>
    <p:sldId id="1659" r:id="rId24"/>
    <p:sldId id="1644" r:id="rId25"/>
    <p:sldId id="1652" r:id="rId26"/>
    <p:sldId id="1647" r:id="rId27"/>
    <p:sldId id="1653" r:id="rId28"/>
    <p:sldId id="1654" r:id="rId29"/>
    <p:sldId id="1649" r:id="rId30"/>
    <p:sldId id="1656" r:id="rId31"/>
    <p:sldId id="1661" r:id="rId32"/>
    <p:sldId id="409"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6" userDrawn="1">
          <p15:clr>
            <a:srgbClr val="A4A3A4"/>
          </p15:clr>
        </p15:guide>
        <p15:guide id="2" pos="7272" userDrawn="1">
          <p15:clr>
            <a:srgbClr val="A4A3A4"/>
          </p15:clr>
        </p15:guide>
        <p15:guide id="3" orient="horz" pos="2260" userDrawn="1">
          <p15:clr>
            <a:srgbClr val="A4A3A4"/>
          </p15:clr>
        </p15:guide>
        <p15:guide id="4" pos="5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rara, Michael J." initials="FMJ" lastIdx="2" clrIdx="0">
    <p:extLst>
      <p:ext uri="{19B8F6BF-5375-455C-9EA6-DF929625EA0E}">
        <p15:presenceInfo xmlns:p15="http://schemas.microsoft.com/office/powerpoint/2012/main" userId="S::7065920582@nsf.gov::51d8663a-80a9-40cf-82ba-24c3465ca67e" providerId="AD"/>
      </p:ext>
    </p:extLst>
  </p:cmAuthor>
  <p:cmAuthor id="2" name="Kim, Thomas D." initials="KD" lastIdx="1" clrIdx="1">
    <p:extLst>
      <p:ext uri="{19B8F6BF-5375-455C-9EA6-DF929625EA0E}">
        <p15:presenceInfo xmlns:p15="http://schemas.microsoft.com/office/powerpoint/2012/main" userId="S::7632674103@nsf.gov::c4e60516-7972-4efc-82a6-2b6316a044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182B31-DF65-42C5-B086-27CD234963CF}" v="220" dt="2024-01-25T21:40:54.0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821" autoAdjust="0"/>
  </p:normalViewPr>
  <p:slideViewPr>
    <p:cSldViewPr snapToGrid="0">
      <p:cViewPr varScale="1">
        <p:scale>
          <a:sx n="65" d="100"/>
          <a:sy n="65" d="100"/>
        </p:scale>
        <p:origin x="1866" y="72"/>
      </p:cViewPr>
      <p:guideLst>
        <p:guide orient="horz" pos="3576"/>
        <p:guide pos="7272"/>
        <p:guide orient="horz" pos="2260"/>
        <p:guide pos="57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2512D1-CD7D-4B8A-A458-CC9B2711433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424C142-532A-4888-850E-26B46AD1824C}">
      <dgm:prSet custT="1"/>
      <dgm:spPr/>
      <dgm:t>
        <a:bodyPr/>
        <a:lstStyle/>
        <a:p>
          <a:pPr>
            <a:lnSpc>
              <a:spcPct val="100000"/>
            </a:lnSpc>
          </a:pPr>
          <a:r>
            <a:rPr lang="en-US" sz="1800"/>
            <a:t>Attain an associate, baccalaureate, or graduate degree in an S-STEM eligible discipline and enter the workforce or a graduate program in STEM.</a:t>
          </a:r>
        </a:p>
      </dgm:t>
    </dgm:pt>
    <dgm:pt modelId="{C2A3D55A-1F5B-48FE-9109-F3EC245CC3AC}" type="parTrans" cxnId="{F9169F80-E8E0-43A2-9DDA-DB7027721D40}">
      <dgm:prSet/>
      <dgm:spPr/>
      <dgm:t>
        <a:bodyPr/>
        <a:lstStyle/>
        <a:p>
          <a:endParaRPr lang="en-US"/>
        </a:p>
      </dgm:t>
    </dgm:pt>
    <dgm:pt modelId="{89A8BA60-642D-4E6E-8BC6-5FCA94E60FDB}" type="sibTrans" cxnId="{F9169F80-E8E0-43A2-9DDA-DB7027721D40}">
      <dgm:prSet/>
      <dgm:spPr/>
      <dgm:t>
        <a:bodyPr/>
        <a:lstStyle/>
        <a:p>
          <a:pPr>
            <a:lnSpc>
              <a:spcPct val="100000"/>
            </a:lnSpc>
          </a:pPr>
          <a:endParaRPr lang="en-US"/>
        </a:p>
      </dgm:t>
    </dgm:pt>
    <dgm:pt modelId="{2C2A30AB-706F-4C86-BBBC-D8E150365E50}">
      <dgm:prSet custT="1"/>
      <dgm:spPr/>
      <dgm:t>
        <a:bodyPr/>
        <a:lstStyle/>
        <a:p>
          <a:pPr>
            <a:lnSpc>
              <a:spcPct val="100000"/>
            </a:lnSpc>
          </a:pPr>
          <a:r>
            <a:rPr lang="en-US" sz="1800"/>
            <a:t>Transfer from an associate to a baccalaureate degree program or advance from an undergraduate to a graduate program.</a:t>
          </a:r>
        </a:p>
      </dgm:t>
    </dgm:pt>
    <dgm:pt modelId="{FC58FB1D-128C-4386-90A6-A670E20DFBFF}" type="parTrans" cxnId="{5256A52D-D077-4B6F-ABF1-76F31A0D69F1}">
      <dgm:prSet/>
      <dgm:spPr/>
      <dgm:t>
        <a:bodyPr/>
        <a:lstStyle/>
        <a:p>
          <a:endParaRPr lang="en-US"/>
        </a:p>
      </dgm:t>
    </dgm:pt>
    <dgm:pt modelId="{E66BD277-5538-4874-884C-9D8412403D67}" type="sibTrans" cxnId="{5256A52D-D077-4B6F-ABF1-76F31A0D69F1}">
      <dgm:prSet/>
      <dgm:spPr/>
      <dgm:t>
        <a:bodyPr/>
        <a:lstStyle/>
        <a:p>
          <a:pPr>
            <a:lnSpc>
              <a:spcPct val="100000"/>
            </a:lnSpc>
          </a:pPr>
          <a:endParaRPr lang="en-US"/>
        </a:p>
      </dgm:t>
    </dgm:pt>
    <dgm:pt modelId="{F32C958F-B57D-4AAE-BBBE-86DBFBC144CC}" type="pres">
      <dgm:prSet presAssocID="{3B2512D1-CD7D-4B8A-A458-CC9B27114337}" presName="root" presStyleCnt="0">
        <dgm:presLayoutVars>
          <dgm:dir/>
          <dgm:resizeHandles val="exact"/>
        </dgm:presLayoutVars>
      </dgm:prSet>
      <dgm:spPr/>
    </dgm:pt>
    <dgm:pt modelId="{2613AC64-E0A4-4E9D-963F-40A1DAC652D8}" type="pres">
      <dgm:prSet presAssocID="{3B2512D1-CD7D-4B8A-A458-CC9B27114337}" presName="container" presStyleCnt="0">
        <dgm:presLayoutVars>
          <dgm:dir/>
          <dgm:resizeHandles val="exact"/>
        </dgm:presLayoutVars>
      </dgm:prSet>
      <dgm:spPr/>
    </dgm:pt>
    <dgm:pt modelId="{F8FC9B9D-5D18-484C-A81A-A8A10310BF04}" type="pres">
      <dgm:prSet presAssocID="{0424C142-532A-4888-850E-26B46AD1824C}" presName="compNode" presStyleCnt="0"/>
      <dgm:spPr/>
    </dgm:pt>
    <dgm:pt modelId="{975CE61C-D6D1-4967-B34A-298D28B66F28}" type="pres">
      <dgm:prSet presAssocID="{0424C142-532A-4888-850E-26B46AD1824C}" presName="iconBgRect" presStyleLbl="bgShp" presStyleIdx="0" presStyleCnt="2" custLinFactNeighborX="-52106"/>
      <dgm:spPr/>
    </dgm:pt>
    <dgm:pt modelId="{E5ADE2ED-74AC-4A88-820D-59E165A79E61}" type="pres">
      <dgm:prSet presAssocID="{0424C142-532A-4888-850E-26B46AD1824C}" presName="iconRect" presStyleLbl="node1" presStyleIdx="0" presStyleCnt="2" custLinFactNeighborX="-45862" custLinFactNeighborY="148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D7A886DF-F090-426E-BF8E-C8AF986A1F65}" type="pres">
      <dgm:prSet presAssocID="{0424C142-532A-4888-850E-26B46AD1824C}" presName="spaceRect" presStyleCnt="0"/>
      <dgm:spPr/>
    </dgm:pt>
    <dgm:pt modelId="{9155E1A7-656D-4C4D-BA4D-33A86BBC0712}" type="pres">
      <dgm:prSet presAssocID="{0424C142-532A-4888-850E-26B46AD1824C}" presName="textRect" presStyleLbl="revTx" presStyleIdx="0" presStyleCnt="2" custScaleX="129808" custLinFactNeighborX="5750" custLinFactNeighborY="1476">
        <dgm:presLayoutVars>
          <dgm:chMax val="1"/>
          <dgm:chPref val="1"/>
        </dgm:presLayoutVars>
      </dgm:prSet>
      <dgm:spPr/>
    </dgm:pt>
    <dgm:pt modelId="{8B89D9B4-0BC3-4ABF-A468-4FAEE1C8C519}" type="pres">
      <dgm:prSet presAssocID="{89A8BA60-642D-4E6E-8BC6-5FCA94E60FDB}" presName="sibTrans" presStyleLbl="sibTrans2D1" presStyleIdx="0" presStyleCnt="0"/>
      <dgm:spPr/>
    </dgm:pt>
    <dgm:pt modelId="{7D536DB2-8FA1-4C5B-BCCC-93D31F698BD4}" type="pres">
      <dgm:prSet presAssocID="{2C2A30AB-706F-4C86-BBBC-D8E150365E50}" presName="compNode" presStyleCnt="0"/>
      <dgm:spPr/>
    </dgm:pt>
    <dgm:pt modelId="{F89B2F19-E477-4FBE-B9B8-BDF55E5003CC}" type="pres">
      <dgm:prSet presAssocID="{2C2A30AB-706F-4C86-BBBC-D8E150365E50}" presName="iconBgRect" presStyleLbl="bgShp" presStyleIdx="1" presStyleCnt="2" custLinFactNeighborX="11808"/>
      <dgm:spPr/>
    </dgm:pt>
    <dgm:pt modelId="{9E792890-3BC6-4C70-BB10-E57991287E27}" type="pres">
      <dgm:prSet presAssocID="{2C2A30AB-706F-4C86-BBBC-D8E150365E50}" presName="iconRect" presStyleLbl="node1" presStyleIdx="1" presStyleCnt="2" custLinFactNeighborX="2035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F5D12E13-2C32-439F-9926-24EE719C1AC5}" type="pres">
      <dgm:prSet presAssocID="{2C2A30AB-706F-4C86-BBBC-D8E150365E50}" presName="spaceRect" presStyleCnt="0"/>
      <dgm:spPr/>
    </dgm:pt>
    <dgm:pt modelId="{0E638094-4501-41C5-9CB0-2292AB883994}" type="pres">
      <dgm:prSet presAssocID="{2C2A30AB-706F-4C86-BBBC-D8E150365E50}" presName="textRect" presStyleLbl="revTx" presStyleIdx="1" presStyleCnt="2" custLinFactNeighborX="4382">
        <dgm:presLayoutVars>
          <dgm:chMax val="1"/>
          <dgm:chPref val="1"/>
        </dgm:presLayoutVars>
      </dgm:prSet>
      <dgm:spPr/>
    </dgm:pt>
  </dgm:ptLst>
  <dgm:cxnLst>
    <dgm:cxn modelId="{5256A52D-D077-4B6F-ABF1-76F31A0D69F1}" srcId="{3B2512D1-CD7D-4B8A-A458-CC9B27114337}" destId="{2C2A30AB-706F-4C86-BBBC-D8E150365E50}" srcOrd="1" destOrd="0" parTransId="{FC58FB1D-128C-4386-90A6-A670E20DFBFF}" sibTransId="{E66BD277-5538-4874-884C-9D8412403D67}"/>
    <dgm:cxn modelId="{A6B8E83D-0E23-48BB-B338-AF5130DDDC17}" type="presOf" srcId="{2C2A30AB-706F-4C86-BBBC-D8E150365E50}" destId="{0E638094-4501-41C5-9CB0-2292AB883994}" srcOrd="0" destOrd="0" presId="urn:microsoft.com/office/officeart/2018/2/layout/IconCircleList"/>
    <dgm:cxn modelId="{4E28D250-B7EC-4CC3-84A4-58676073160C}" type="presOf" srcId="{3B2512D1-CD7D-4B8A-A458-CC9B27114337}" destId="{F32C958F-B57D-4AAE-BBBE-86DBFBC144CC}" srcOrd="0" destOrd="0" presId="urn:microsoft.com/office/officeart/2018/2/layout/IconCircleList"/>
    <dgm:cxn modelId="{F9169F80-E8E0-43A2-9DDA-DB7027721D40}" srcId="{3B2512D1-CD7D-4B8A-A458-CC9B27114337}" destId="{0424C142-532A-4888-850E-26B46AD1824C}" srcOrd="0" destOrd="0" parTransId="{C2A3D55A-1F5B-48FE-9109-F3EC245CC3AC}" sibTransId="{89A8BA60-642D-4E6E-8BC6-5FCA94E60FDB}"/>
    <dgm:cxn modelId="{96AAD483-F79F-497E-B59B-D1F73C263073}" type="presOf" srcId="{0424C142-532A-4888-850E-26B46AD1824C}" destId="{9155E1A7-656D-4C4D-BA4D-33A86BBC0712}" srcOrd="0" destOrd="0" presId="urn:microsoft.com/office/officeart/2018/2/layout/IconCircleList"/>
    <dgm:cxn modelId="{58AB26A4-CC80-4C76-BCCE-1DAF494B6FC8}" type="presOf" srcId="{89A8BA60-642D-4E6E-8BC6-5FCA94E60FDB}" destId="{8B89D9B4-0BC3-4ABF-A468-4FAEE1C8C519}" srcOrd="0" destOrd="0" presId="urn:microsoft.com/office/officeart/2018/2/layout/IconCircleList"/>
    <dgm:cxn modelId="{89E8CF3B-C7DF-4E63-A192-7E51F6773243}" type="presParOf" srcId="{F32C958F-B57D-4AAE-BBBE-86DBFBC144CC}" destId="{2613AC64-E0A4-4E9D-963F-40A1DAC652D8}" srcOrd="0" destOrd="0" presId="urn:microsoft.com/office/officeart/2018/2/layout/IconCircleList"/>
    <dgm:cxn modelId="{65D0BE4B-DDF9-4295-B89A-7D85B837FBFE}" type="presParOf" srcId="{2613AC64-E0A4-4E9D-963F-40A1DAC652D8}" destId="{F8FC9B9D-5D18-484C-A81A-A8A10310BF04}" srcOrd="0" destOrd="0" presId="urn:microsoft.com/office/officeart/2018/2/layout/IconCircleList"/>
    <dgm:cxn modelId="{9B0E245E-F097-4201-AC9C-339FCD47852F}" type="presParOf" srcId="{F8FC9B9D-5D18-484C-A81A-A8A10310BF04}" destId="{975CE61C-D6D1-4967-B34A-298D28B66F28}" srcOrd="0" destOrd="0" presId="urn:microsoft.com/office/officeart/2018/2/layout/IconCircleList"/>
    <dgm:cxn modelId="{2FA30D69-9432-44D3-A4DE-29C1129161D4}" type="presParOf" srcId="{F8FC9B9D-5D18-484C-A81A-A8A10310BF04}" destId="{E5ADE2ED-74AC-4A88-820D-59E165A79E61}" srcOrd="1" destOrd="0" presId="urn:microsoft.com/office/officeart/2018/2/layout/IconCircleList"/>
    <dgm:cxn modelId="{DF6C6C9A-8442-4A24-A3D7-793C00B485C5}" type="presParOf" srcId="{F8FC9B9D-5D18-484C-A81A-A8A10310BF04}" destId="{D7A886DF-F090-426E-BF8E-C8AF986A1F65}" srcOrd="2" destOrd="0" presId="urn:microsoft.com/office/officeart/2018/2/layout/IconCircleList"/>
    <dgm:cxn modelId="{BB526289-0111-4458-B0C5-D69F699BE371}" type="presParOf" srcId="{F8FC9B9D-5D18-484C-A81A-A8A10310BF04}" destId="{9155E1A7-656D-4C4D-BA4D-33A86BBC0712}" srcOrd="3" destOrd="0" presId="urn:microsoft.com/office/officeart/2018/2/layout/IconCircleList"/>
    <dgm:cxn modelId="{76132B28-443F-4A5B-86AF-9428D199385F}" type="presParOf" srcId="{2613AC64-E0A4-4E9D-963F-40A1DAC652D8}" destId="{8B89D9B4-0BC3-4ABF-A468-4FAEE1C8C519}" srcOrd="1" destOrd="0" presId="urn:microsoft.com/office/officeart/2018/2/layout/IconCircleList"/>
    <dgm:cxn modelId="{ECCFFD55-6B3D-43CF-8BA2-7C63E09E7119}" type="presParOf" srcId="{2613AC64-E0A4-4E9D-963F-40A1DAC652D8}" destId="{7D536DB2-8FA1-4C5B-BCCC-93D31F698BD4}" srcOrd="2" destOrd="0" presId="urn:microsoft.com/office/officeart/2018/2/layout/IconCircleList"/>
    <dgm:cxn modelId="{B3740239-233A-41CB-A918-A7E3BA62F483}" type="presParOf" srcId="{7D536DB2-8FA1-4C5B-BCCC-93D31F698BD4}" destId="{F89B2F19-E477-4FBE-B9B8-BDF55E5003CC}" srcOrd="0" destOrd="0" presId="urn:microsoft.com/office/officeart/2018/2/layout/IconCircleList"/>
    <dgm:cxn modelId="{7FD3695A-E037-453D-B1F2-5246AD744FC6}" type="presParOf" srcId="{7D536DB2-8FA1-4C5B-BCCC-93D31F698BD4}" destId="{9E792890-3BC6-4C70-BB10-E57991287E27}" srcOrd="1" destOrd="0" presId="urn:microsoft.com/office/officeart/2018/2/layout/IconCircleList"/>
    <dgm:cxn modelId="{C8377923-4A45-486A-ABC0-BD2B44848893}" type="presParOf" srcId="{7D536DB2-8FA1-4C5B-BCCC-93D31F698BD4}" destId="{F5D12E13-2C32-439F-9926-24EE719C1AC5}" srcOrd="2" destOrd="0" presId="urn:microsoft.com/office/officeart/2018/2/layout/IconCircleList"/>
    <dgm:cxn modelId="{73003E75-18E8-44D0-B98B-14A77FB38244}" type="presParOf" srcId="{7D536DB2-8FA1-4C5B-BCCC-93D31F698BD4}" destId="{0E638094-4501-41C5-9CB0-2292AB883994}"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3D10EC-52A5-4B60-BED2-008C12BF4FD1}"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F6936BEE-65FE-4366-A0A7-66B08077E2FD}">
      <dgm:prSet custT="1"/>
      <dgm:spPr>
        <a:solidFill>
          <a:schemeClr val="bg2">
            <a:lumMod val="90000"/>
          </a:schemeClr>
        </a:solidFill>
      </dgm:spPr>
      <dgm:t>
        <a:bodyPr/>
        <a:lstStyle/>
        <a:p>
          <a:r>
            <a:rPr lang="en-US" sz="2800">
              <a:solidFill>
                <a:schemeClr val="tx1"/>
              </a:solidFill>
            </a:rPr>
            <a:t>Academic and student support activities must </a:t>
          </a:r>
          <a:r>
            <a:rPr lang="en-US" sz="2800" b="1">
              <a:solidFill>
                <a:schemeClr val="tx1"/>
              </a:solidFill>
            </a:rPr>
            <a:t>promote student success, retention, transfer/graduation in STEM,</a:t>
          </a:r>
          <a:r>
            <a:rPr lang="en-US" sz="2800">
              <a:solidFill>
                <a:schemeClr val="tx1"/>
              </a:solidFill>
            </a:rPr>
            <a:t> and/or </a:t>
          </a:r>
          <a:r>
            <a:rPr lang="en-US" sz="2800" b="1">
              <a:solidFill>
                <a:schemeClr val="tx1"/>
              </a:solidFill>
            </a:rPr>
            <a:t>entry into the STEM workforce or graduate studies</a:t>
          </a:r>
          <a:r>
            <a:rPr lang="en-US" sz="2800">
              <a:solidFill>
                <a:schemeClr val="tx1"/>
              </a:solidFill>
            </a:rPr>
            <a:t>.</a:t>
          </a:r>
        </a:p>
      </dgm:t>
      <dgm:extLst>
        <a:ext uri="{E40237B7-FDA0-4F09-8148-C483321AD2D9}">
          <dgm14:cNvPr xmlns:dgm14="http://schemas.microsoft.com/office/drawing/2010/diagram" id="0" name="" descr="project plans"/>
        </a:ext>
      </dgm:extLst>
    </dgm:pt>
    <dgm:pt modelId="{648BB702-E1D0-464E-9D59-772E50AEEE5A}" type="parTrans" cxnId="{EEF2E615-947F-4D73-83B9-93ECD799A2DD}">
      <dgm:prSet/>
      <dgm:spPr/>
      <dgm:t>
        <a:bodyPr/>
        <a:lstStyle/>
        <a:p>
          <a:endParaRPr lang="en-US">
            <a:solidFill>
              <a:schemeClr val="tx1"/>
            </a:solidFill>
          </a:endParaRPr>
        </a:p>
      </dgm:t>
    </dgm:pt>
    <dgm:pt modelId="{5129E8D2-2A7F-4591-99F8-13A3BA028B5D}" type="sibTrans" cxnId="{EEF2E615-947F-4D73-83B9-93ECD799A2DD}">
      <dgm:prSet/>
      <dgm:spPr/>
      <dgm:t>
        <a:bodyPr/>
        <a:lstStyle/>
        <a:p>
          <a:endParaRPr lang="en-US">
            <a:solidFill>
              <a:schemeClr val="tx1"/>
            </a:solidFill>
          </a:endParaRPr>
        </a:p>
      </dgm:t>
    </dgm:pt>
    <dgm:pt modelId="{50A8F3ED-5805-4DFB-8CEB-5DA54B774B03}">
      <dgm:prSet custT="1"/>
      <dgm:spPr>
        <a:solidFill>
          <a:schemeClr val="accent1">
            <a:lumMod val="60000"/>
            <a:lumOff val="40000"/>
          </a:schemeClr>
        </a:solidFill>
      </dgm:spPr>
      <dgm:t>
        <a:bodyPr/>
        <a:lstStyle/>
        <a:p>
          <a:r>
            <a:rPr lang="en-US" sz="2400" dirty="0">
              <a:solidFill>
                <a:schemeClr val="tx1"/>
              </a:solidFill>
            </a:rPr>
            <a:t>Findings from S-STEM projects should serve to:</a:t>
          </a:r>
        </a:p>
      </dgm:t>
    </dgm:pt>
    <dgm:pt modelId="{9EB713D3-DFA1-432D-8666-37D967DF5AE9}" type="parTrans" cxnId="{2D822883-D64E-4D0B-B576-74B623AC24F9}">
      <dgm:prSet/>
      <dgm:spPr/>
      <dgm:t>
        <a:bodyPr/>
        <a:lstStyle/>
        <a:p>
          <a:endParaRPr lang="en-US">
            <a:solidFill>
              <a:schemeClr val="tx1"/>
            </a:solidFill>
          </a:endParaRPr>
        </a:p>
      </dgm:t>
    </dgm:pt>
    <dgm:pt modelId="{A406FAB7-101E-4BF9-9E32-74634C8FC3EC}" type="sibTrans" cxnId="{2D822883-D64E-4D0B-B576-74B623AC24F9}">
      <dgm:prSet/>
      <dgm:spPr/>
      <dgm:t>
        <a:bodyPr/>
        <a:lstStyle/>
        <a:p>
          <a:endParaRPr lang="en-US">
            <a:solidFill>
              <a:schemeClr val="tx1"/>
            </a:solidFill>
          </a:endParaRPr>
        </a:p>
      </dgm:t>
    </dgm:pt>
    <dgm:pt modelId="{2C50DC12-775B-4489-B8D2-7A3E205EDA8B}">
      <dgm:prSet/>
      <dgm:spPr>
        <a:solidFill>
          <a:schemeClr val="bg1">
            <a:lumMod val="85000"/>
            <a:alpha val="90000"/>
          </a:schemeClr>
        </a:solidFill>
      </dgm:spPr>
      <dgm:t>
        <a:bodyPr/>
        <a:lstStyle/>
        <a:p>
          <a:pPr>
            <a:buFont typeface="Wingdings" pitchFamily="2" charset="2"/>
            <a:buChar char="ü"/>
          </a:pPr>
          <a:r>
            <a:rPr lang="en-US">
              <a:solidFill>
                <a:schemeClr val="tx1"/>
              </a:solidFill>
            </a:rPr>
            <a:t>improve local implementation of academic and student supports;</a:t>
          </a:r>
        </a:p>
      </dgm:t>
    </dgm:pt>
    <dgm:pt modelId="{226BBC3D-9E2B-4344-B57E-1A7F05A94575}" type="parTrans" cxnId="{1C7AB0E0-24A9-4BCB-8249-9B57CE08BC73}">
      <dgm:prSet/>
      <dgm:spPr/>
      <dgm:t>
        <a:bodyPr/>
        <a:lstStyle/>
        <a:p>
          <a:endParaRPr lang="en-US">
            <a:solidFill>
              <a:schemeClr val="tx1"/>
            </a:solidFill>
          </a:endParaRPr>
        </a:p>
      </dgm:t>
    </dgm:pt>
    <dgm:pt modelId="{9C6E3A60-ECEA-4A7B-B434-C3BC56F6E246}" type="sibTrans" cxnId="{1C7AB0E0-24A9-4BCB-8249-9B57CE08BC73}">
      <dgm:prSet/>
      <dgm:spPr/>
      <dgm:t>
        <a:bodyPr/>
        <a:lstStyle/>
        <a:p>
          <a:endParaRPr lang="en-US">
            <a:solidFill>
              <a:schemeClr val="tx1"/>
            </a:solidFill>
          </a:endParaRPr>
        </a:p>
      </dgm:t>
    </dgm:pt>
    <dgm:pt modelId="{999BEC4A-D6E4-4F05-BAC0-42B75B1EF7BC}">
      <dgm:prSet/>
      <dgm:spPr>
        <a:solidFill>
          <a:schemeClr val="bg1">
            <a:lumMod val="85000"/>
            <a:alpha val="90000"/>
          </a:schemeClr>
        </a:solidFill>
      </dgm:spPr>
      <dgm:t>
        <a:bodyPr/>
        <a:lstStyle/>
        <a:p>
          <a:pPr>
            <a:buFont typeface="Wingdings" pitchFamily="2" charset="2"/>
            <a:buChar char="ü"/>
          </a:pPr>
          <a:r>
            <a:rPr lang="en-US">
              <a:solidFill>
                <a:schemeClr val="tx1"/>
              </a:solidFill>
            </a:rPr>
            <a:t>provide an understanding of student success (e.g., effects of project activities on student outcomes); and/or</a:t>
          </a:r>
        </a:p>
      </dgm:t>
    </dgm:pt>
    <dgm:pt modelId="{71B0DAE9-8023-4AE1-9229-DADEB0C9BCB6}" type="parTrans" cxnId="{DBB49C76-F059-47DE-8398-C5F81528CC3D}">
      <dgm:prSet/>
      <dgm:spPr/>
      <dgm:t>
        <a:bodyPr/>
        <a:lstStyle/>
        <a:p>
          <a:endParaRPr lang="en-US">
            <a:solidFill>
              <a:schemeClr val="tx1"/>
            </a:solidFill>
          </a:endParaRPr>
        </a:p>
      </dgm:t>
    </dgm:pt>
    <dgm:pt modelId="{4FAF8EB9-213D-4BFE-95D5-172769AFAB15}" type="sibTrans" cxnId="{DBB49C76-F059-47DE-8398-C5F81528CC3D}">
      <dgm:prSet/>
      <dgm:spPr/>
      <dgm:t>
        <a:bodyPr/>
        <a:lstStyle/>
        <a:p>
          <a:endParaRPr lang="en-US">
            <a:solidFill>
              <a:schemeClr val="tx1"/>
            </a:solidFill>
          </a:endParaRPr>
        </a:p>
      </dgm:t>
    </dgm:pt>
    <dgm:pt modelId="{4DD60BD4-96FB-4F96-B64F-71B05E9936DB}">
      <dgm:prSet/>
      <dgm:spPr>
        <a:solidFill>
          <a:schemeClr val="bg1">
            <a:lumMod val="85000"/>
            <a:alpha val="90000"/>
          </a:schemeClr>
        </a:solidFill>
      </dgm:spPr>
      <dgm:t>
        <a:bodyPr/>
        <a:lstStyle/>
        <a:p>
          <a:pPr>
            <a:buFont typeface="Wingdings" pitchFamily="2" charset="2"/>
            <a:buChar char="ü"/>
          </a:pPr>
          <a:r>
            <a:rPr lang="en-US">
              <a:solidFill>
                <a:schemeClr val="tx1"/>
              </a:solidFill>
            </a:rPr>
            <a:t>inform any future proposals to S-STEM. </a:t>
          </a:r>
        </a:p>
      </dgm:t>
    </dgm:pt>
    <dgm:pt modelId="{C1C7578F-439A-4905-9A5C-8162AC09023A}" type="parTrans" cxnId="{B70236BA-463A-4748-A878-9F975333F69D}">
      <dgm:prSet/>
      <dgm:spPr/>
      <dgm:t>
        <a:bodyPr/>
        <a:lstStyle/>
        <a:p>
          <a:endParaRPr lang="en-US">
            <a:solidFill>
              <a:schemeClr val="tx1"/>
            </a:solidFill>
          </a:endParaRPr>
        </a:p>
      </dgm:t>
    </dgm:pt>
    <dgm:pt modelId="{92101A24-AB25-46AB-807B-C44EB52DF1C6}" type="sibTrans" cxnId="{B70236BA-463A-4748-A878-9F975333F69D}">
      <dgm:prSet/>
      <dgm:spPr/>
      <dgm:t>
        <a:bodyPr/>
        <a:lstStyle/>
        <a:p>
          <a:endParaRPr lang="en-US">
            <a:solidFill>
              <a:schemeClr val="tx1"/>
            </a:solidFill>
          </a:endParaRPr>
        </a:p>
      </dgm:t>
    </dgm:pt>
    <dgm:pt modelId="{AE617BA6-B1A6-084B-8492-73FFC9EB2974}" type="pres">
      <dgm:prSet presAssocID="{A63D10EC-52A5-4B60-BED2-008C12BF4FD1}" presName="Name0" presStyleCnt="0">
        <dgm:presLayoutVars>
          <dgm:dir/>
          <dgm:animLvl val="lvl"/>
          <dgm:resizeHandles val="exact"/>
        </dgm:presLayoutVars>
      </dgm:prSet>
      <dgm:spPr/>
    </dgm:pt>
    <dgm:pt modelId="{5FDB8F06-A97A-F74E-A117-BA858FA34295}" type="pres">
      <dgm:prSet presAssocID="{F6936BEE-65FE-4366-A0A7-66B08077E2FD}" presName="linNode" presStyleCnt="0"/>
      <dgm:spPr/>
    </dgm:pt>
    <dgm:pt modelId="{E711228C-3173-264A-AD9C-13861FF9B91B}" type="pres">
      <dgm:prSet presAssocID="{F6936BEE-65FE-4366-A0A7-66B08077E2FD}" presName="parentText" presStyleLbl="node1" presStyleIdx="0" presStyleCnt="2" custScaleX="277778" custScaleY="51185">
        <dgm:presLayoutVars>
          <dgm:chMax val="1"/>
          <dgm:bulletEnabled val="1"/>
        </dgm:presLayoutVars>
      </dgm:prSet>
      <dgm:spPr/>
    </dgm:pt>
    <dgm:pt modelId="{4BA5C706-0969-0045-9FBC-119C8AD898E4}" type="pres">
      <dgm:prSet presAssocID="{5129E8D2-2A7F-4591-99F8-13A3BA028B5D}" presName="sp" presStyleCnt="0"/>
      <dgm:spPr/>
    </dgm:pt>
    <dgm:pt modelId="{44C554AD-5D9D-1C46-9E20-A7262517E4FC}" type="pres">
      <dgm:prSet presAssocID="{50A8F3ED-5805-4DFB-8CEB-5DA54B774B03}" presName="linNode" presStyleCnt="0"/>
      <dgm:spPr/>
    </dgm:pt>
    <dgm:pt modelId="{76580FE0-8929-6A47-A32E-865EB98F249A}" type="pres">
      <dgm:prSet presAssocID="{50A8F3ED-5805-4DFB-8CEB-5DA54B774B03}" presName="parentText" presStyleLbl="node1" presStyleIdx="1" presStyleCnt="2" custScaleY="55183">
        <dgm:presLayoutVars>
          <dgm:chMax val="1"/>
          <dgm:bulletEnabled val="1"/>
        </dgm:presLayoutVars>
      </dgm:prSet>
      <dgm:spPr/>
    </dgm:pt>
    <dgm:pt modelId="{FB49F89C-176A-8243-B9DD-85640EED7C09}" type="pres">
      <dgm:prSet presAssocID="{50A8F3ED-5805-4DFB-8CEB-5DA54B774B03}" presName="descendantText" presStyleLbl="alignAccFollowNode1" presStyleIdx="0" presStyleCnt="1" custScaleY="69011">
        <dgm:presLayoutVars>
          <dgm:bulletEnabled val="1"/>
        </dgm:presLayoutVars>
      </dgm:prSet>
      <dgm:spPr/>
    </dgm:pt>
  </dgm:ptLst>
  <dgm:cxnLst>
    <dgm:cxn modelId="{7AE00300-AFFD-3F46-9D3A-9239AEF48DF2}" type="presOf" srcId="{4DD60BD4-96FB-4F96-B64F-71B05E9936DB}" destId="{FB49F89C-176A-8243-B9DD-85640EED7C09}" srcOrd="0" destOrd="2" presId="urn:microsoft.com/office/officeart/2005/8/layout/vList5"/>
    <dgm:cxn modelId="{FE46650B-F77D-2A4A-B886-9A1D12A3FE25}" type="presOf" srcId="{50A8F3ED-5805-4DFB-8CEB-5DA54B774B03}" destId="{76580FE0-8929-6A47-A32E-865EB98F249A}" srcOrd="0" destOrd="0" presId="urn:microsoft.com/office/officeart/2005/8/layout/vList5"/>
    <dgm:cxn modelId="{EEF2E615-947F-4D73-83B9-93ECD799A2DD}" srcId="{A63D10EC-52A5-4B60-BED2-008C12BF4FD1}" destId="{F6936BEE-65FE-4366-A0A7-66B08077E2FD}" srcOrd="0" destOrd="0" parTransId="{648BB702-E1D0-464E-9D59-772E50AEEE5A}" sibTransId="{5129E8D2-2A7F-4591-99F8-13A3BA028B5D}"/>
    <dgm:cxn modelId="{865E7B23-6187-ED49-9347-BCB2EDF0C229}" type="presOf" srcId="{999BEC4A-D6E4-4F05-BAC0-42B75B1EF7BC}" destId="{FB49F89C-176A-8243-B9DD-85640EED7C09}" srcOrd="0" destOrd="1" presId="urn:microsoft.com/office/officeart/2005/8/layout/vList5"/>
    <dgm:cxn modelId="{B9FD9464-852C-1D42-A14A-2216482CC84F}" type="presOf" srcId="{A63D10EC-52A5-4B60-BED2-008C12BF4FD1}" destId="{AE617BA6-B1A6-084B-8492-73FFC9EB2974}" srcOrd="0" destOrd="0" presId="urn:microsoft.com/office/officeart/2005/8/layout/vList5"/>
    <dgm:cxn modelId="{DBB49C76-F059-47DE-8398-C5F81528CC3D}" srcId="{50A8F3ED-5805-4DFB-8CEB-5DA54B774B03}" destId="{999BEC4A-D6E4-4F05-BAC0-42B75B1EF7BC}" srcOrd="1" destOrd="0" parTransId="{71B0DAE9-8023-4AE1-9229-DADEB0C9BCB6}" sibTransId="{4FAF8EB9-213D-4BFE-95D5-172769AFAB15}"/>
    <dgm:cxn modelId="{2D822883-D64E-4D0B-B576-74B623AC24F9}" srcId="{A63D10EC-52A5-4B60-BED2-008C12BF4FD1}" destId="{50A8F3ED-5805-4DFB-8CEB-5DA54B774B03}" srcOrd="1" destOrd="0" parTransId="{9EB713D3-DFA1-432D-8666-37D967DF5AE9}" sibTransId="{A406FAB7-101E-4BF9-9E32-74634C8FC3EC}"/>
    <dgm:cxn modelId="{B70236BA-463A-4748-A878-9F975333F69D}" srcId="{50A8F3ED-5805-4DFB-8CEB-5DA54B774B03}" destId="{4DD60BD4-96FB-4F96-B64F-71B05E9936DB}" srcOrd="2" destOrd="0" parTransId="{C1C7578F-439A-4905-9A5C-8162AC09023A}" sibTransId="{92101A24-AB25-46AB-807B-C44EB52DF1C6}"/>
    <dgm:cxn modelId="{CCF27DD6-13A1-2446-9F91-001EE2EB489F}" type="presOf" srcId="{F6936BEE-65FE-4366-A0A7-66B08077E2FD}" destId="{E711228C-3173-264A-AD9C-13861FF9B91B}" srcOrd="0" destOrd="0" presId="urn:microsoft.com/office/officeart/2005/8/layout/vList5"/>
    <dgm:cxn modelId="{1C7AB0E0-24A9-4BCB-8249-9B57CE08BC73}" srcId="{50A8F3ED-5805-4DFB-8CEB-5DA54B774B03}" destId="{2C50DC12-775B-4489-B8D2-7A3E205EDA8B}" srcOrd="0" destOrd="0" parTransId="{226BBC3D-9E2B-4344-B57E-1A7F05A94575}" sibTransId="{9C6E3A60-ECEA-4A7B-B434-C3BC56F6E246}"/>
    <dgm:cxn modelId="{A0A15BFC-A722-D749-B79A-9B76BD07F139}" type="presOf" srcId="{2C50DC12-775B-4489-B8D2-7A3E205EDA8B}" destId="{FB49F89C-176A-8243-B9DD-85640EED7C09}" srcOrd="0" destOrd="0" presId="urn:microsoft.com/office/officeart/2005/8/layout/vList5"/>
    <dgm:cxn modelId="{AB33E055-EBC7-FC49-A0BD-A53BAFA9DF27}" type="presParOf" srcId="{AE617BA6-B1A6-084B-8492-73FFC9EB2974}" destId="{5FDB8F06-A97A-F74E-A117-BA858FA34295}" srcOrd="0" destOrd="0" presId="urn:microsoft.com/office/officeart/2005/8/layout/vList5"/>
    <dgm:cxn modelId="{FA808771-65DD-C541-BF50-3B704DE999CC}" type="presParOf" srcId="{5FDB8F06-A97A-F74E-A117-BA858FA34295}" destId="{E711228C-3173-264A-AD9C-13861FF9B91B}" srcOrd="0" destOrd="0" presId="urn:microsoft.com/office/officeart/2005/8/layout/vList5"/>
    <dgm:cxn modelId="{B3A6CE3E-54BD-1E41-B86A-1530D87B7B3F}" type="presParOf" srcId="{AE617BA6-B1A6-084B-8492-73FFC9EB2974}" destId="{4BA5C706-0969-0045-9FBC-119C8AD898E4}" srcOrd="1" destOrd="0" presId="urn:microsoft.com/office/officeart/2005/8/layout/vList5"/>
    <dgm:cxn modelId="{68F35B5D-AD05-6446-B1B2-74F3F8971488}" type="presParOf" srcId="{AE617BA6-B1A6-084B-8492-73FFC9EB2974}" destId="{44C554AD-5D9D-1C46-9E20-A7262517E4FC}" srcOrd="2" destOrd="0" presId="urn:microsoft.com/office/officeart/2005/8/layout/vList5"/>
    <dgm:cxn modelId="{E1A9A86D-114B-7643-B2F7-7844174C87F7}" type="presParOf" srcId="{44C554AD-5D9D-1C46-9E20-A7262517E4FC}" destId="{76580FE0-8929-6A47-A32E-865EB98F249A}" srcOrd="0" destOrd="0" presId="urn:microsoft.com/office/officeart/2005/8/layout/vList5"/>
    <dgm:cxn modelId="{F38C46BE-C393-7540-A9FB-22F0F7D6030E}" type="presParOf" srcId="{44C554AD-5D9D-1C46-9E20-A7262517E4FC}" destId="{FB49F89C-176A-8243-B9DD-85640EED7C09}"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B74A38-24F9-4E36-9BC5-FFD58777F298}" type="doc">
      <dgm:prSet loTypeId="urn:diagrams.loki3.com/BracketList" loCatId="list" qsTypeId="urn:microsoft.com/office/officeart/2005/8/quickstyle/simple3" qsCatId="simple" csTypeId="urn:microsoft.com/office/officeart/2005/8/colors/accent2_5" csCatId="accent2" phldr="1"/>
      <dgm:spPr/>
      <dgm:t>
        <a:bodyPr/>
        <a:lstStyle/>
        <a:p>
          <a:endParaRPr lang="en-US"/>
        </a:p>
      </dgm:t>
    </dgm:pt>
    <dgm:pt modelId="{5BB6A976-9DC9-475F-88E8-E5A29088587F}">
      <dgm:prSet phldr="0" custT="1"/>
      <dgm:spPr>
        <a:solidFill>
          <a:schemeClr val="bg1">
            <a:lumMod val="75000"/>
          </a:schemeClr>
        </a:solidFill>
      </dgm:spPr>
      <dgm:t>
        <a:bodyPr/>
        <a:lstStyle/>
        <a:p>
          <a:pPr algn="l" rtl="0"/>
          <a:r>
            <a:rPr lang="en-US" sz="2200">
              <a:solidFill>
                <a:schemeClr val="tx1"/>
              </a:solidFill>
              <a:latin typeface="Lucida Sans Unicode"/>
            </a:rPr>
            <a:t>Proposers must provide an analysis that articulates the population of students they are trying to serve:</a:t>
          </a:r>
          <a:endParaRPr lang="en-US" sz="2200">
            <a:solidFill>
              <a:schemeClr val="tx1"/>
            </a:solidFill>
          </a:endParaRPr>
        </a:p>
      </dgm:t>
    </dgm:pt>
    <dgm:pt modelId="{D5E7CFCC-C5B5-440D-A12B-B44A8236B806}" type="parTrans" cxnId="{38187A70-4388-42F1-80FC-2F33047E13B3}">
      <dgm:prSet/>
      <dgm:spPr/>
      <dgm:t>
        <a:bodyPr/>
        <a:lstStyle/>
        <a:p>
          <a:endParaRPr lang="en-US"/>
        </a:p>
      </dgm:t>
    </dgm:pt>
    <dgm:pt modelId="{D760DB10-C6AA-4140-8984-0DFED92BE9EC}" type="sibTrans" cxnId="{38187A70-4388-42F1-80FC-2F33047E13B3}">
      <dgm:prSet/>
      <dgm:spPr/>
      <dgm:t>
        <a:bodyPr/>
        <a:lstStyle/>
        <a:p>
          <a:endParaRPr lang="en-US"/>
        </a:p>
      </dgm:t>
    </dgm:pt>
    <dgm:pt modelId="{FF32249E-1089-41F3-9142-69BF0EB02796}">
      <dgm:prSet phldr="0" custT="1">
        <dgm:style>
          <a:lnRef idx="1">
            <a:schemeClr val="accent1"/>
          </a:lnRef>
          <a:fillRef idx="2">
            <a:schemeClr val="accent1"/>
          </a:fillRef>
          <a:effectRef idx="1">
            <a:schemeClr val="accent1"/>
          </a:effectRef>
          <a:fontRef idx="minor">
            <a:schemeClr val="dk1"/>
          </a:fontRef>
        </dgm:style>
      </dgm:prSet>
      <dgm:spPr/>
      <dgm:t>
        <a:bodyPr/>
        <a:lstStyle/>
        <a:p>
          <a:pPr algn="l" rtl="0"/>
          <a:r>
            <a:rPr lang="en-US" sz="2200" dirty="0">
              <a:latin typeface="Lucida Sans Unicode"/>
            </a:rPr>
            <a:t>The predicted number of students who meet </a:t>
          </a:r>
          <a:r>
            <a:rPr lang="en-US" sz="2200" b="1" u="sng" dirty="0">
              <a:latin typeface="Lucida Sans Unicode"/>
            </a:rPr>
            <a:t>all eligibility requirements</a:t>
          </a:r>
          <a:r>
            <a:rPr lang="en-US" sz="2200" u="sng" dirty="0">
              <a:latin typeface="Lucida Sans Unicode"/>
            </a:rPr>
            <a:t> </a:t>
          </a:r>
          <a:r>
            <a:rPr lang="en-US" sz="2200" dirty="0">
              <a:latin typeface="Lucida Sans Unicode"/>
            </a:rPr>
            <a:t>at the time of proposal submission as a proxy measure for the pool of students that would qualify in the future if the proposal is awarded. </a:t>
          </a:r>
          <a:endParaRPr lang="en-US" sz="2200" dirty="0"/>
        </a:p>
      </dgm:t>
    </dgm:pt>
    <dgm:pt modelId="{ED776F68-96C9-4842-91D1-6A1B25996B65}" type="parTrans" cxnId="{012D040B-6648-488E-88B6-FC3C7026C2CB}">
      <dgm:prSet/>
      <dgm:spPr/>
      <dgm:t>
        <a:bodyPr/>
        <a:lstStyle/>
        <a:p>
          <a:endParaRPr lang="en-US"/>
        </a:p>
      </dgm:t>
    </dgm:pt>
    <dgm:pt modelId="{1B299591-F62C-428E-B6B6-82AF71604A51}" type="sibTrans" cxnId="{012D040B-6648-488E-88B6-FC3C7026C2CB}">
      <dgm:prSet/>
      <dgm:spPr/>
      <dgm:t>
        <a:bodyPr/>
        <a:lstStyle/>
        <a:p>
          <a:endParaRPr lang="en-US"/>
        </a:p>
      </dgm:t>
    </dgm:pt>
    <dgm:pt modelId="{D84706DB-30B4-4470-A350-3EA0830DF087}">
      <dgm:prSet phldr="0" custT="1"/>
      <dgm:spPr/>
      <dgm:t>
        <a:bodyPr/>
        <a:lstStyle/>
        <a:p>
          <a:pPr algn="l"/>
          <a:r>
            <a:rPr lang="en-US" sz="2200" dirty="0">
              <a:latin typeface="Lucida Sans Unicode"/>
            </a:rPr>
            <a:t>This number may be based on current and/or historical data about students who are currently pursuing degrees in the STEM disciplines targeted by the proposal.</a:t>
          </a:r>
          <a:endParaRPr lang="en-US" sz="2200" dirty="0"/>
        </a:p>
      </dgm:t>
    </dgm:pt>
    <dgm:pt modelId="{F48AA295-E634-4F64-A23E-805BABDFF659}" type="parTrans" cxnId="{B433A546-01A3-4BA8-9DFB-EAE4ABF67E9B}">
      <dgm:prSet/>
      <dgm:spPr/>
      <dgm:t>
        <a:bodyPr/>
        <a:lstStyle/>
        <a:p>
          <a:endParaRPr lang="en-US"/>
        </a:p>
      </dgm:t>
    </dgm:pt>
    <dgm:pt modelId="{B8EB772D-900F-463B-81CE-78C1BA8D0430}" type="sibTrans" cxnId="{B433A546-01A3-4BA8-9DFB-EAE4ABF67E9B}">
      <dgm:prSet/>
      <dgm:spPr/>
      <dgm:t>
        <a:bodyPr/>
        <a:lstStyle/>
        <a:p>
          <a:endParaRPr lang="en-US"/>
        </a:p>
      </dgm:t>
    </dgm:pt>
    <dgm:pt modelId="{A8A0266D-FEA6-4F90-8F2F-BBD5415904DB}" type="pres">
      <dgm:prSet presAssocID="{63B74A38-24F9-4E36-9BC5-FFD58777F298}" presName="Name0" presStyleCnt="0">
        <dgm:presLayoutVars>
          <dgm:dir/>
          <dgm:animLvl val="lvl"/>
          <dgm:resizeHandles val="exact"/>
        </dgm:presLayoutVars>
      </dgm:prSet>
      <dgm:spPr/>
    </dgm:pt>
    <dgm:pt modelId="{087C6D74-8DE6-4A33-9B55-B0858074C70B}" type="pres">
      <dgm:prSet presAssocID="{5BB6A976-9DC9-475F-88E8-E5A29088587F}" presName="linNode" presStyleCnt="0"/>
      <dgm:spPr/>
    </dgm:pt>
    <dgm:pt modelId="{2DE47EC9-CE51-47A7-A209-6012A00C931D}" type="pres">
      <dgm:prSet presAssocID="{5BB6A976-9DC9-475F-88E8-E5A29088587F}" presName="parTx" presStyleLbl="revTx" presStyleIdx="0" presStyleCnt="1">
        <dgm:presLayoutVars>
          <dgm:chMax val="1"/>
          <dgm:bulletEnabled val="1"/>
        </dgm:presLayoutVars>
      </dgm:prSet>
      <dgm:spPr/>
    </dgm:pt>
    <dgm:pt modelId="{0322874E-0C11-4B36-A123-E6494FBB9097}" type="pres">
      <dgm:prSet presAssocID="{5BB6A976-9DC9-475F-88E8-E5A29088587F}" presName="bracket" presStyleLbl="parChTrans1D1" presStyleIdx="0" presStyleCnt="1"/>
      <dgm:spPr/>
    </dgm:pt>
    <dgm:pt modelId="{F989584A-1538-4A51-814F-9C46535CE966}" type="pres">
      <dgm:prSet presAssocID="{5BB6A976-9DC9-475F-88E8-E5A29088587F}" presName="spH" presStyleCnt="0"/>
      <dgm:spPr/>
    </dgm:pt>
    <dgm:pt modelId="{5E367749-A4A5-4F36-8802-B68D8383DECF}" type="pres">
      <dgm:prSet presAssocID="{5BB6A976-9DC9-475F-88E8-E5A29088587F}" presName="desTx" presStyleLbl="node1" presStyleIdx="0" presStyleCnt="1">
        <dgm:presLayoutVars>
          <dgm:bulletEnabled val="1"/>
        </dgm:presLayoutVars>
      </dgm:prSet>
      <dgm:spPr/>
    </dgm:pt>
  </dgm:ptLst>
  <dgm:cxnLst>
    <dgm:cxn modelId="{012D040B-6648-488E-88B6-FC3C7026C2CB}" srcId="{5BB6A976-9DC9-475F-88E8-E5A29088587F}" destId="{FF32249E-1089-41F3-9142-69BF0EB02796}" srcOrd="0" destOrd="0" parTransId="{ED776F68-96C9-4842-91D1-6A1B25996B65}" sibTransId="{1B299591-F62C-428E-B6B6-82AF71604A51}"/>
    <dgm:cxn modelId="{F43C931B-3C03-4B82-86EA-F9779C4AB428}" type="presOf" srcId="{63B74A38-24F9-4E36-9BC5-FFD58777F298}" destId="{A8A0266D-FEA6-4F90-8F2F-BBD5415904DB}" srcOrd="0" destOrd="0" presId="urn:diagrams.loki3.com/BracketList"/>
    <dgm:cxn modelId="{75F35F41-4FC7-4F3A-9190-17740D4C8E28}" type="presOf" srcId="{5BB6A976-9DC9-475F-88E8-E5A29088587F}" destId="{2DE47EC9-CE51-47A7-A209-6012A00C931D}" srcOrd="0" destOrd="0" presId="urn:diagrams.loki3.com/BracketList"/>
    <dgm:cxn modelId="{B433A546-01A3-4BA8-9DFB-EAE4ABF67E9B}" srcId="{5BB6A976-9DC9-475F-88E8-E5A29088587F}" destId="{D84706DB-30B4-4470-A350-3EA0830DF087}" srcOrd="1" destOrd="0" parTransId="{F48AA295-E634-4F64-A23E-805BABDFF659}" sibTransId="{B8EB772D-900F-463B-81CE-78C1BA8D0430}"/>
    <dgm:cxn modelId="{E47C7A6C-DCDC-4647-B510-A52E7A7595BE}" type="presOf" srcId="{FF32249E-1089-41F3-9142-69BF0EB02796}" destId="{5E367749-A4A5-4F36-8802-B68D8383DECF}" srcOrd="0" destOrd="0" presId="urn:diagrams.loki3.com/BracketList"/>
    <dgm:cxn modelId="{38187A70-4388-42F1-80FC-2F33047E13B3}" srcId="{63B74A38-24F9-4E36-9BC5-FFD58777F298}" destId="{5BB6A976-9DC9-475F-88E8-E5A29088587F}" srcOrd="0" destOrd="0" parTransId="{D5E7CFCC-C5B5-440D-A12B-B44A8236B806}" sibTransId="{D760DB10-C6AA-4140-8984-0DFED92BE9EC}"/>
    <dgm:cxn modelId="{D7343EAC-6753-4940-8501-E02917308FA5}" type="presOf" srcId="{D84706DB-30B4-4470-A350-3EA0830DF087}" destId="{5E367749-A4A5-4F36-8802-B68D8383DECF}" srcOrd="0" destOrd="1" presId="urn:diagrams.loki3.com/BracketList"/>
    <dgm:cxn modelId="{D3EA5407-8B7A-44A3-8459-68945162811B}" type="presParOf" srcId="{A8A0266D-FEA6-4F90-8F2F-BBD5415904DB}" destId="{087C6D74-8DE6-4A33-9B55-B0858074C70B}" srcOrd="0" destOrd="0" presId="urn:diagrams.loki3.com/BracketList"/>
    <dgm:cxn modelId="{D8A4CCDE-E582-4D0E-9CFB-DE1E714108F6}" type="presParOf" srcId="{087C6D74-8DE6-4A33-9B55-B0858074C70B}" destId="{2DE47EC9-CE51-47A7-A209-6012A00C931D}" srcOrd="0" destOrd="0" presId="urn:diagrams.loki3.com/BracketList"/>
    <dgm:cxn modelId="{6190BD02-DC5B-4092-88BB-7469F2BE1C96}" type="presParOf" srcId="{087C6D74-8DE6-4A33-9B55-B0858074C70B}" destId="{0322874E-0C11-4B36-A123-E6494FBB9097}" srcOrd="1" destOrd="0" presId="urn:diagrams.loki3.com/BracketList"/>
    <dgm:cxn modelId="{0C38056B-D3E8-4447-9537-B69ABE0ED133}" type="presParOf" srcId="{087C6D74-8DE6-4A33-9B55-B0858074C70B}" destId="{F989584A-1538-4A51-814F-9C46535CE966}" srcOrd="2" destOrd="0" presId="urn:diagrams.loki3.com/BracketList"/>
    <dgm:cxn modelId="{1AECFF02-1597-4D59-8C7E-3E79B2EAD869}" type="presParOf" srcId="{087C6D74-8DE6-4A33-9B55-B0858074C70B}" destId="{5E367749-A4A5-4F36-8802-B68D8383DECF}"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CE61C-D6D1-4967-B34A-298D28B66F28}">
      <dsp:nvSpPr>
        <dsp:cNvPr id="0" name=""/>
        <dsp:cNvSpPr/>
      </dsp:nvSpPr>
      <dsp:spPr>
        <a:xfrm>
          <a:off x="0" y="982663"/>
          <a:ext cx="1290823" cy="129082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ADE2ED-74AC-4A88-820D-59E165A79E61}">
      <dsp:nvSpPr>
        <dsp:cNvPr id="0" name=""/>
        <dsp:cNvSpPr/>
      </dsp:nvSpPr>
      <dsp:spPr>
        <a:xfrm>
          <a:off x="261515" y="1264862"/>
          <a:ext cx="748677" cy="7486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55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9155E1A7-656D-4C4D-BA4D-33A86BBC0712}">
      <dsp:nvSpPr>
        <dsp:cNvPr id="0" name=""/>
        <dsp:cNvSpPr/>
      </dsp:nvSpPr>
      <dsp:spPr>
        <a:xfrm>
          <a:off x="1622704" y="1001716"/>
          <a:ext cx="3949608" cy="129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Attain an associate, baccalaureate, or graduate degree in an S-STEM eligible discipline and enter the workforce or a graduate program in STEM.</a:t>
          </a:r>
        </a:p>
      </dsp:txBody>
      <dsp:txXfrm>
        <a:off x="1622704" y="1001716"/>
        <a:ext cx="3949608" cy="1290823"/>
      </dsp:txXfrm>
    </dsp:sp>
    <dsp:sp modelId="{F89B2F19-E477-4FBE-B9B8-BDF55E5003CC}">
      <dsp:nvSpPr>
        <dsp:cNvPr id="0" name=""/>
        <dsp:cNvSpPr/>
      </dsp:nvSpPr>
      <dsp:spPr>
        <a:xfrm>
          <a:off x="6079940" y="982663"/>
          <a:ext cx="1290823" cy="129082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792890-3BC6-4C70-BB10-E57991287E27}">
      <dsp:nvSpPr>
        <dsp:cNvPr id="0" name=""/>
        <dsp:cNvSpPr/>
      </dsp:nvSpPr>
      <dsp:spPr>
        <a:xfrm>
          <a:off x="6350964" y="1253736"/>
          <a:ext cx="748677" cy="7486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55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0E638094-4501-41C5-9CB0-2292AB883994}">
      <dsp:nvSpPr>
        <dsp:cNvPr id="0" name=""/>
        <dsp:cNvSpPr/>
      </dsp:nvSpPr>
      <dsp:spPr>
        <a:xfrm>
          <a:off x="7628277" y="982663"/>
          <a:ext cx="3042654" cy="129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Transfer from an associate to a baccalaureate degree program or advance from an undergraduate to a graduate program.</a:t>
          </a:r>
        </a:p>
      </dsp:txBody>
      <dsp:txXfrm>
        <a:off x="7628277" y="982663"/>
        <a:ext cx="3042654" cy="1290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1228C-3173-264A-AD9C-13861FF9B91B}">
      <dsp:nvSpPr>
        <dsp:cNvPr id="0" name=""/>
        <dsp:cNvSpPr/>
      </dsp:nvSpPr>
      <dsp:spPr>
        <a:xfrm>
          <a:off x="0" y="664"/>
          <a:ext cx="11154024" cy="2146874"/>
        </a:xfrm>
        <a:prstGeom prst="roundRect">
          <a:avLst/>
        </a:prstGeom>
        <a:solidFill>
          <a:schemeClr val="bg2">
            <a:lumMod val="90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Academic and student support activities must </a:t>
          </a:r>
          <a:r>
            <a:rPr lang="en-US" sz="2800" b="1" kern="1200">
              <a:solidFill>
                <a:schemeClr val="tx1"/>
              </a:solidFill>
            </a:rPr>
            <a:t>promote student success, retention, transfer/graduation in STEM,</a:t>
          </a:r>
          <a:r>
            <a:rPr lang="en-US" sz="2800" kern="1200">
              <a:solidFill>
                <a:schemeClr val="tx1"/>
              </a:solidFill>
            </a:rPr>
            <a:t> and/or </a:t>
          </a:r>
          <a:r>
            <a:rPr lang="en-US" sz="2800" b="1" kern="1200">
              <a:solidFill>
                <a:schemeClr val="tx1"/>
              </a:solidFill>
            </a:rPr>
            <a:t>entry into the STEM workforce or graduate studies</a:t>
          </a:r>
          <a:r>
            <a:rPr lang="en-US" sz="2800" kern="1200">
              <a:solidFill>
                <a:schemeClr val="tx1"/>
              </a:solidFill>
            </a:rPr>
            <a:t>.</a:t>
          </a:r>
        </a:p>
      </dsp:txBody>
      <dsp:txXfrm>
        <a:off x="104802" y="105466"/>
        <a:ext cx="10944420" cy="1937270"/>
      </dsp:txXfrm>
    </dsp:sp>
    <dsp:sp modelId="{FB49F89C-176A-8243-B9DD-85640EED7C09}">
      <dsp:nvSpPr>
        <dsp:cNvPr id="0" name=""/>
        <dsp:cNvSpPr/>
      </dsp:nvSpPr>
      <dsp:spPr>
        <a:xfrm rot="5400000">
          <a:off x="6434321" y="-57695"/>
          <a:ext cx="2315646" cy="7145548"/>
        </a:xfrm>
        <a:prstGeom prst="round2SameRect">
          <a:avLst/>
        </a:prstGeom>
        <a:solidFill>
          <a:schemeClr val="bg1">
            <a:lumMod val="85000"/>
            <a:alpha val="90000"/>
          </a:schemeClr>
        </a:solidFill>
        <a:ln w="55000" cap="flat" cmpd="thickThin"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Font typeface="Wingdings" pitchFamily="2" charset="2"/>
            <a:buChar char="ü"/>
          </a:pPr>
          <a:r>
            <a:rPr lang="en-US" sz="1900" kern="1200">
              <a:solidFill>
                <a:schemeClr val="tx1"/>
              </a:solidFill>
            </a:rPr>
            <a:t>improve local implementation of academic and student supports;</a:t>
          </a:r>
        </a:p>
        <a:p>
          <a:pPr marL="171450" lvl="1" indent="-171450" algn="l" defTabSz="844550">
            <a:lnSpc>
              <a:spcPct val="90000"/>
            </a:lnSpc>
            <a:spcBef>
              <a:spcPct val="0"/>
            </a:spcBef>
            <a:spcAft>
              <a:spcPct val="15000"/>
            </a:spcAft>
            <a:buFont typeface="Wingdings" pitchFamily="2" charset="2"/>
            <a:buChar char="ü"/>
          </a:pPr>
          <a:r>
            <a:rPr lang="en-US" sz="1900" kern="1200">
              <a:solidFill>
                <a:schemeClr val="tx1"/>
              </a:solidFill>
            </a:rPr>
            <a:t>provide an understanding of student success (e.g., effects of project activities on student outcomes); and/or</a:t>
          </a:r>
        </a:p>
        <a:p>
          <a:pPr marL="171450" lvl="1" indent="-171450" algn="l" defTabSz="844550">
            <a:lnSpc>
              <a:spcPct val="90000"/>
            </a:lnSpc>
            <a:spcBef>
              <a:spcPct val="0"/>
            </a:spcBef>
            <a:spcAft>
              <a:spcPct val="15000"/>
            </a:spcAft>
            <a:buFont typeface="Wingdings" pitchFamily="2" charset="2"/>
            <a:buChar char="ü"/>
          </a:pPr>
          <a:r>
            <a:rPr lang="en-US" sz="1900" kern="1200">
              <a:solidFill>
                <a:schemeClr val="tx1"/>
              </a:solidFill>
            </a:rPr>
            <a:t>inform any future proposals to S-STEM. </a:t>
          </a:r>
        </a:p>
      </dsp:txBody>
      <dsp:txXfrm rot="-5400000">
        <a:off x="4019371" y="2470296"/>
        <a:ext cx="7032507" cy="2089564"/>
      </dsp:txXfrm>
    </dsp:sp>
    <dsp:sp modelId="{76580FE0-8929-6A47-A32E-865EB98F249A}">
      <dsp:nvSpPr>
        <dsp:cNvPr id="0" name=""/>
        <dsp:cNvSpPr/>
      </dsp:nvSpPr>
      <dsp:spPr>
        <a:xfrm>
          <a:off x="0" y="2357796"/>
          <a:ext cx="4019370" cy="2314564"/>
        </a:xfrm>
        <a:prstGeom prst="roundRect">
          <a:avLst/>
        </a:prstGeom>
        <a:solidFill>
          <a:schemeClr val="accent1">
            <a:lumMod val="60000"/>
            <a:lumOff val="40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Findings from S-STEM projects should serve to:</a:t>
          </a:r>
        </a:p>
      </dsp:txBody>
      <dsp:txXfrm>
        <a:off x="112988" y="2470784"/>
        <a:ext cx="3793394" cy="2088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47EC9-CE51-47A7-A209-6012A00C931D}">
      <dsp:nvSpPr>
        <dsp:cNvPr id="0" name=""/>
        <dsp:cNvSpPr/>
      </dsp:nvSpPr>
      <dsp:spPr>
        <a:xfrm>
          <a:off x="0" y="954676"/>
          <a:ext cx="2476071" cy="3217500"/>
        </a:xfrm>
        <a:prstGeom prst="rect">
          <a:avLst/>
        </a:prstGeom>
        <a:solidFill>
          <a:schemeClr val="bg1">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l" defTabSz="977900" rtl="0">
            <a:lnSpc>
              <a:spcPct val="90000"/>
            </a:lnSpc>
            <a:spcBef>
              <a:spcPct val="0"/>
            </a:spcBef>
            <a:spcAft>
              <a:spcPct val="35000"/>
            </a:spcAft>
            <a:buNone/>
          </a:pPr>
          <a:r>
            <a:rPr lang="en-US" sz="2200" kern="1200">
              <a:solidFill>
                <a:schemeClr val="tx1"/>
              </a:solidFill>
              <a:latin typeface="Lucida Sans Unicode"/>
            </a:rPr>
            <a:t>Proposers must provide an analysis that articulates the population of students they are trying to serve:</a:t>
          </a:r>
          <a:endParaRPr lang="en-US" sz="2200" kern="1200">
            <a:solidFill>
              <a:schemeClr val="tx1"/>
            </a:solidFill>
          </a:endParaRPr>
        </a:p>
      </dsp:txBody>
      <dsp:txXfrm>
        <a:off x="0" y="954676"/>
        <a:ext cx="2476071" cy="3217500"/>
      </dsp:txXfrm>
    </dsp:sp>
    <dsp:sp modelId="{0322874E-0C11-4B36-A123-E6494FBB9097}">
      <dsp:nvSpPr>
        <dsp:cNvPr id="0" name=""/>
        <dsp:cNvSpPr/>
      </dsp:nvSpPr>
      <dsp:spPr>
        <a:xfrm>
          <a:off x="2476071" y="653035"/>
          <a:ext cx="495214" cy="3820781"/>
        </a:xfrm>
        <a:prstGeom prst="leftBrace">
          <a:avLst>
            <a:gd name="adj1" fmla="val 35000"/>
            <a:gd name="adj2" fmla="val 50000"/>
          </a:avLst>
        </a:prstGeom>
        <a:noFill/>
        <a:ln w="55000" cap="flat" cmpd="thickThin"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67749-A4A5-4F36-8802-B68D8383DECF}">
      <dsp:nvSpPr>
        <dsp:cNvPr id="0" name=""/>
        <dsp:cNvSpPr/>
      </dsp:nvSpPr>
      <dsp:spPr>
        <a:xfrm>
          <a:off x="3169371" y="653035"/>
          <a:ext cx="6734915" cy="3820781"/>
        </a:xfrm>
        <a:prstGeom prst="rect">
          <a:avLst/>
        </a:prstGeom>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olidFill>
          <a:prstDash val="solid"/>
        </a:ln>
        <a:effectLst>
          <a:outerShdw blurRad="50800" dist="38100" dir="5400000" rotWithShape="0">
            <a:srgbClr val="000000">
              <a:alpha val="35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83820" tIns="83820" rIns="83820" bIns="83820"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a:latin typeface="Lucida Sans Unicode"/>
            </a:rPr>
            <a:t>The predicted number of students who meet </a:t>
          </a:r>
          <a:r>
            <a:rPr lang="en-US" sz="2200" b="1" u="sng" kern="1200" dirty="0">
              <a:latin typeface="Lucida Sans Unicode"/>
            </a:rPr>
            <a:t>all eligibility requirements</a:t>
          </a:r>
          <a:r>
            <a:rPr lang="en-US" sz="2200" u="sng" kern="1200" dirty="0">
              <a:latin typeface="Lucida Sans Unicode"/>
            </a:rPr>
            <a:t> </a:t>
          </a:r>
          <a:r>
            <a:rPr lang="en-US" sz="2200" kern="1200" dirty="0">
              <a:latin typeface="Lucida Sans Unicode"/>
            </a:rPr>
            <a:t>at the time of proposal submission as a proxy measure for the pool of students that would qualify in the future if the proposal is awarded. </a:t>
          </a:r>
          <a:endParaRPr lang="en-US" sz="2200" kern="1200" dirty="0"/>
        </a:p>
        <a:p>
          <a:pPr marL="228600" lvl="1" indent="-228600" algn="l" defTabSz="977900">
            <a:lnSpc>
              <a:spcPct val="90000"/>
            </a:lnSpc>
            <a:spcBef>
              <a:spcPct val="0"/>
            </a:spcBef>
            <a:spcAft>
              <a:spcPct val="15000"/>
            </a:spcAft>
            <a:buChar char="•"/>
          </a:pPr>
          <a:r>
            <a:rPr lang="en-US" sz="2200" kern="1200" dirty="0">
              <a:latin typeface="Lucida Sans Unicode"/>
            </a:rPr>
            <a:t>This number may be based on current and/or historical data about students who are currently pursuing degrees in the STEM disciplines targeted by the proposal.</a:t>
          </a:r>
          <a:endParaRPr lang="en-US" sz="2200" kern="1200" dirty="0"/>
        </a:p>
      </dsp:txBody>
      <dsp:txXfrm>
        <a:off x="3169371" y="653035"/>
        <a:ext cx="6734915" cy="382078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0BB6BF-C33F-4392-BC3D-2E27EB2B758D}" type="datetimeFigureOut">
              <a:rPr lang="en-US" smtClean="0"/>
              <a:t>1/26/2024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74349A-219E-45A4-A6E4-E9799664F31B}" type="slidenum">
              <a:rPr lang="en-US" smtClean="0"/>
              <a:t>‹#›</a:t>
            </a:fld>
            <a:endParaRPr lang="en-US"/>
          </a:p>
        </p:txBody>
      </p:sp>
    </p:spTree>
    <p:extLst>
      <p:ext uri="{BB962C8B-B14F-4D97-AF65-F5344CB8AC3E}">
        <p14:creationId xmlns:p14="http://schemas.microsoft.com/office/powerpoint/2010/main" val="147630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webinar presentation for the NSF Scholarships in Science, Technology, Engineering and Mathematics program, also known as the S-STEM program.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Thomas Kim and I am the lead program officer for the S-STEM program.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NSF has published a revised S-STEM solicitation, NSF 24-511 for Fiscal Year 2024. Over the course of this presentation, I will be providing an overview of the S-STEM program as it pertains to this new solicitation. Please note that the release of this new solicitation effectively retires any previous solicitations. You should refer only to NSF 24-511 for guidance in developing a proposal for submission to the upcoming deadline.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747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determination of a student’s academic talent for purposes of scholarship eligibility is up to the proposing project team. Traditional measures such as GPA or letters of recommendation may be used to determine eligibility. However, proposers should consider that low-income students often have responsibilities that may have limited their participation in opportunities as compared to their more affluent peers. In order to uncover prospective scholars wherever they might be, projects are strongly encouraged to develop holistic and inclusive methods for determining academic talent.</a:t>
            </a:r>
          </a:p>
          <a:p>
            <a:endParaRPr lang="en-US" dirty="0"/>
          </a:p>
          <a:p>
            <a:r>
              <a:rPr lang="en-US" dirty="0"/>
              <a:t>Please note that eligibility must be based on academic talent, citizenship or residency status, financial eligibility, and S-STEM degree eligibility. All prospective scholars that meet those eligibility requirements must be considered for scholarship support.  The use of other selection criteria, such as race, ethnicity, or gender for the selection of scholars is not allowed.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6666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Prospective S-STEM scholars may be enrolled in any academic major in which NSF provides research funding and may be pursuing degrees in these majors at the Associate, Bachelors, Masters, or Doctoral levels. Areas that are explicitly </a:t>
            </a:r>
            <a:r>
              <a:rPr lang="en-US" b="1" u="sng" dirty="0"/>
              <a:t>not</a:t>
            </a:r>
            <a:r>
              <a:rPr lang="en-US" dirty="0"/>
              <a:t> eligible for S-STEM scholarship support are all clinical fields (e.g., pharmacy, nursing, physical therapy), degree programs in Business Administration, or teacher licensure degree programs. NSF does not maintain a comprehensive list of disciplines that meet this eligibility requirement. You are encouraged to reach out to an S-STEM program officer with any questions regarding degree eligibility.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43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substantiate the likelihood that scholarship funds will reach eligible students, all proposals must include an analysis that demonstrates the presence of a population of students who could receive S-STEM scholarship funds. This analysis should serve as evidence that the predicted number of students who meet all necessary eligibility requirements is sufficient to meet the targeted scholarship goals in the proposal. The data for this analysis may be based on current and/or historical enrollment figures in the disciplines being targeted within the proposal.</a:t>
            </a:r>
          </a:p>
        </p:txBody>
      </p:sp>
      <p:sp>
        <p:nvSpPr>
          <p:cNvPr id="4" name="Slide Number Placeholder 3"/>
          <p:cNvSpPr>
            <a:spLocks noGrp="1"/>
          </p:cNvSpPr>
          <p:nvPr>
            <p:ph type="sldNum" sz="quarter" idx="5"/>
          </p:nvPr>
        </p:nvSpPr>
        <p:spPr/>
        <p:txBody>
          <a:bodyPr/>
          <a:lstStyle/>
          <a:p>
            <a:fld id="{9B74349A-219E-45A4-A6E4-E9799664F31B}" type="slidenum">
              <a:rPr lang="en-US" smtClean="0"/>
              <a:t>12</a:t>
            </a:fld>
            <a:endParaRPr lang="en-US"/>
          </a:p>
        </p:txBody>
      </p:sp>
    </p:spTree>
    <p:extLst>
      <p:ext uri="{BB962C8B-B14F-4D97-AF65-F5344CB8AC3E}">
        <p14:creationId xmlns:p14="http://schemas.microsoft.com/office/powerpoint/2010/main" val="493670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analysis described in the previous slide should be presented in tabular form, similar to the table shown here. Enrollment figures should be broken down by class status (1</a:t>
            </a:r>
            <a:r>
              <a:rPr lang="en-US" baseline="30000" dirty="0"/>
              <a:t>st</a:t>
            </a:r>
            <a:r>
              <a:rPr lang="en-US" dirty="0"/>
              <a:t>/Freshman year, 2</a:t>
            </a:r>
            <a:r>
              <a:rPr lang="en-US" baseline="30000" dirty="0"/>
              <a:t>nd</a:t>
            </a:r>
            <a:r>
              <a:rPr lang="en-US" dirty="0"/>
              <a:t>/Sophomore year, etc.) for each and every respective Department or Degree Program described in the proposal. The average unmet financial need for each of these sub-populations should also be provided as outlined in the above table.  Current 1-year retention and graduation rates for these students should also be provided.</a:t>
            </a:r>
          </a:p>
          <a:p>
            <a:endParaRPr lang="en-US" dirty="0"/>
          </a:p>
          <a:p>
            <a:r>
              <a:rPr lang="en-US" dirty="0"/>
              <a:t>As noted under the Summary of Program Changes and Important Info section of the new solicitation, this table may now be included as a Supplementary Document in lieu of placing it in the Project Description. However, keeping the table as part of Project Description is still an allowable option.</a:t>
            </a:r>
          </a:p>
        </p:txBody>
      </p:sp>
      <p:sp>
        <p:nvSpPr>
          <p:cNvPr id="4" name="Slide Number Placeholder 3"/>
          <p:cNvSpPr>
            <a:spLocks noGrp="1"/>
          </p:cNvSpPr>
          <p:nvPr>
            <p:ph type="sldNum" sz="quarter" idx="5"/>
          </p:nvPr>
        </p:nvSpPr>
        <p:spPr/>
        <p:txBody>
          <a:bodyPr/>
          <a:lstStyle/>
          <a:p>
            <a:fld id="{9B74349A-219E-45A4-A6E4-E9799664F31B}" type="slidenum">
              <a:rPr lang="en-US" smtClean="0"/>
              <a:t>13</a:t>
            </a:fld>
            <a:endParaRPr lang="en-US"/>
          </a:p>
        </p:txBody>
      </p:sp>
    </p:spTree>
    <p:extLst>
      <p:ext uri="{BB962C8B-B14F-4D97-AF65-F5344CB8AC3E}">
        <p14:creationId xmlns:p14="http://schemas.microsoft.com/office/powerpoint/2010/main" val="3388895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align with the overarching goal of a competitive STEM workforce, proposals must demonstrate that the degrees being pursued by prospective S-STEM scholars address a strategic national need for economic competitiveness or national security. Furthermore, proposers should demonstrate that S-STEM scholars will have positive job prospects when they complete their degrees or complete further advanced study. This evidence of scholar job prospects should be submitted as a supplemental document of no more than one page in length. It is entirely up to the proposer what evidence is chosen to verify these job prospects.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2667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providing scholarship support to academically talented, low-income scholars, the S-STEM program seeks to advance our understanding of how to better serve these students beyond financial support. Analysis of student success, curriculum pathways, inter-/intra-institutional collaborations, and institutional needs assessments are all lines of investigation that have the potential to strengthen a proposal.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396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additional proposal features that have not been directly discussed here that will demand your attention, including budget guidelines and Project Description requirements. For more details about these or other proposal requirements, please refer to the current solicitation, NSF 24-511.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115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S-STEM proposal submissions to the upcoming March 11 deadline should be situated within one of the program Tracks listed here.  There are specific eligibility, staffing, and budget requirements for each of these tracks that will be described in greater detail a little later in this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898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individual institution is limited to a maximum of two (2) S-STEM proposal submissions for a given S-STEM deadline. Participation in an S-STEM project as the proposing institution, as a </a:t>
            </a:r>
            <a:r>
              <a:rPr lang="en-US" dirty="0" err="1"/>
              <a:t>subawardee</a:t>
            </a:r>
            <a:r>
              <a:rPr lang="en-US" dirty="0"/>
              <a:t> on another institution’s proposal, or as a member of an interinstitutional consortium project each counts against this limit. Furthermore, any S-STEM eligible discipline at an individual institution should be represented only once across all proposals (e.g., a B.S. in Chemistry from an institution cannot be included in more that one proposal).  Disciplines that are currently being served by an active S-STEM award must wait until the end of the third year of the active grant before a new S-STEM proposal can include those majors.</a:t>
            </a:r>
          </a:p>
          <a:p>
            <a:endParaRPr lang="en-US" dirty="0"/>
          </a:p>
          <a:p>
            <a:r>
              <a:rPr lang="en-US" dirty="0"/>
              <a:t>Submissions to the Collaborative Planning Grant track of the S-STEM program do not count against the proposal submission limit.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029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significant distinctions between Tracks 1, 2, and 3 of the S-STEM program, proposals to any of these three tracks share a number of common requirements.  A proposal to any of these tracks should include a literature review to support the inclusion of any proposed evidence-base activities.  An institutional needs assessment can also be used justify activities.</a:t>
            </a:r>
          </a:p>
          <a:p>
            <a:endParaRPr lang="en-US" dirty="0"/>
          </a:p>
          <a:p>
            <a:r>
              <a:rPr lang="en-US" dirty="0"/>
              <a:t>All proposals should describe plans to develop and support student cohorts and provide S-STEM scholars with faculty mentors. It is also advisable to describe how mentors will be trained to serve the scholars.  Since such activities cannot be required as a condition for receiving scholarship funds, consideration of how student engagement in these activities might be maximized is recommended.</a:t>
            </a:r>
          </a:p>
          <a:p>
            <a:endParaRPr lang="en-US" dirty="0"/>
          </a:p>
          <a:p>
            <a:r>
              <a:rPr lang="en-US" dirty="0"/>
              <a:t>Additionally, each Track 1, 2, or 3 proposal should describe a clear and specific evaluation plan that will be executed by an evaluator who is external to the project. This does not necessarily require that the evaluator be external to the institution.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99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 summary of the changes that have been made within NSF 24-511.  The deadline for Tracks 1, 2, 3, and Collaborative Planning Grants are now concurrent. The deadline in 2024 for all of these tracks is March 11 and will fall on the first Tuesday in March in 2025 and thereafter.</a:t>
            </a:r>
          </a:p>
          <a:p>
            <a:endParaRPr lang="en-US" dirty="0"/>
          </a:p>
          <a:p>
            <a:r>
              <a:rPr lang="en-US" dirty="0"/>
              <a:t>The maximum request for Track 2 is now $2 million. The maximum requests for all other tracks remain unchanged.</a:t>
            </a:r>
          </a:p>
          <a:p>
            <a:endParaRPr lang="en-US" dirty="0"/>
          </a:p>
          <a:p>
            <a:r>
              <a:rPr lang="en-US" dirty="0"/>
              <a:t>For the required data regarding the pool of prospective scholars and the evaluation logic model, these elements of the proposal may be included as supplementary documents or included as part of the Project Description, at the discretion of the proposal authors.</a:t>
            </a:r>
          </a:p>
          <a:p>
            <a:endParaRPr lang="en-US" dirty="0"/>
          </a:p>
          <a:p>
            <a:r>
              <a:rPr lang="en-US" dirty="0"/>
              <a:t>Lastly, proposers should incorporate the upcoming change in the 2024-2025 FAFSA calculation that will use the Student Aid Index (SAI) in place of Effective Family Contribution (EFC). All future calculations of unmet need will rely upon this new metric.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0182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 1 or the Institutional Capacity Building track of the S-STEM program is limited to institutions that have not received past funding from the NSF S-STEM or STEP programs. You can explore the NSF awards database to determine if your institution has had a past S-STEM or STEP award. Proposal budgets have a maximum allowed request of $1,000,000 and projects can have a duration of up to 6 years. At least 60% of the total request must be allocated to scholarships (Budget Line F.1.).</a:t>
            </a:r>
          </a:p>
          <a:p>
            <a:endParaRPr lang="en-US" dirty="0"/>
          </a:p>
          <a:p>
            <a:r>
              <a:rPr lang="en-US" dirty="0"/>
              <a:t>The Principal Investigator for a Track 1 proposal must be a STEM faculty member currently teaching in one of the S-STEM eligible disciplines being served by the proposed scholarship funds, or a STEM administrator who has taught in one of those same fields in the past two years. If not serving as the PI, a STEM administrator (department head or above) should also be a member of the project leadership team.</a:t>
            </a:r>
          </a:p>
          <a:p>
            <a:endParaRPr lang="en-US" dirty="0"/>
          </a:p>
          <a:p>
            <a:r>
              <a:rPr lang="en-US" dirty="0"/>
              <a:t>Faculty members from all departments included in the proposal should be playing a role in the project, either as co-PI, senior personnel, or as a scholar mentor.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0811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 2 or the Implementation: Single Institution track of the S-STEM program is open to any single institution of higher education accredited in the US. If student transfer or advancement to graduate school are part of the project, partnering institutions could be included as subawards. Proposal budgets for Track 2 have a maximum allowed request of $2,000,000 and projects can have a duration of up to 6 years. At least 60% of the total request must be allocated to scholarships (Budget Line F.1.).</a:t>
            </a:r>
          </a:p>
          <a:p>
            <a:endParaRPr lang="en-US" dirty="0"/>
          </a:p>
          <a:p>
            <a:r>
              <a:rPr lang="en-US" dirty="0"/>
              <a:t>Similar to Track 1, the Principal Investigator for a Track 2 proposal must be a STEM faculty member currently teaching in one of the S-STEM eligible disciplines being served by the proposed scholarship funds, or a STEM administrator who has taught in one of those same fields in the past two years. If not serving as the PI, a STEM administrator (department head or above) should also be a member of the project leadership team.</a:t>
            </a:r>
          </a:p>
          <a:p>
            <a:endParaRPr lang="en-US" dirty="0"/>
          </a:p>
          <a:p>
            <a:r>
              <a:rPr lang="en-US" dirty="0"/>
              <a:t>As in Track 1, faculty members from all departments included in a Track 2 proposal should be playing a role in the project, either as co-PI, senior personnel, or as a scholar mentor.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186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 1 and Track 2 proposals are meant to be scholarship-intensive, which is to say that formal research activities are not required in these tracks. The focus here should be on supporting the successful degree completion of scholars, and their transition into the STEM workforce or advancing their studies in STEM. Proposals can use non-scholarship funds to provide a variety of additional supports for scholars, including research experiences, conference travel, or internships.</a:t>
            </a:r>
          </a:p>
          <a:p>
            <a:endParaRPr lang="en-US" dirty="0"/>
          </a:p>
          <a:p>
            <a:r>
              <a:rPr lang="en-US" dirty="0"/>
              <a:t>Track 1 and Track 2 proposals should seek to advance knowledge about scholar success via their project evaluation plan and should include substantive plans for dissemination.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6717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 3 or the Inter-Institutional Consortia track of the S-STEM program is open to any institutions of higher education accredited in the US. Proposal submissions can be structured via subawards or multiple collaborative proposals.  Combined project budgets have a maximum allowed request of $5,000,000 and projects can have a duration of up to 6 years. At least 60% of the total request must be allocated to scholarships (Budget Line F.1.).</a:t>
            </a:r>
          </a:p>
          <a:p>
            <a:endParaRPr lang="en-US" dirty="0"/>
          </a:p>
          <a:p>
            <a:r>
              <a:rPr lang="en-US" dirty="0"/>
              <a:t>Track 3 proposals should include strong and mutually beneficial collaborations across all participating institutions in the consortium. The PI of a Track 3 proposal must be either: (a) a faculty member currently teaching in one of the proposed S-STEM eligible disciplines, (b) a STEM administrator (department head or above), or (c) a researcher whose expertise is in institutional, educational, or social science research in higher education.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246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Tracks 1 and 2, Track 3 projects should engage in high-quality research to advance understanding of how to adapt, implement, and scale up effective evidence-based practices to foster more positive outcomes for low-income students in STEM. This research should be led by PIs, co-PIs, or senior personnel who are faculty with expertise in social science or educational research. The faculty involved in the research efforts of the proposal cannot act as external evaluators for the same project. The S-STEM program welcomes all appropriate theoretical frameworks and methodological approaches to inform research projects within Track 3 proposals.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485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proposals for scholarships (Tracks 1, 2, and 3), the S-STEM program also welcomes Collaborative Planning Grants to Develop an Inter-Institutional Consortium or Track 3 proposal.  The budget request for a Collaborative Planning Grant has a limit of $100,000 and the project duration is up to 1 year in length. The aim of the Collaborative Planning Grant is to provide support for groups of two or more institutions of higher education and other potential partners to establish collaborations, increase understanding of issues confronting their institutions, pilot evidence-based practices, or establish formal inter-institutional agreements.  These activities should be in service to and aligned with the goal of developing a future Track 3 proposal.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Unlike Tracks 1, 2, and 3, there are no scholarships involved and, thus, the 60% of total request requirement is not in effect for Collaborative Planning Grants.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3583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Collaborative Planning Grants, the principal investigator must be a </a:t>
            </a:r>
            <a:r>
              <a:rPr lang="en-US" sz="1200" dirty="0">
                <a:solidFill>
                  <a:srgbClr val="000000"/>
                </a:solidFill>
                <a:latin typeface="Lucida Sans Unicode (Body)"/>
              </a:rPr>
              <a:t>faculty member teaching in any S-STEM eligible discipline or a STEM administrator (department head or above) at one of the institutions within the envisioned inter-institutional consortium. No formal dissemination plan or evaluation plan is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Lucida Sans Unicode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Lucida Sans Unicode (Body)"/>
              </a:rPr>
              <a:t>Collaborative Planning Grants have a page limit of 8 pages for the Project Description. Please refer to the current solicitation (NSF 24-511) for a comprehensive list of items required for a Collaborative Planning Grant.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686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there are a couple of operational details regarding the submission of an S-STEM proposal. The reporting of Current and Pending Support is limited to a span of 5 years. For proposals with a duration of six years, please report on only the first five years of the anticipated project’s lifespan. Also, proposals requesting a six-year duration must be submitted via Research.gov.  Grants.gov will not accommodate a six-year budget.</a:t>
            </a:r>
          </a:p>
          <a:p>
            <a:endParaRPr lang="en-US" dirty="0"/>
          </a:p>
          <a:p>
            <a:r>
              <a:rPr lang="en-US" dirty="0"/>
              <a:t>For additional information, please consult the S-STEM Program website. A link to the most current solicitation and an FAQ for the S-STEM program can be found there.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469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for this informational webinar. I hope that it has provided some useful guidance for developing your proposals to the S-STEM program. I wish you the best of luck and look forward to receiving your proposal submissions for the upcoming deadline.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5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updates made in the previous solicitation (NSF 23-527) remain in effect.  The maximum annual scholarship amounts for undergraduates is still $15,000 and the maximum annual scholarship for graduate students is $20,000.  The maximum duration for scholarship support is 5 years per each respective degree. </a:t>
            </a:r>
          </a:p>
          <a:p>
            <a:endParaRPr lang="en-US" dirty="0"/>
          </a:p>
          <a:p>
            <a:r>
              <a:rPr lang="en-US" dirty="0"/>
              <a:t>S-STEM remains a last-dollar scholarship and scholarships should meet a student’s unmet need up to the maximum allowable amount noted above.</a:t>
            </a:r>
          </a:p>
          <a:p>
            <a:endParaRPr lang="en-US" dirty="0"/>
          </a:p>
          <a:p>
            <a:r>
              <a:rPr lang="en-US" dirty="0"/>
              <a:t>The Office of Financial Aid must be involved in the determination of scholars’ income eligibility, unmet need, and scholarship amounts. The Office of Financial Aid must also provide an institutional definition of low-income that will be used to determine S-STEM scholar eligibility.</a:t>
            </a:r>
          </a:p>
          <a:p>
            <a:endParaRPr lang="en-US" dirty="0"/>
          </a:p>
          <a:p>
            <a:r>
              <a:rPr lang="en-US" dirty="0"/>
              <a:t>Also, in order to demonstrate project viability, proposers should provide data that show sufficient enrollments of students in the proposed disciplines and degree programs to meet the stated goals of the proposal.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3551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anyone interested in submitting a proposal to the S-STEM program, it’s important to be aware of the overarching goals of the S-STEM program.  The primary goal of the S-STEM program is to provide scholarships to academically talented, domestic low-income students with unmet need who are pursuing an S-STEM eligible degree. In addition to scholarship support, S-STEM projects should include cohort building and faculty mentoring, among other evidence-based activities to provide curricular and co-curricular support to their scholars.  The selection and structure of these activities should be informed by their potential impact on the retention, success, and graduation rates of the supported scholars. For any novel approaches that will be tested during the course of an S-STEM project, please note that these approaches should align appropriately with institutional contexts and resources. Proposals should also include explicit plans to disseminate findings that result from these tested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554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pursuit of a degree is central to S-STEM program goals, proposals should focus on helping scholars reach the milestone of graduating with a degree in an S-STEM eligible field. Upon graduation, projects should facilitate scholars’ entry into the STEM workforce or the advancement of their education in STEM.  This educational advancement can include transfer from an associate to a baccalaureate degree program or advancement from a baccalaureate to a graduate program in STEM, depending on what degrees the scholars are completing during the project.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322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improve the prospect of a scholar completing their degree program, project activities should clearly align with the goals of promoting student success, increasing retention, graduation, educational advancement (including transfer) and/or entry in the STEM workforce. The findings from the implementation of these activities should focus on how they might serve to improve local implementation of academic and student supports, increase our understanding of student success, and/or inform any future proposals to the S-STEM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30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possible activities that can be used to support scholars, including seminars, career counseling, internships or research opportunities. As mentioned earlier, institutional contexts and resources may place some limits on what is feasible, and these activities should be consistent with the needs and interests of the scholars themselves.. With regard to any proposed activities within an S-STEM proposal, it is important be as flexible as possible. Please note that these activities cannot be requirements for continued scholarship support. They can, however, be strongly encouraged and should be structured and scheduled, as much as possible, to accommodate a scholar’s other responsibilities.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6094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S-STEM program is congressionally mandated to serve low-income STEM students. Therefore, it is crucial that proposals provide a definition of low-income determined systematically by the institution’s Office of Financial Aid. This definition should be consistent with some other federal benchmark defining low-income (e.g., eligibility for federal Pell grants, eligibility for low-income [Section 8] housing). This definition should be documented in the proposal via a required letter from the Office of Financial Aid that: (1) certifies their understanding of the guidelines and requirements of the S-STEM program, (2) confirms the institutional definition of low-income, and (3) verifies their commitment to supporting the project as described in the proposal.  This letter should be included in the proposal as a Supplementary Document.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347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student’s unmet financial need must be determined based on institutional cost of attendance, the student’s Student Aid Index and other grants and scholarships. Loans or work-study should not be included in the unmet financial need calculation for S-STEM scholars.  The Student Aid Index has recently replaced Effective Family Contribution and is defined for undergraduate students by the US Department of Education Free Application for Federal Student Aid (FAFSA). Graduate student eligibility can be based on the Graduate Assistance in Areas of National Need (GAANN). Cost of Attendance is determined by each respective institution and can include a variety of costs in addition to tuition.  Housing, books, supplies, and transportation are examples of costs that may be included within the Cost of Attendance as determined by the institution’s Office of Financial Aid. Scholarships awarded in S-STEM projects for Tracks 1, 2, and 3 cannot exceed a student’s calculated unmet financial need or the maximum allowed S-STEM scholarship ($15,000 for undergraduates, $20,000 for graduate students), whichever is less.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7578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83E34887-EAC3-486C-9869-77154EEAAF9D}"/>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4" name="hcSlideMaster.Title SlideHeader">
            <a:extLst>
              <a:ext uri="{FF2B5EF4-FFF2-40B4-BE49-F238E27FC236}">
                <a16:creationId xmlns:a16="http://schemas.microsoft.com/office/drawing/2014/main" id="{A36654F8-887C-983C-023C-0F5AE6646C11}"/>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6" name="hcTitle SlideHeader">
            <a:extLst>
              <a:ext uri="{FF2B5EF4-FFF2-40B4-BE49-F238E27FC236}">
                <a16:creationId xmlns:a16="http://schemas.microsoft.com/office/drawing/2014/main" id="{F14F4E0F-2B5D-D91B-2526-B9C67267168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6541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5AD2F4AC-CD1A-4FB0-80C2-4A948112A05D}"/>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5" name="hcSlideMaster.Picture with CaptionHeader">
            <a:extLst>
              <a:ext uri="{FF2B5EF4-FFF2-40B4-BE49-F238E27FC236}">
                <a16:creationId xmlns:a16="http://schemas.microsoft.com/office/drawing/2014/main" id="{6C6DAEAD-CAD2-E3C3-DC3F-74131CC9F05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87158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64472D5-2C4D-4CF5-AFA0-C41B3459DF38}"/>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4" name="hcSlideMaster.Title and Vertical TextHeader">
            <a:extLst>
              <a:ext uri="{FF2B5EF4-FFF2-40B4-BE49-F238E27FC236}">
                <a16:creationId xmlns:a16="http://schemas.microsoft.com/office/drawing/2014/main" id="{B138120F-0E3D-650F-25AA-436E9D568FC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25474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6D95062C-25E8-4376-98A2-0D20714838AF}"/>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4" name="hcSlideMaster.Vertical Title and TextHeader">
            <a:extLst>
              <a:ext uri="{FF2B5EF4-FFF2-40B4-BE49-F238E27FC236}">
                <a16:creationId xmlns:a16="http://schemas.microsoft.com/office/drawing/2014/main" id="{7DAC94BF-D823-5CE5-4BCC-F170601202F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46496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264E6FD-216C-4388-B126-A336D62ADF81}" type="datetime1">
              <a:rPr lang="en-US" smtClean="0"/>
              <a:pPr/>
              <a:t>1/26/2024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a:t>National Science Foundation</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767341F-CAC0-4F61-9B6B-77D2E98B8FCD}" type="slidenum">
              <a:rPr lang="en-US" smtClean="0"/>
              <a:pPr/>
              <a:t>‹#›</a:t>
            </a:fld>
            <a:endParaRPr lang="en-US"/>
          </a:p>
        </p:txBody>
      </p:sp>
      <p:sp>
        <p:nvSpPr>
          <p:cNvPr id="3" name="hcSlideMaster13.Title SlideHeader">
            <a:extLst>
              <a:ext uri="{FF2B5EF4-FFF2-40B4-BE49-F238E27FC236}">
                <a16:creationId xmlns:a16="http://schemas.microsoft.com/office/drawing/2014/main" id="{07C6B52D-EA47-34E2-FC3B-AEABD61BCB29}"/>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4" name="hcTitle SlideHeader">
            <a:extLst>
              <a:ext uri="{FF2B5EF4-FFF2-40B4-BE49-F238E27FC236}">
                <a16:creationId xmlns:a16="http://schemas.microsoft.com/office/drawing/2014/main" id="{252A59C8-A280-F56B-9247-27C793E6FA2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49695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3EAACF-F412-42A9-AC0D-A660D01C1C67}" type="datetime1">
              <a:rPr lang="en-US" smtClean="0"/>
              <a:pPr/>
              <a:t>1/26/2024</a:t>
            </a:fld>
            <a:endParaRPr lang="en-US"/>
          </a:p>
        </p:txBody>
      </p:sp>
      <p:sp>
        <p:nvSpPr>
          <p:cNvPr id="5" name="Footer Placeholder 4"/>
          <p:cNvSpPr>
            <a:spLocks noGrp="1"/>
          </p:cNvSpPr>
          <p:nvPr>
            <p:ph type="ftr" sz="quarter" idx="11"/>
          </p:nvPr>
        </p:nvSpPr>
        <p:spPr/>
        <p:txBody>
          <a:bodyPr/>
          <a:lstStyle/>
          <a:p>
            <a:r>
              <a:rPr lang="en-US"/>
              <a:t>National Science Foundation</a:t>
            </a:r>
          </a:p>
        </p:txBody>
      </p:sp>
      <p:sp>
        <p:nvSpPr>
          <p:cNvPr id="6" name="Slide Number Placeholder 5"/>
          <p:cNvSpPr>
            <a:spLocks noGrp="1"/>
          </p:cNvSpPr>
          <p:nvPr>
            <p:ph type="sldNum" sz="quarter" idx="12"/>
          </p:nvPr>
        </p:nvSpPr>
        <p:spPr/>
        <p:txBody>
          <a:bodyPr/>
          <a:lstStyle/>
          <a:p>
            <a:fld id="{6767341F-CAC0-4F61-9B6B-77D2E98B8FCD}"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
        <p:nvSpPr>
          <p:cNvPr id="2" name="hcSlideMaster13.Title and ContentHeader">
            <a:extLst>
              <a:ext uri="{FF2B5EF4-FFF2-40B4-BE49-F238E27FC236}">
                <a16:creationId xmlns:a16="http://schemas.microsoft.com/office/drawing/2014/main" id="{E184F5E1-F42A-6944-11CE-41E3A6300A4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88590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BB7ED3D-D22D-44A1-8826-E570D44EB2F1}" type="datetime1">
              <a:rPr lang="en-US" smtClean="0"/>
              <a:pPr/>
              <a:t>1/26/2024</a:t>
            </a:fld>
            <a:endParaRPr lang="en-US"/>
          </a:p>
        </p:txBody>
      </p:sp>
      <p:sp>
        <p:nvSpPr>
          <p:cNvPr id="5" name="Footer Placeholder 4"/>
          <p:cNvSpPr>
            <a:spLocks noGrp="1"/>
          </p:cNvSpPr>
          <p:nvPr>
            <p:ph type="ftr" sz="quarter" idx="11"/>
          </p:nvPr>
        </p:nvSpPr>
        <p:spPr/>
        <p:txBody>
          <a:bodyPr/>
          <a:lstStyle/>
          <a:p>
            <a:r>
              <a:rPr lang="en-US"/>
              <a:t>National Science Foundation</a:t>
            </a:r>
          </a:p>
        </p:txBody>
      </p:sp>
      <p:sp>
        <p:nvSpPr>
          <p:cNvPr id="6" name="Slide Number Placeholder 5"/>
          <p:cNvSpPr>
            <a:spLocks noGrp="1"/>
          </p:cNvSpPr>
          <p:nvPr>
            <p:ph type="sldNum" sz="quarter" idx="12"/>
          </p:nvPr>
        </p:nvSpPr>
        <p:spPr/>
        <p:txBody>
          <a:bodyPr/>
          <a:lstStyle/>
          <a:p>
            <a:fld id="{6767341F-CAC0-4F61-9B6B-77D2E98B8FCD}"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9" name="hcSlideMaster13.Section HeaderHeader">
            <a:extLst>
              <a:ext uri="{FF2B5EF4-FFF2-40B4-BE49-F238E27FC236}">
                <a16:creationId xmlns:a16="http://schemas.microsoft.com/office/drawing/2014/main" id="{69D9E856-FBB1-5BBA-C3AE-EBF99A7D949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8451684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C7E3719-AB28-462C-AEA7-79115CE5CCE0}" type="datetime1">
              <a:rPr lang="en-US" smtClean="0"/>
              <a:pPr/>
              <a:t>1/26/2024</a:t>
            </a:fld>
            <a:endParaRPr lang="en-US"/>
          </a:p>
        </p:txBody>
      </p:sp>
      <p:sp>
        <p:nvSpPr>
          <p:cNvPr id="6" name="Footer Placeholder 5"/>
          <p:cNvSpPr>
            <a:spLocks noGrp="1"/>
          </p:cNvSpPr>
          <p:nvPr>
            <p:ph type="ftr" sz="quarter" idx="11"/>
          </p:nvPr>
        </p:nvSpPr>
        <p:spPr/>
        <p:txBody>
          <a:bodyPr/>
          <a:lstStyle/>
          <a:p>
            <a:r>
              <a:rPr lang="en-US"/>
              <a:t>National Science Foundation</a:t>
            </a:r>
          </a:p>
        </p:txBody>
      </p:sp>
      <p:sp>
        <p:nvSpPr>
          <p:cNvPr id="7" name="Slide Number Placeholder 6"/>
          <p:cNvSpPr>
            <a:spLocks noGrp="1"/>
          </p:cNvSpPr>
          <p:nvPr>
            <p:ph type="sldNum" sz="quarter" idx="12"/>
          </p:nvPr>
        </p:nvSpPr>
        <p:spPr/>
        <p:txBody>
          <a:bodyPr/>
          <a:lstStyle/>
          <a:p>
            <a:fld id="{6767341F-CAC0-4F61-9B6B-77D2E98B8FCD}"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
        <p:nvSpPr>
          <p:cNvPr id="2" name="hcSlideMaster13.Two ContentHeader">
            <a:extLst>
              <a:ext uri="{FF2B5EF4-FFF2-40B4-BE49-F238E27FC236}">
                <a16:creationId xmlns:a16="http://schemas.microsoft.com/office/drawing/2014/main" id="{AC4E82A6-B568-850F-F20D-2A7347A1A2A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2770980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05D7E24-718C-41C3-9581-93AF97AFFF64}" type="datetime1">
              <a:rPr lang="en-US" smtClean="0"/>
              <a:pPr/>
              <a:t>1/26/2024</a:t>
            </a:fld>
            <a:endParaRPr lang="en-US"/>
          </a:p>
        </p:txBody>
      </p:sp>
      <p:sp>
        <p:nvSpPr>
          <p:cNvPr id="8" name="Footer Placeholder 7"/>
          <p:cNvSpPr>
            <a:spLocks noGrp="1"/>
          </p:cNvSpPr>
          <p:nvPr>
            <p:ph type="ftr" sz="quarter" idx="11"/>
          </p:nvPr>
        </p:nvSpPr>
        <p:spPr/>
        <p:txBody>
          <a:bodyPr/>
          <a:lstStyle/>
          <a:p>
            <a:r>
              <a:rPr lang="en-US"/>
              <a:t>National Science Foundation</a:t>
            </a:r>
          </a:p>
        </p:txBody>
      </p:sp>
      <p:sp>
        <p:nvSpPr>
          <p:cNvPr id="9" name="Slide Number Placeholder 8"/>
          <p:cNvSpPr>
            <a:spLocks noGrp="1"/>
          </p:cNvSpPr>
          <p:nvPr>
            <p:ph type="sldNum" sz="quarter" idx="12"/>
          </p:nvPr>
        </p:nvSpPr>
        <p:spPr/>
        <p:txBody>
          <a:bodyPr/>
          <a:lstStyle/>
          <a:p>
            <a:fld id="{6767341F-CAC0-4F61-9B6B-77D2E98B8FCD}" type="slidenum">
              <a:rPr lang="en-US" smtClean="0"/>
              <a:pPr/>
              <a:t>‹#›</a:t>
            </a:fld>
            <a:endParaRPr lang="en-US"/>
          </a:p>
        </p:txBody>
      </p:sp>
      <p:sp>
        <p:nvSpPr>
          <p:cNvPr id="10" name="hcSlideMaster13.ComparisonHeader">
            <a:extLst>
              <a:ext uri="{FF2B5EF4-FFF2-40B4-BE49-F238E27FC236}">
                <a16:creationId xmlns:a16="http://schemas.microsoft.com/office/drawing/2014/main" id="{40A0349A-13AE-0A35-5918-B07A9593915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4752911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B6B480A-D6D8-4BE8-AAF9-96C12728A434}" type="datetime1">
              <a:rPr lang="en-US" smtClean="0"/>
              <a:pPr/>
              <a:t>1/26/2024</a:t>
            </a:fld>
            <a:endParaRPr lang="en-US"/>
          </a:p>
        </p:txBody>
      </p:sp>
      <p:sp>
        <p:nvSpPr>
          <p:cNvPr id="4" name="Footer Placeholder 3"/>
          <p:cNvSpPr>
            <a:spLocks noGrp="1"/>
          </p:cNvSpPr>
          <p:nvPr>
            <p:ph type="ftr" sz="quarter" idx="11"/>
          </p:nvPr>
        </p:nvSpPr>
        <p:spPr/>
        <p:txBody>
          <a:bodyPr/>
          <a:lstStyle/>
          <a:p>
            <a:r>
              <a:rPr lang="en-US"/>
              <a:t>National Science Foundation</a:t>
            </a:r>
          </a:p>
        </p:txBody>
      </p:sp>
      <p:sp>
        <p:nvSpPr>
          <p:cNvPr id="5" name="Slide Number Placeholder 4"/>
          <p:cNvSpPr>
            <a:spLocks noGrp="1"/>
          </p:cNvSpPr>
          <p:nvPr>
            <p:ph type="sldNum" sz="quarter" idx="12"/>
          </p:nvPr>
        </p:nvSpPr>
        <p:spPr/>
        <p:txBody>
          <a:bodyPr/>
          <a:lstStyle/>
          <a:p>
            <a:fld id="{6767341F-CAC0-4F61-9B6B-77D2E98B8FCD}"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
        <p:nvSpPr>
          <p:cNvPr id="2" name="hcSlideMaster13.Title OnlyHeader">
            <a:extLst>
              <a:ext uri="{FF2B5EF4-FFF2-40B4-BE49-F238E27FC236}">
                <a16:creationId xmlns:a16="http://schemas.microsoft.com/office/drawing/2014/main" id="{238F5B26-02D7-6525-B270-4E102A969E2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6558205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04888-AF66-4E53-9D15-88F5BFFC0AEB}" type="datetime1">
              <a:rPr lang="en-US" smtClean="0"/>
              <a:pPr/>
              <a:t>1/26/2024</a:t>
            </a:fld>
            <a:endParaRPr lang="en-US"/>
          </a:p>
        </p:txBody>
      </p:sp>
      <p:sp>
        <p:nvSpPr>
          <p:cNvPr id="3" name="Footer Placeholder 2"/>
          <p:cNvSpPr>
            <a:spLocks noGrp="1"/>
          </p:cNvSpPr>
          <p:nvPr>
            <p:ph type="ftr" sz="quarter" idx="11"/>
          </p:nvPr>
        </p:nvSpPr>
        <p:spPr/>
        <p:txBody>
          <a:bodyPr/>
          <a:lstStyle/>
          <a:p>
            <a:r>
              <a:rPr lang="en-US"/>
              <a:t>National Science Foundation</a:t>
            </a:r>
          </a:p>
        </p:txBody>
      </p:sp>
      <p:sp>
        <p:nvSpPr>
          <p:cNvPr id="4" name="Slide Number Placeholder 3"/>
          <p:cNvSpPr>
            <a:spLocks noGrp="1"/>
          </p:cNvSpPr>
          <p:nvPr>
            <p:ph type="sldNum" sz="quarter" idx="12"/>
          </p:nvPr>
        </p:nvSpPr>
        <p:spPr/>
        <p:txBody>
          <a:bodyPr/>
          <a:lstStyle/>
          <a:p>
            <a:fld id="{6767341F-CAC0-4F61-9B6B-77D2E98B8FCD}" type="slidenum">
              <a:rPr lang="en-US" smtClean="0"/>
              <a:pPr/>
              <a:t>‹#›</a:t>
            </a:fld>
            <a:endParaRPr lang="en-US"/>
          </a:p>
        </p:txBody>
      </p:sp>
      <p:sp>
        <p:nvSpPr>
          <p:cNvPr id="5" name="hcSlideMaster13.BlankHeader">
            <a:extLst>
              <a:ext uri="{FF2B5EF4-FFF2-40B4-BE49-F238E27FC236}">
                <a16:creationId xmlns:a16="http://schemas.microsoft.com/office/drawing/2014/main" id="{0F515540-B6F1-E98E-3AE3-BE5F73D1E50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5237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1E992AA-59CE-47E6-8AFB-7BC284F7F587}"/>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4" name="hcSlideMaster.Title and ContentHeader">
            <a:extLst>
              <a:ext uri="{FF2B5EF4-FFF2-40B4-BE49-F238E27FC236}">
                <a16:creationId xmlns:a16="http://schemas.microsoft.com/office/drawing/2014/main" id="{C3881AE7-BEA8-14FC-F84A-B20E4636253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85078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D817C8AC-F79C-4A19-98E6-E54101BBD7D0}" type="datetime1">
              <a:rPr lang="en-US" smtClean="0"/>
              <a:pPr/>
              <a:t>1/26/2024</a:t>
            </a:fld>
            <a:endParaRPr lang="en-US"/>
          </a:p>
        </p:txBody>
      </p:sp>
      <p:sp>
        <p:nvSpPr>
          <p:cNvPr id="6" name="Footer Placeholder 5"/>
          <p:cNvSpPr>
            <a:spLocks noGrp="1"/>
          </p:cNvSpPr>
          <p:nvPr>
            <p:ph type="ftr" sz="quarter" idx="11"/>
          </p:nvPr>
        </p:nvSpPr>
        <p:spPr/>
        <p:txBody>
          <a:bodyPr/>
          <a:lstStyle/>
          <a:p>
            <a:r>
              <a:rPr lang="en-US"/>
              <a:t>National Science Foundation</a:t>
            </a:r>
          </a:p>
        </p:txBody>
      </p:sp>
      <p:sp>
        <p:nvSpPr>
          <p:cNvPr id="7" name="Slide Number Placeholder 6"/>
          <p:cNvSpPr>
            <a:spLocks noGrp="1"/>
          </p:cNvSpPr>
          <p:nvPr>
            <p:ph type="sldNum" sz="quarter" idx="12"/>
          </p:nvPr>
        </p:nvSpPr>
        <p:spPr/>
        <p:txBody>
          <a:bodyPr/>
          <a:lstStyle/>
          <a:p>
            <a:fld id="{6767341F-CAC0-4F61-9B6B-77D2E98B8FCD}" type="slidenum">
              <a:rPr lang="en-US" smtClean="0"/>
              <a:pPr/>
              <a:t>‹#›</a:t>
            </a:fld>
            <a:endParaRPr lang="en-US"/>
          </a:p>
        </p:txBody>
      </p:sp>
      <p:sp>
        <p:nvSpPr>
          <p:cNvPr id="8" name="hcSlideMaster13.Content with CaptionHeader">
            <a:extLst>
              <a:ext uri="{FF2B5EF4-FFF2-40B4-BE49-F238E27FC236}">
                <a16:creationId xmlns:a16="http://schemas.microsoft.com/office/drawing/2014/main" id="{693D03AB-A931-E536-1518-E8D052AD904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7335902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1FBC3A2E-D36D-478C-A83E-D37AC9600EED}" type="datetime1">
              <a:rPr lang="en-US" smtClean="0"/>
              <a:pPr/>
              <a:t>1/26/2024</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r>
              <a:rPr lang="en-US"/>
              <a:t>National Science Foundation</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767341F-CAC0-4F61-9B6B-77D2E98B8FCD}" type="slidenum">
              <a:rPr lang="en-US" smtClean="0"/>
              <a:pPr/>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4" name="hcSlideMaster13.Picture with CaptionHeader">
            <a:extLst>
              <a:ext uri="{FF2B5EF4-FFF2-40B4-BE49-F238E27FC236}">
                <a16:creationId xmlns:a16="http://schemas.microsoft.com/office/drawing/2014/main" id="{1F84060C-38EB-D501-072D-0E501891138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1609338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198A6F6-1F5C-41DB-B454-D36B4873BE5B}" type="datetime1">
              <a:rPr lang="en-US" smtClean="0"/>
              <a:pPr/>
              <a:t>1/26/2024</a:t>
            </a:fld>
            <a:endParaRPr lang="en-US"/>
          </a:p>
        </p:txBody>
      </p:sp>
      <p:sp>
        <p:nvSpPr>
          <p:cNvPr id="5" name="Footer Placeholder 4"/>
          <p:cNvSpPr>
            <a:spLocks noGrp="1"/>
          </p:cNvSpPr>
          <p:nvPr>
            <p:ph type="ftr" sz="quarter" idx="11"/>
          </p:nvPr>
        </p:nvSpPr>
        <p:spPr/>
        <p:txBody>
          <a:bodyPr/>
          <a:lstStyle/>
          <a:p>
            <a:r>
              <a:rPr lang="en-US"/>
              <a:t>National Science Foundation</a:t>
            </a:r>
          </a:p>
        </p:txBody>
      </p:sp>
      <p:sp>
        <p:nvSpPr>
          <p:cNvPr id="6" name="Slide Number Placeholder 5"/>
          <p:cNvSpPr>
            <a:spLocks noGrp="1"/>
          </p:cNvSpPr>
          <p:nvPr>
            <p:ph type="sldNum" sz="quarter" idx="12"/>
          </p:nvPr>
        </p:nvSpPr>
        <p:spPr/>
        <p:txBody>
          <a:bodyPr/>
          <a:lstStyle/>
          <a:p>
            <a:fld id="{6767341F-CAC0-4F61-9B6B-77D2E98B8FCD}" type="slidenum">
              <a:rPr lang="en-US" smtClean="0"/>
              <a:pPr/>
              <a:t>‹#›</a:t>
            </a:fld>
            <a:endParaRPr lang="en-US"/>
          </a:p>
        </p:txBody>
      </p:sp>
      <p:sp>
        <p:nvSpPr>
          <p:cNvPr id="7" name="hcSlideMaster13.Title and Vertical TextHeader">
            <a:extLst>
              <a:ext uri="{FF2B5EF4-FFF2-40B4-BE49-F238E27FC236}">
                <a16:creationId xmlns:a16="http://schemas.microsoft.com/office/drawing/2014/main" id="{AF5F3946-9E2B-BEA9-C2F3-E9E9B8EA7F5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25538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058307-EE86-4249-93D7-1D581BDC8C99}" type="datetime1">
              <a:rPr lang="en-US" smtClean="0"/>
              <a:pPr/>
              <a:t>1/26/2024</a:t>
            </a:fld>
            <a:endParaRPr lang="en-US"/>
          </a:p>
        </p:txBody>
      </p:sp>
      <p:sp>
        <p:nvSpPr>
          <p:cNvPr id="5" name="Footer Placeholder 4"/>
          <p:cNvSpPr>
            <a:spLocks noGrp="1"/>
          </p:cNvSpPr>
          <p:nvPr>
            <p:ph type="ftr" sz="quarter" idx="11"/>
          </p:nvPr>
        </p:nvSpPr>
        <p:spPr/>
        <p:txBody>
          <a:bodyPr/>
          <a:lstStyle/>
          <a:p>
            <a:r>
              <a:rPr lang="en-US"/>
              <a:t>National Science Foundation</a:t>
            </a:r>
          </a:p>
        </p:txBody>
      </p:sp>
      <p:sp>
        <p:nvSpPr>
          <p:cNvPr id="6" name="Slide Number Placeholder 5"/>
          <p:cNvSpPr>
            <a:spLocks noGrp="1"/>
          </p:cNvSpPr>
          <p:nvPr>
            <p:ph type="sldNum" sz="quarter" idx="12"/>
          </p:nvPr>
        </p:nvSpPr>
        <p:spPr/>
        <p:txBody>
          <a:bodyPr/>
          <a:lstStyle/>
          <a:p>
            <a:fld id="{6767341F-CAC0-4F61-9B6B-77D2E98B8FCD}" type="slidenum">
              <a:rPr lang="en-US" smtClean="0"/>
              <a:pPr/>
              <a:t>‹#›</a:t>
            </a:fld>
            <a:endParaRPr lang="en-US"/>
          </a:p>
        </p:txBody>
      </p:sp>
      <p:sp>
        <p:nvSpPr>
          <p:cNvPr id="7" name="hcSlideMaster13.Vertical Title and TextHeader">
            <a:extLst>
              <a:ext uri="{FF2B5EF4-FFF2-40B4-BE49-F238E27FC236}">
                <a16:creationId xmlns:a16="http://schemas.microsoft.com/office/drawing/2014/main" id="{BEE6D68E-591E-E30E-BD62-AE7A7E019C2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07408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TIT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1E992AA-59CE-47E6-8AFB-7BC284F7F587}"/>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724109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FED2DC38-69EF-406A-8D5E-D35F3B382169}"/>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4" name="hcSlideMaster.Section HeaderHeader">
            <a:extLst>
              <a:ext uri="{FF2B5EF4-FFF2-40B4-BE49-F238E27FC236}">
                <a16:creationId xmlns:a16="http://schemas.microsoft.com/office/drawing/2014/main" id="{1B86D116-1D08-3D6E-1FCC-6238607C5D7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6654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6BC6C88-09CB-4D85-90C4-B7E7B0E02B7D}"/>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5" name="hcSlideMaster.Two ContentHeader">
            <a:extLst>
              <a:ext uri="{FF2B5EF4-FFF2-40B4-BE49-F238E27FC236}">
                <a16:creationId xmlns:a16="http://schemas.microsoft.com/office/drawing/2014/main" id="{8A3616AF-F9B6-BC04-9AFE-C6A3B92B67B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0970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22E58310-715E-4310-AF2F-17B99010342D}"/>
              </a:ext>
            </a:extLst>
          </p:cNvPr>
          <p:cNvSpPr>
            <a:spLocks noGrp="1"/>
          </p:cNvSpPr>
          <p:nvPr>
            <p:ph type="sldNum" sz="quarter" idx="10"/>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7" name="hcSlideMaster.ComparisonHeader">
            <a:extLst>
              <a:ext uri="{FF2B5EF4-FFF2-40B4-BE49-F238E27FC236}">
                <a16:creationId xmlns:a16="http://schemas.microsoft.com/office/drawing/2014/main" id="{F295EE2F-EF45-3D7C-5C7B-48CF91055C2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895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2B8432A-6F42-4B2F-BD06-6B8F913A51E2}"/>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3" name="hcSlideMaster.Title OnlyHeader">
            <a:extLst>
              <a:ext uri="{FF2B5EF4-FFF2-40B4-BE49-F238E27FC236}">
                <a16:creationId xmlns:a16="http://schemas.microsoft.com/office/drawing/2014/main" id="{29A12006-D694-81AB-44F7-D9256562B3C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20617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8C7B847-0985-4269-960C-DADFB904565E}"/>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2" name="hcSlideMaster.BlankHeader">
            <a:extLst>
              <a:ext uri="{FF2B5EF4-FFF2-40B4-BE49-F238E27FC236}">
                <a16:creationId xmlns:a16="http://schemas.microsoft.com/office/drawing/2014/main" id="{90944716-3CF4-282A-E8CA-8BC28A32C48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66808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8AF5B88B-58AE-40A8-A85D-04FDB123186C}"/>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
        <p:nvSpPr>
          <p:cNvPr id="5" name="hcSlideMaster.Content with CaptionHeader">
            <a:extLst>
              <a:ext uri="{FF2B5EF4-FFF2-40B4-BE49-F238E27FC236}">
                <a16:creationId xmlns:a16="http://schemas.microsoft.com/office/drawing/2014/main" id="{542EDBF2-DA0E-898E-9979-8E71223DD97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59737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2B7228-A470-42A5-B5D7-36AC60001E6F}"/>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44259" t="88253"/>
          <a:stretch/>
        </p:blipFill>
        <p:spPr>
          <a:xfrm>
            <a:off x="5396088" y="6052406"/>
            <a:ext cx="6795911" cy="805593"/>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D6C8F16-7AEB-45F7-B23F-6255B8056C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379200" y="6052407"/>
            <a:ext cx="743256" cy="747141"/>
          </a:xfrm>
          <a:prstGeom prst="rect">
            <a:avLst/>
          </a:prstGeom>
        </p:spPr>
      </p:pic>
    </p:spTree>
    <p:extLst>
      <p:ext uri="{BB962C8B-B14F-4D97-AF65-F5344CB8AC3E}">
        <p14:creationId xmlns:p14="http://schemas.microsoft.com/office/powerpoint/2010/main" val="155270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33ACB3C4-E654-4DC4-8228-2D62B0419C27}" type="datetime1">
              <a:rPr lang="en-US" smtClean="0"/>
              <a:pPr/>
              <a:t>1/26/2024</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en-US"/>
              <a:t>National Science Foundation</a:t>
            </a: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6767341F-CAC0-4F61-9B6B-77D2E98B8FCD}" type="slidenum">
              <a:rPr lang="en-US" smtClean="0"/>
              <a:pPr/>
              <a:t>‹#›</a:t>
            </a:fld>
            <a:endParaRPr lang="en-US"/>
          </a:p>
        </p:txBody>
      </p:sp>
    </p:spTree>
    <p:extLst>
      <p:ext uri="{BB962C8B-B14F-4D97-AF65-F5344CB8AC3E}">
        <p14:creationId xmlns:p14="http://schemas.microsoft.com/office/powerpoint/2010/main" val="2718681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hyperlink" Target="https://www.nsf.gov/publications/pub_summ.jsp?WT.z_pims_id=5257&amp;ods_key=nsf22527"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hyperlink" Target="https://www.nsf.gov/about/research_areas.jsp"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4.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6.pn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4.xml"/><Relationship Id="rId5" Type="http://schemas.openxmlformats.org/officeDocument/2006/relationships/slideLayout" Target="../slideLayouts/slideLayout19.xml"/><Relationship Id="rId4" Type="http://schemas.openxmlformats.org/officeDocument/2006/relationships/audio" Target="../media/media15.m4a"/></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9.xml"/><Relationship Id="rId7" Type="http://schemas.openxmlformats.org/officeDocument/2006/relationships/image" Target="../media/image13.svg"/><Relationship Id="rId12"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7.jpeg"/><Relationship Id="rId10" Type="http://schemas.openxmlformats.org/officeDocument/2006/relationships/image" Target="../media/image16.png"/><Relationship Id="rId4" Type="http://schemas.openxmlformats.org/officeDocument/2006/relationships/notesSlide" Target="../notesSlides/notesSlide15.xml"/><Relationship Id="rId9"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nsf.gov/pubs/2024/nsf24511/nsf24511.htm" TargetMode="External"/><Relationship Id="rId5" Type="http://schemas.openxmlformats.org/officeDocument/2006/relationships/image" Target="../media/image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9.xml"/><Relationship Id="rId7" Type="http://schemas.openxmlformats.org/officeDocument/2006/relationships/diagramLayout" Target="../diagrams/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7.jpe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9.xml"/><Relationship Id="rId7" Type="http://schemas.openxmlformats.org/officeDocument/2006/relationships/diagramLayout" Target="../diagrams/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2.xml"/><Relationship Id="rId11" Type="http://schemas.openxmlformats.org/officeDocument/2006/relationships/image" Target="../media/image6.png"/><Relationship Id="rId5" Type="http://schemas.openxmlformats.org/officeDocument/2006/relationships/image" Target="../media/image7.jpeg"/><Relationship Id="rId10" Type="http://schemas.microsoft.com/office/2007/relationships/diagramDrawing" Target="../diagrams/drawing2.xml"/><Relationship Id="rId4" Type="http://schemas.openxmlformats.org/officeDocument/2006/relationships/notesSlide" Target="../notesSlides/notesSlide6.xml"/><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inbow colored background.">
            <a:extLst>
              <a:ext uri="{FF2B5EF4-FFF2-40B4-BE49-F238E27FC236}">
                <a16:creationId xmlns:a16="http://schemas.microsoft.com/office/drawing/2014/main" id="{E37DEAC4-7E59-4FF6-BD31-AE888AAFF1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6517" y="4606419"/>
            <a:ext cx="43158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Directorate for STEM Education (EDU)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Division of Undergraduate Education (DUE)</a:t>
            </a:r>
          </a:p>
        </p:txBody>
      </p:sp>
      <p:pic>
        <p:nvPicPr>
          <p:cNvPr id="5" name="Picture 4" descr="NSF logo">
            <a:extLst>
              <a:ext uri="{FF2B5EF4-FFF2-40B4-BE49-F238E27FC236}">
                <a16:creationId xmlns:a16="http://schemas.microsoft.com/office/drawing/2014/main" id="{9683BF1A-2330-4931-93BE-EA3DBBD630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089" y="3389971"/>
            <a:ext cx="1052736" cy="1058238"/>
          </a:xfrm>
          <a:prstGeom prst="rect">
            <a:avLst/>
          </a:prstGeom>
        </p:spPr>
      </p:pic>
      <p:sp>
        <p:nvSpPr>
          <p:cNvPr id="6" name="Title 5">
            <a:extLst>
              <a:ext uri="{FF2B5EF4-FFF2-40B4-BE49-F238E27FC236}">
                <a16:creationId xmlns:a16="http://schemas.microsoft.com/office/drawing/2014/main" id="{2C87365F-4213-714F-B68B-5FC9D24C1207}"/>
              </a:ext>
            </a:extLst>
          </p:cNvPr>
          <p:cNvSpPr>
            <a:spLocks noGrp="1"/>
          </p:cNvSpPr>
          <p:nvPr>
            <p:ph type="title"/>
          </p:nvPr>
        </p:nvSpPr>
        <p:spPr>
          <a:xfrm>
            <a:off x="438150" y="124984"/>
            <a:ext cx="11194526" cy="1325563"/>
          </a:xfrm>
        </p:spPr>
        <p:txBody>
          <a:bodyPr>
            <a:normAutofit fontScale="90000"/>
          </a:bodyPr>
          <a:lstStyle/>
          <a:p>
            <a:pPr algn="ctr"/>
            <a:r>
              <a:rPr lang="en-US" dirty="0"/>
              <a:t>NSF Scholarships in Science, Technology, Engineering, &amp; Mathematics (S-STEM)</a:t>
            </a:r>
            <a:br>
              <a:rPr lang="en-US" dirty="0"/>
            </a:br>
            <a:br>
              <a:rPr lang="en-US" dirty="0"/>
            </a:br>
            <a:r>
              <a:rPr lang="en-US" dirty="0"/>
              <a:t>Overview of S-STEM Program</a:t>
            </a:r>
            <a:br>
              <a:rPr lang="en-US" dirty="0"/>
            </a:br>
            <a:r>
              <a:rPr lang="en-US" dirty="0">
                <a:solidFill>
                  <a:srgbClr val="00B0F0"/>
                </a:solidFill>
                <a:hlinkClick r:id="rId7">
                  <a:extLst>
                    <a:ext uri="{A12FA001-AC4F-418D-AE19-62706E023703}">
                      <ahyp:hlinkClr xmlns:ahyp="http://schemas.microsoft.com/office/drawing/2018/hyperlinkcolor" val="tx"/>
                    </a:ext>
                  </a:extLst>
                </a:hlinkClick>
              </a:rPr>
              <a:t>NSF </a:t>
            </a:r>
            <a:r>
              <a:rPr lang="en-US" u="sng" dirty="0">
                <a:solidFill>
                  <a:srgbClr val="00B0F0"/>
                </a:solidFill>
                <a:hlinkClick r:id="rId7">
                  <a:extLst>
                    <a:ext uri="{A12FA001-AC4F-418D-AE19-62706E023703}">
                      <ahyp:hlinkClr xmlns:ahyp="http://schemas.microsoft.com/office/drawing/2018/hyperlinkcolor" val="tx"/>
                    </a:ext>
                  </a:extLst>
                </a:hlinkClick>
              </a:rPr>
              <a:t>24-5</a:t>
            </a:r>
            <a:r>
              <a:rPr lang="en-US" u="sng" dirty="0">
                <a:solidFill>
                  <a:srgbClr val="00B0F0"/>
                </a:solidFill>
              </a:rPr>
              <a:t>11</a:t>
            </a:r>
            <a:br>
              <a:rPr lang="en-US" dirty="0">
                <a:solidFill>
                  <a:srgbClr val="00B0F0"/>
                </a:solidFill>
              </a:rPr>
            </a:br>
            <a:br>
              <a:rPr lang="en-US" dirty="0">
                <a:solidFill>
                  <a:srgbClr val="00B0F0"/>
                </a:solidFill>
              </a:rPr>
            </a:br>
            <a:r>
              <a:rPr lang="en-US" sz="3600" dirty="0"/>
              <a:t>Deadline:  March 11, 2024 for Tracks 1, 2, 3, &amp; Collaborative                        Planning Grants</a:t>
            </a:r>
            <a:endParaRPr lang="en-US" dirty="0">
              <a:highlight>
                <a:srgbClr val="FFFF00"/>
              </a:highlight>
            </a:endParaRPr>
          </a:p>
        </p:txBody>
      </p:sp>
      <p:sp>
        <p:nvSpPr>
          <p:cNvPr id="2" name="Slide Number Placeholder 1">
            <a:extLst>
              <a:ext uri="{FF2B5EF4-FFF2-40B4-BE49-F238E27FC236}">
                <a16:creationId xmlns:a16="http://schemas.microsoft.com/office/drawing/2014/main" id="{3CFCFCE2-059D-40CC-A90D-8C1C8C452AD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4BEAD3-91E3-4FFC-B7DC-935959D1748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Recorded Sound">
            <a:hlinkClick r:id="" action="ppaction://media"/>
            <a:extLst>
              <a:ext uri="{FF2B5EF4-FFF2-40B4-BE49-F238E27FC236}">
                <a16:creationId xmlns:a16="http://schemas.microsoft.com/office/drawing/2014/main" id="{DEE3C795-81A4-6289-9F6F-118084DDEC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H="1" flipV="1">
            <a:off x="722108" y="5632656"/>
            <a:ext cx="816009" cy="816009"/>
          </a:xfrm>
          <a:prstGeom prst="rect">
            <a:avLst/>
          </a:prstGeom>
        </p:spPr>
      </p:pic>
    </p:spTree>
    <p:extLst>
      <p:ext uri="{BB962C8B-B14F-4D97-AF65-F5344CB8AC3E}">
        <p14:creationId xmlns:p14="http://schemas.microsoft.com/office/powerpoint/2010/main" val="239167943"/>
      </p:ext>
    </p:extLst>
  </p:cSld>
  <p:clrMapOvr>
    <a:masterClrMapping/>
  </p:clrMapOvr>
  <mc:AlternateContent xmlns:mc="http://schemas.openxmlformats.org/markup-compatibility/2006" xmlns:p14="http://schemas.microsoft.com/office/powerpoint/2010/main">
    <mc:Choice Requires="p14">
      <p:transition spd="slow" p14:dur="2000" advTm="32712"/>
    </mc:Choice>
    <mc:Fallback xmlns="">
      <p:transition spd="slow" advTm="3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2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14300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Rectangle: Rounded Corners 1">
            <a:extLst>
              <a:ext uri="{FF2B5EF4-FFF2-40B4-BE49-F238E27FC236}">
                <a16:creationId xmlns:a16="http://schemas.microsoft.com/office/drawing/2014/main" id="{155D69E5-B5B0-4CE9-A5C0-0D15A5C71495}"/>
              </a:ext>
              <a:ext uri="{C183D7F6-B498-43B3-948B-1728B52AA6E4}">
                <adec:decorative xmlns:adec="http://schemas.microsoft.com/office/drawing/2017/decorative" val="1"/>
              </a:ext>
            </a:extLst>
          </p:cNvPr>
          <p:cNvSpPr/>
          <p:nvPr/>
        </p:nvSpPr>
        <p:spPr>
          <a:xfrm>
            <a:off x="638175" y="1533583"/>
            <a:ext cx="10507181" cy="121149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allout: Up Arrow 4">
            <a:extLst>
              <a:ext uri="{FF2B5EF4-FFF2-40B4-BE49-F238E27FC236}">
                <a16:creationId xmlns:a16="http://schemas.microsoft.com/office/drawing/2014/main" id="{1AB6BC5F-DC32-4DB3-9BAB-54C30557259A}"/>
              </a:ext>
            </a:extLst>
          </p:cNvPr>
          <p:cNvSpPr txBox="1"/>
          <p:nvPr/>
        </p:nvSpPr>
        <p:spPr>
          <a:xfrm>
            <a:off x="1046644" y="1805950"/>
            <a:ext cx="9470062" cy="6809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a:r>
              <a:rPr lang="en-US" sz="2000">
                <a:solidFill>
                  <a:schemeClr val="tx1"/>
                </a:solidFill>
              </a:rPr>
              <a:t>The definition of </a:t>
            </a:r>
            <a:r>
              <a:rPr lang="en-US" sz="2000" b="1">
                <a:solidFill>
                  <a:schemeClr val="tx1"/>
                </a:solidFill>
              </a:rPr>
              <a:t>academic talent</a:t>
            </a:r>
            <a:r>
              <a:rPr lang="en-US" sz="2000">
                <a:solidFill>
                  <a:schemeClr val="tx1"/>
                </a:solidFill>
              </a:rPr>
              <a:t> is determined by the project and may include a GPA target, letters of recommendation, and other factors.</a:t>
            </a:r>
          </a:p>
        </p:txBody>
      </p:sp>
      <p:sp>
        <p:nvSpPr>
          <p:cNvPr id="3" name="TextBox 2">
            <a:extLst>
              <a:ext uri="{FF2B5EF4-FFF2-40B4-BE49-F238E27FC236}">
                <a16:creationId xmlns:a16="http://schemas.microsoft.com/office/drawing/2014/main" id="{559C8175-9C35-4F04-832F-3C65C41CE0D8}"/>
              </a:ext>
              <a:ext uri="{C183D7F6-B498-43B3-948B-1728B52AA6E4}">
                <adec:decorative xmlns:adec="http://schemas.microsoft.com/office/drawing/2017/decorative" val="1"/>
              </a:ext>
            </a:extLst>
          </p:cNvPr>
          <p:cNvSpPr txBox="1"/>
          <p:nvPr/>
        </p:nvSpPr>
        <p:spPr>
          <a:xfrm>
            <a:off x="552114" y="3144121"/>
            <a:ext cx="10806111" cy="677108"/>
          </a:xfrm>
          <a:prstGeom prst="rect">
            <a:avLst/>
          </a:prstGeom>
          <a:noFill/>
        </p:spPr>
        <p:txBody>
          <a:bodyPr wrap="square" rtlCol="0">
            <a:spAutoFit/>
          </a:bodyPr>
          <a:lstStyle/>
          <a:p>
            <a:endParaRPr lang="en-US" sz="2000"/>
          </a:p>
          <a:p>
            <a:endParaRPr lang="en-US"/>
          </a:p>
        </p:txBody>
      </p:sp>
      <p:sp>
        <p:nvSpPr>
          <p:cNvPr id="6" name="Rectangle: Top Corners Rounded 5">
            <a:extLst>
              <a:ext uri="{FF2B5EF4-FFF2-40B4-BE49-F238E27FC236}">
                <a16:creationId xmlns:a16="http://schemas.microsoft.com/office/drawing/2014/main" id="{E4825BBB-528F-4525-A702-74AA3FDB2DEE}"/>
              </a:ext>
            </a:extLst>
          </p:cNvPr>
          <p:cNvSpPr/>
          <p:nvPr/>
        </p:nvSpPr>
        <p:spPr>
          <a:xfrm>
            <a:off x="5781675" y="3049002"/>
            <a:ext cx="5772150" cy="2894598"/>
          </a:xfrm>
          <a:prstGeom prst="round2Same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It is acceptable for projects to use targeted recruiting (i.e. try to attract talented students from specific populations).</a:t>
            </a:r>
          </a:p>
          <a:p>
            <a:pPr algn="ctr"/>
            <a:endParaRPr lang="en-US">
              <a:solidFill>
                <a:schemeClr val="tx1"/>
              </a:solidFill>
            </a:endParaRPr>
          </a:p>
          <a:p>
            <a:pPr algn="ctr"/>
            <a:r>
              <a:rPr lang="en-US">
                <a:solidFill>
                  <a:schemeClr val="tx1"/>
                </a:solidFill>
              </a:rPr>
              <a:t>However, a</a:t>
            </a:r>
            <a:r>
              <a:rPr lang="en-US" b="0" i="0" u="none">
                <a:solidFill>
                  <a:schemeClr val="tx1"/>
                </a:solidFill>
              </a:rPr>
              <a:t>ll students who meet a project’s citizenship, academic, and financial eligibility requirements must have an equal opportunity regardless of any other factors.</a:t>
            </a:r>
            <a:r>
              <a:rPr lang="en-US">
                <a:solidFill>
                  <a:schemeClr val="tx1"/>
                </a:solidFill>
              </a:rPr>
              <a:t> Demographic information, gender, etc. cannot be part of selection criteria.</a:t>
            </a:r>
          </a:p>
        </p:txBody>
      </p:sp>
      <p:sp>
        <p:nvSpPr>
          <p:cNvPr id="14" name="Rectangle: Top Corners Rounded 13">
            <a:extLst>
              <a:ext uri="{FF2B5EF4-FFF2-40B4-BE49-F238E27FC236}">
                <a16:creationId xmlns:a16="http://schemas.microsoft.com/office/drawing/2014/main" id="{1F7753ED-C927-47C4-B800-C8653D6F32EF}"/>
              </a:ext>
              <a:ext uri="{C183D7F6-B498-43B3-948B-1728B52AA6E4}">
                <adec:decorative xmlns:adec="http://schemas.microsoft.com/office/drawing/2017/decorative" val="1"/>
              </a:ext>
            </a:extLst>
          </p:cNvPr>
          <p:cNvSpPr/>
          <p:nvPr/>
        </p:nvSpPr>
        <p:spPr>
          <a:xfrm>
            <a:off x="638175" y="3039477"/>
            <a:ext cx="4839987" cy="2894597"/>
          </a:xfrm>
          <a:prstGeom prst="round2Same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1F375B-DC96-4504-A033-0760CACC7514}"/>
              </a:ext>
            </a:extLst>
          </p:cNvPr>
          <p:cNvSpPr txBox="1"/>
          <p:nvPr/>
        </p:nvSpPr>
        <p:spPr>
          <a:xfrm>
            <a:off x="857249" y="3372721"/>
            <a:ext cx="4352926" cy="2031325"/>
          </a:xfrm>
          <a:prstGeom prst="rect">
            <a:avLst/>
          </a:prstGeom>
          <a:noFill/>
        </p:spPr>
        <p:txBody>
          <a:bodyPr wrap="square" rtlCol="0">
            <a:spAutoFit/>
          </a:bodyPr>
          <a:lstStyle/>
          <a:p>
            <a:r>
              <a:rPr lang="en-US"/>
              <a:t>Low-income students often have additional responsibilities that may reduce their access to opportunities.</a:t>
            </a:r>
          </a:p>
          <a:p>
            <a:endParaRPr lang="en-US"/>
          </a:p>
          <a:p>
            <a:r>
              <a:rPr lang="en-US"/>
              <a:t>Projects are strongly encouraged to develop </a:t>
            </a:r>
            <a:r>
              <a:rPr lang="en-US" b="1"/>
              <a:t>holistic </a:t>
            </a:r>
            <a:r>
              <a:rPr lang="en-US"/>
              <a:t>selection criteria that look to identify talent in many ways.  </a:t>
            </a:r>
          </a:p>
        </p:txBody>
      </p:sp>
      <p:sp>
        <p:nvSpPr>
          <p:cNvPr id="4" name="Title 3">
            <a:extLst>
              <a:ext uri="{FF2B5EF4-FFF2-40B4-BE49-F238E27FC236}">
                <a16:creationId xmlns:a16="http://schemas.microsoft.com/office/drawing/2014/main" id="{BF10EFCA-B1C0-4984-9BDC-81BB873DFFFF}"/>
              </a:ext>
            </a:extLst>
          </p:cNvPr>
          <p:cNvSpPr>
            <a:spLocks noGrp="1"/>
          </p:cNvSpPr>
          <p:nvPr>
            <p:ph type="title" idx="4294967295"/>
          </p:nvPr>
        </p:nvSpPr>
        <p:spPr>
          <a:xfrm>
            <a:off x="609600" y="463426"/>
            <a:ext cx="10972800" cy="1143000"/>
          </a:xfrm>
        </p:spPr>
        <p:txBody>
          <a:bodyPr/>
          <a:lstStyle/>
          <a:p>
            <a:pPr algn="ctr" rtl="0" eaLnBrk="1" latinLnBrk="0" hangingPunct="1"/>
            <a:r>
              <a:rPr lang="en-US" sz="3200" kern="1200">
                <a:solidFill>
                  <a:srgbClr val="335B74"/>
                </a:solidFill>
                <a:effectLst/>
                <a:latin typeface="Lucida Sans Unicode" panose="020B0602030504020204" pitchFamily="34" charset="0"/>
                <a:ea typeface="+mn-ea"/>
                <a:cs typeface="+mn-cs"/>
              </a:rPr>
              <a:t>Student Eligibility Criteria – Academic Talent</a:t>
            </a:r>
            <a:endParaRPr lang="en-US">
              <a:effectLst/>
            </a:endParaRPr>
          </a:p>
          <a:p>
            <a:endParaRPr lang="en-US"/>
          </a:p>
        </p:txBody>
      </p:sp>
      <p:sp>
        <p:nvSpPr>
          <p:cNvPr id="5" name="TextBox 4">
            <a:extLst>
              <a:ext uri="{FF2B5EF4-FFF2-40B4-BE49-F238E27FC236}">
                <a16:creationId xmlns:a16="http://schemas.microsoft.com/office/drawing/2014/main" id="{333D81B8-D68F-7148-7046-5C42990E108B}"/>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10" name="Recorded Sound">
            <a:hlinkClick r:id="" action="ppaction://media"/>
            <a:extLst>
              <a:ext uri="{FF2B5EF4-FFF2-40B4-BE49-F238E27FC236}">
                <a16:creationId xmlns:a16="http://schemas.microsoft.com/office/drawing/2014/main" id="{458DDE4B-F4CA-8395-E692-F007327C77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1775" y="5689606"/>
            <a:ext cx="406400" cy="406400"/>
          </a:xfrm>
          <a:prstGeom prst="rect">
            <a:avLst/>
          </a:prstGeom>
        </p:spPr>
      </p:pic>
    </p:spTree>
    <p:extLst>
      <p:ext uri="{BB962C8B-B14F-4D97-AF65-F5344CB8AC3E}">
        <p14:creationId xmlns:p14="http://schemas.microsoft.com/office/powerpoint/2010/main" val="3601328556"/>
      </p:ext>
    </p:extLst>
  </p:cSld>
  <p:clrMapOvr>
    <a:masterClrMapping/>
  </p:clrMapOvr>
  <mc:AlternateContent xmlns:mc="http://schemas.openxmlformats.org/markup-compatibility/2006" xmlns:p14="http://schemas.microsoft.com/office/powerpoint/2010/main">
    <mc:Choice Requires="p14">
      <p:transition spd="slow" p14:dur="2000" advTm="61520"/>
    </mc:Choice>
    <mc:Fallback xmlns="">
      <p:transition spd="slow" advTm="61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983970"/>
            <a:ext cx="672440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D4341B5-1348-4FC2-9071-28DCF102B6A7}"/>
              </a:ext>
            </a:extLst>
          </p:cNvPr>
          <p:cNvSpPr txBox="1"/>
          <p:nvPr/>
        </p:nvSpPr>
        <p:spPr>
          <a:xfrm>
            <a:off x="245006" y="1189591"/>
            <a:ext cx="11301198" cy="5309146"/>
          </a:xfrm>
          <a:prstGeom prst="rect">
            <a:avLst/>
          </a:prstGeom>
          <a:noFill/>
        </p:spPr>
        <p:txBody>
          <a:bodyPr wrap="square" lIns="91440" tIns="45720" rIns="91440" bIns="45720" rtlCol="0" anchor="t">
            <a:spAutoFit/>
          </a:bodyPr>
          <a:lstStyle/>
          <a:p>
            <a:r>
              <a:rPr lang="en-US" sz="1900" b="0" i="0" u="none" strike="noStrike" baseline="0" dirty="0">
                <a:latin typeface="+mj-lt"/>
              </a:rPr>
              <a:t>Projects supporting scholars studying in any disciplinary fields in which NSF provides research funding are eligible for the S-STEM program, with the exception of:</a:t>
            </a:r>
          </a:p>
          <a:p>
            <a:pPr algn="ctr"/>
            <a:endParaRPr lang="en-US" sz="1900" dirty="0">
              <a:latin typeface="+mj-lt"/>
            </a:endParaRPr>
          </a:p>
          <a:p>
            <a:pPr marL="342900" indent="-342900">
              <a:buFont typeface="Arial" panose="020B0604020202020204" pitchFamily="34" charset="0"/>
              <a:buChar char="•"/>
            </a:pPr>
            <a:r>
              <a:rPr lang="en-US" sz="1900" dirty="0">
                <a:latin typeface="+mj-lt"/>
              </a:rPr>
              <a:t>All clinical fields</a:t>
            </a:r>
          </a:p>
          <a:p>
            <a:pPr marL="342900" indent="-342900">
              <a:buFont typeface="Arial" panose="020B0604020202020204" pitchFamily="34" charset="0"/>
              <a:buChar char="•"/>
            </a:pPr>
            <a:r>
              <a:rPr lang="en-US" sz="1900" dirty="0">
                <a:latin typeface="+mj-lt"/>
              </a:rPr>
              <a:t>Degrees in Business Administration at any levels</a:t>
            </a:r>
          </a:p>
          <a:p>
            <a:pPr marL="342900" indent="-342900">
              <a:buFont typeface="Arial" panose="020B0604020202020204" pitchFamily="34" charset="0"/>
              <a:buChar char="•"/>
            </a:pPr>
            <a:r>
              <a:rPr lang="en-US" sz="1900" dirty="0">
                <a:latin typeface="+mj-lt"/>
              </a:rPr>
              <a:t>Student pursuing K-12 teacher licensure</a:t>
            </a:r>
          </a:p>
          <a:p>
            <a:pPr marL="342900" indent="-342900">
              <a:buFont typeface="Arial" panose="020B0604020202020204" pitchFamily="34" charset="0"/>
              <a:buChar char="•"/>
            </a:pPr>
            <a:endParaRPr lang="en-US" sz="1900" b="1" dirty="0">
              <a:latin typeface="+mj-lt"/>
            </a:endParaRPr>
          </a:p>
          <a:p>
            <a:r>
              <a:rPr lang="en-US" sz="1800" dirty="0">
                <a:solidFill>
                  <a:srgbClr val="000000"/>
                </a:solidFill>
                <a:latin typeface="Lucida Sans Unicode (Body)"/>
              </a:rPr>
              <a:t>Each directorate maintains a web page that describes their research programs: </a:t>
            </a:r>
            <a:r>
              <a:rPr lang="en-US" sz="1800" b="0" i="0" u="none" strike="noStrike" dirty="0">
                <a:solidFill>
                  <a:srgbClr val="0C72B5"/>
                </a:solidFill>
                <a:effectLst/>
                <a:latin typeface="Arial" panose="020B0604020202020204" pitchFamily="34" charset="0"/>
                <a:hlinkClick r:id="rId5"/>
              </a:rPr>
              <a:t>https://www.nsf.gov/about/research_areas.jsp</a:t>
            </a:r>
            <a:r>
              <a:rPr lang="en-US" sz="1800" dirty="0">
                <a:solidFill>
                  <a:srgbClr val="000000"/>
                </a:solidFill>
                <a:latin typeface="Lucida Sans Unicode (Body)"/>
              </a:rPr>
              <a:t> </a:t>
            </a:r>
            <a:endParaRPr lang="en-US" sz="1900" b="1" dirty="0"/>
          </a:p>
          <a:p>
            <a:pPr algn="ctr"/>
            <a:endParaRPr lang="en-US" sz="1900" b="1" dirty="0"/>
          </a:p>
          <a:p>
            <a:pPr algn="ctr"/>
            <a:r>
              <a:rPr lang="en-US" sz="1900" b="1" dirty="0"/>
              <a:t>S-STEM Eligible Degrees</a:t>
            </a:r>
          </a:p>
          <a:p>
            <a:pPr>
              <a:spcBef>
                <a:spcPts val="600"/>
              </a:spcBef>
            </a:pPr>
            <a:r>
              <a:rPr lang="en-US" sz="1900" b="0" i="0" u="none" strike="noStrike" baseline="0" dirty="0">
                <a:solidFill>
                  <a:srgbClr val="000000"/>
                </a:solidFill>
                <a:latin typeface="Lucida Sans Unicode (Body)"/>
              </a:rPr>
              <a:t>Associate of Arts, Science, Engineering, or Applied Science</a:t>
            </a:r>
          </a:p>
          <a:p>
            <a:pPr>
              <a:spcBef>
                <a:spcPts val="600"/>
              </a:spcBef>
            </a:pPr>
            <a:r>
              <a:rPr lang="en-US" sz="1900" b="0" i="0" u="none" strike="noStrike" baseline="0" dirty="0">
                <a:solidFill>
                  <a:srgbClr val="000000"/>
                </a:solidFill>
                <a:latin typeface="Lucida Sans Unicode (Body)"/>
              </a:rPr>
              <a:t>Bachelor of Arts, Science, Engineering, or Applied Science</a:t>
            </a:r>
          </a:p>
          <a:p>
            <a:pPr>
              <a:spcBef>
                <a:spcPts val="600"/>
              </a:spcBef>
            </a:pPr>
            <a:r>
              <a:rPr lang="en-US" sz="1900" b="0" i="0" u="none" strike="noStrike" baseline="0" dirty="0">
                <a:solidFill>
                  <a:srgbClr val="000000"/>
                </a:solidFill>
                <a:latin typeface="Lucida Sans Unicode (Body)"/>
              </a:rPr>
              <a:t>Master of Arts, Science, or Engineering</a:t>
            </a:r>
          </a:p>
          <a:p>
            <a:pPr>
              <a:spcBef>
                <a:spcPts val="600"/>
              </a:spcBef>
            </a:pPr>
            <a:r>
              <a:rPr lang="en-US" sz="1900" b="0" i="0" u="none" strike="noStrike" baseline="0" dirty="0">
                <a:solidFill>
                  <a:srgbClr val="000000"/>
                </a:solidFill>
                <a:latin typeface="Lucida Sans Unicode (Body)"/>
              </a:rPr>
              <a:t>Doctoral</a:t>
            </a:r>
          </a:p>
          <a:p>
            <a:pPr algn="r"/>
            <a:r>
              <a:rPr lang="en-US" dirty="0">
                <a:solidFill>
                  <a:srgbClr val="FF0000"/>
                </a:solidFill>
                <a:ea typeface="+mn-lt"/>
                <a:cs typeface="+mn-lt"/>
              </a:rPr>
              <a:t>Please contact an S-STEM Program Officer before submitting a proposal if you have       </a:t>
            </a:r>
            <a:br>
              <a:rPr lang="en-US" dirty="0">
                <a:solidFill>
                  <a:srgbClr val="FF0000"/>
                </a:solidFill>
                <a:ea typeface="+mn-lt"/>
                <a:cs typeface="+mn-lt"/>
              </a:rPr>
            </a:br>
            <a:r>
              <a:rPr lang="en-US" dirty="0">
                <a:solidFill>
                  <a:srgbClr val="FF0000"/>
                </a:solidFill>
                <a:ea typeface="+mn-lt"/>
                <a:cs typeface="+mn-lt"/>
              </a:rPr>
              <a:t>questions concerning degree eligibility.       </a:t>
            </a:r>
            <a:endParaRPr lang="en-US" dirty="0">
              <a:solidFill>
                <a:srgbClr val="FF0000"/>
              </a:solidFill>
              <a:cs typeface="Lucida Sans Unicode"/>
            </a:endParaRPr>
          </a:p>
        </p:txBody>
      </p:sp>
      <p:sp>
        <p:nvSpPr>
          <p:cNvPr id="4" name="Title 3">
            <a:extLst>
              <a:ext uri="{FF2B5EF4-FFF2-40B4-BE49-F238E27FC236}">
                <a16:creationId xmlns:a16="http://schemas.microsoft.com/office/drawing/2014/main" id="{14AB624F-331D-47EC-A8AB-DF349569707E}"/>
              </a:ext>
            </a:extLst>
          </p:cNvPr>
          <p:cNvSpPr>
            <a:spLocks noGrp="1"/>
          </p:cNvSpPr>
          <p:nvPr>
            <p:ph type="title" idx="4294967295"/>
          </p:nvPr>
        </p:nvSpPr>
        <p:spPr>
          <a:xfrm>
            <a:off x="573404" y="412470"/>
            <a:ext cx="10972800" cy="1143000"/>
          </a:xfrm>
        </p:spPr>
        <p:txBody>
          <a:bodyPr/>
          <a:lstStyle/>
          <a:p>
            <a:pPr algn="ctr" rtl="0" eaLnBrk="1" latinLnBrk="0" hangingPunct="1"/>
            <a:r>
              <a:rPr lang="en-US" sz="3200" kern="1200">
                <a:solidFill>
                  <a:srgbClr val="335B74"/>
                </a:solidFill>
                <a:effectLst/>
                <a:latin typeface="Lucida Sans Unicode" panose="020B0602030504020204" pitchFamily="34" charset="0"/>
                <a:ea typeface="+mn-ea"/>
                <a:cs typeface="+mn-cs"/>
              </a:rPr>
              <a:t>S-STEM Eligible Degrees and Disciplines</a:t>
            </a:r>
            <a:endParaRPr lang="en-US">
              <a:effectLst/>
            </a:endParaRPr>
          </a:p>
          <a:p>
            <a:endParaRPr lang="en-US"/>
          </a:p>
        </p:txBody>
      </p:sp>
      <p:pic>
        <p:nvPicPr>
          <p:cNvPr id="5" name="Recorded Sound">
            <a:hlinkClick r:id="" action="ppaction://media"/>
            <a:extLst>
              <a:ext uri="{FF2B5EF4-FFF2-40B4-BE49-F238E27FC236}">
                <a16:creationId xmlns:a16="http://schemas.microsoft.com/office/drawing/2014/main" id="{2964ADE2-3872-F0E9-996D-8F95E36D6E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17569451"/>
      </p:ext>
    </p:extLst>
  </p:cSld>
  <p:clrMapOvr>
    <a:masterClrMapping/>
  </p:clrMapOvr>
  <mc:AlternateContent xmlns:mc="http://schemas.openxmlformats.org/markup-compatibility/2006" xmlns:p14="http://schemas.microsoft.com/office/powerpoint/2010/main">
    <mc:Choice Requires="p14">
      <p:transition spd="slow" p14:dur="2000" advTm="54090"/>
    </mc:Choice>
    <mc:Fallback xmlns="">
      <p:transition spd="slow" advTm="5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25CBC9-F5B4-4E04-992D-CADB2CA1D377}"/>
              </a:ext>
            </a:extLst>
          </p:cNvPr>
          <p:cNvSpPr>
            <a:spLocks noGrp="1"/>
          </p:cNvSpPr>
          <p:nvPr>
            <p:ph idx="1"/>
          </p:nvPr>
        </p:nvSpPr>
        <p:spPr>
          <a:xfrm>
            <a:off x="609600" y="780837"/>
            <a:ext cx="10972800" cy="5226456"/>
          </a:xfrm>
        </p:spPr>
        <p:txBody>
          <a:bodyPr vert="horz" lIns="91440" tIns="45720" rIns="91440" bIns="45720" anchor="t">
            <a:normAutofit/>
          </a:bodyPr>
          <a:lstStyle/>
          <a:p>
            <a:pPr marL="109855" indent="0">
              <a:buNone/>
            </a:pPr>
            <a:endParaRPr lang="en-US" sz="2200">
              <a:ea typeface="+mn-lt"/>
              <a:cs typeface="+mn-lt"/>
            </a:endParaRPr>
          </a:p>
          <a:p>
            <a:pPr marL="109855" indent="0">
              <a:buNone/>
            </a:pPr>
            <a:r>
              <a:rPr lang="en-US" sz="2200">
                <a:ea typeface="+mn-lt"/>
                <a:cs typeface="+mn-lt"/>
              </a:rPr>
              <a:t>All Track 1, 2 and 3 proposals must provide information about the size and characteristics of their pool of potential scholarship applicants.</a:t>
            </a:r>
          </a:p>
        </p:txBody>
      </p:sp>
      <p:sp>
        <p:nvSpPr>
          <p:cNvPr id="3" name="Title 2">
            <a:extLst>
              <a:ext uri="{FF2B5EF4-FFF2-40B4-BE49-F238E27FC236}">
                <a16:creationId xmlns:a16="http://schemas.microsoft.com/office/drawing/2014/main" id="{815C261A-3A51-4657-A247-0DBDC4D8168D}"/>
              </a:ext>
            </a:extLst>
          </p:cNvPr>
          <p:cNvSpPr>
            <a:spLocks noGrp="1"/>
          </p:cNvSpPr>
          <p:nvPr>
            <p:ph type="title"/>
          </p:nvPr>
        </p:nvSpPr>
        <p:spPr>
          <a:xfrm>
            <a:off x="609600" y="101136"/>
            <a:ext cx="10972800" cy="1143000"/>
          </a:xfrm>
        </p:spPr>
        <p:txBody>
          <a:bodyPr vert="horz" lIns="91440" tIns="45720" rIns="91440" bIns="45720" rtlCol="0" anchor="ctr">
            <a:normAutofit fontScale="90000"/>
            <a:scene3d>
              <a:camera prst="orthographicFront"/>
              <a:lightRig rig="soft" dir="t"/>
            </a:scene3d>
            <a:sp3d prstMaterial="softEdge">
              <a:bevelT w="25400" h="25400"/>
            </a:sp3d>
          </a:bodyPr>
          <a:lstStyle/>
          <a:p>
            <a:r>
              <a:rPr lang="en-US">
                <a:cs typeface="Lucida Sans Unicode"/>
              </a:rPr>
              <a:t>Required: Analysis of Potential Scholar Pool</a:t>
            </a:r>
            <a:endParaRPr lang="en-US"/>
          </a:p>
        </p:txBody>
      </p:sp>
      <p:graphicFrame>
        <p:nvGraphicFramePr>
          <p:cNvPr id="4" name="Diagram 4">
            <a:extLst>
              <a:ext uri="{FF2B5EF4-FFF2-40B4-BE49-F238E27FC236}">
                <a16:creationId xmlns:a16="http://schemas.microsoft.com/office/drawing/2014/main" id="{35215491-600C-4500-8780-1A7533CDB9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7468280"/>
              </p:ext>
            </p:extLst>
          </p:nvPr>
        </p:nvGraphicFramePr>
        <p:xfrm>
          <a:off x="1143856" y="1560141"/>
          <a:ext cx="9904287" cy="51268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Recorded Sound">
            <a:hlinkClick r:id="" action="ppaction://media"/>
            <a:extLst>
              <a:ext uri="{FF2B5EF4-FFF2-40B4-BE49-F238E27FC236}">
                <a16:creationId xmlns:a16="http://schemas.microsoft.com/office/drawing/2014/main" id="{AD8B98E2-116D-086B-0EDA-031ED81270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599" y="5670763"/>
            <a:ext cx="406400" cy="406400"/>
          </a:xfrm>
          <a:prstGeom prst="rect">
            <a:avLst/>
          </a:prstGeom>
        </p:spPr>
      </p:pic>
    </p:spTree>
    <p:extLst>
      <p:ext uri="{BB962C8B-B14F-4D97-AF65-F5344CB8AC3E}">
        <p14:creationId xmlns:p14="http://schemas.microsoft.com/office/powerpoint/2010/main" val="2824588656"/>
      </p:ext>
    </p:extLst>
  </p:cSld>
  <p:clrMapOvr>
    <a:masterClrMapping/>
  </p:clrMapOvr>
  <mc:AlternateContent xmlns:mc="http://schemas.openxmlformats.org/markup-compatibility/2006" xmlns:p14="http://schemas.microsoft.com/office/powerpoint/2010/main">
    <mc:Choice Requires="p14">
      <p:transition spd="slow" p14:dur="2000" advTm="38972"/>
    </mc:Choice>
    <mc:Fallback xmlns="">
      <p:transition spd="slow" advTm="3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EA7D1A5-9D67-46EA-B587-25BC68FB8ABF}"/>
              </a:ext>
            </a:extLst>
          </p:cNvPr>
          <p:cNvSpPr/>
          <p:nvPr/>
        </p:nvSpPr>
        <p:spPr>
          <a:xfrm>
            <a:off x="422910" y="688368"/>
            <a:ext cx="11384279" cy="96743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55905" algn="ctr"/>
            <a:r>
              <a:rPr lang="en-US" dirty="0">
                <a:solidFill>
                  <a:schemeClr val="tx1"/>
                </a:solidFill>
                <a:ea typeface="+mn-lt"/>
                <a:cs typeface="+mn-lt"/>
              </a:rPr>
              <a:t>The goal is to deduce how many students would qualify for the scholarships at the time of proposal submission and </a:t>
            </a:r>
            <a:r>
              <a:rPr lang="en-US" u="sng" dirty="0">
                <a:solidFill>
                  <a:schemeClr val="tx1"/>
                </a:solidFill>
                <a:ea typeface="+mn-lt"/>
                <a:cs typeface="+mn-lt"/>
              </a:rPr>
              <a:t>simulate different scenarios </a:t>
            </a:r>
            <a:r>
              <a:rPr lang="en-US" dirty="0">
                <a:solidFill>
                  <a:schemeClr val="tx1"/>
                </a:solidFill>
                <a:ea typeface="+mn-lt"/>
                <a:cs typeface="+mn-lt"/>
              </a:rPr>
              <a:t>before deciding on academic requirements. The following table is required (and may be submitted as a supplementary document.:</a:t>
            </a:r>
            <a:endParaRPr lang="en-US" dirty="0">
              <a:solidFill>
                <a:schemeClr val="tx1"/>
              </a:solidFill>
              <a:cs typeface="Lucida Sans Unicode"/>
            </a:endParaRPr>
          </a:p>
        </p:txBody>
      </p:sp>
      <p:graphicFrame>
        <p:nvGraphicFramePr>
          <p:cNvPr id="9" name="Table 8" descr="This table, or similar, is required to report data on the pool of potential scholars.  &#10;One row for each participating department.  One column for each year (if applicable), along with a column for each selection criteria and a column for estimated unmet need for these students.  The table should have a funal row that sums or averages each column, as appropriate.">
            <a:extLst>
              <a:ext uri="{FF2B5EF4-FFF2-40B4-BE49-F238E27FC236}">
                <a16:creationId xmlns:a16="http://schemas.microsoft.com/office/drawing/2014/main" id="{1F7C89ED-6E02-4A91-B348-0497164EE9C5}"/>
              </a:ext>
            </a:extLst>
          </p:cNvPr>
          <p:cNvGraphicFramePr>
            <a:graphicFrameLocks noGrp="1"/>
          </p:cNvGraphicFramePr>
          <p:nvPr>
            <p:extLst>
              <p:ext uri="{D42A27DB-BD31-4B8C-83A1-F6EECF244321}">
                <p14:modId xmlns:p14="http://schemas.microsoft.com/office/powerpoint/2010/main" val="2839904357"/>
              </p:ext>
            </p:extLst>
          </p:nvPr>
        </p:nvGraphicFramePr>
        <p:xfrm>
          <a:off x="1781039" y="1766408"/>
          <a:ext cx="8178506" cy="3892986"/>
        </p:xfrm>
        <a:graphic>
          <a:graphicData uri="http://schemas.openxmlformats.org/drawingml/2006/table">
            <a:tbl>
              <a:tblPr firstRow="1" firstCol="1" bandRow="1">
                <a:tableStyleId>{5C22544A-7EE6-4342-B048-85BDC9FD1C3A}</a:tableStyleId>
              </a:tblPr>
              <a:tblGrid>
                <a:gridCol w="1168358">
                  <a:extLst>
                    <a:ext uri="{9D8B030D-6E8A-4147-A177-3AD203B41FA5}">
                      <a16:colId xmlns:a16="http://schemas.microsoft.com/office/drawing/2014/main" val="1473641292"/>
                    </a:ext>
                  </a:extLst>
                </a:gridCol>
                <a:gridCol w="1168358">
                  <a:extLst>
                    <a:ext uri="{9D8B030D-6E8A-4147-A177-3AD203B41FA5}">
                      <a16:colId xmlns:a16="http://schemas.microsoft.com/office/drawing/2014/main" val="3529023528"/>
                    </a:ext>
                  </a:extLst>
                </a:gridCol>
                <a:gridCol w="1168358">
                  <a:extLst>
                    <a:ext uri="{9D8B030D-6E8A-4147-A177-3AD203B41FA5}">
                      <a16:colId xmlns:a16="http://schemas.microsoft.com/office/drawing/2014/main" val="2789256324"/>
                    </a:ext>
                  </a:extLst>
                </a:gridCol>
                <a:gridCol w="1168358">
                  <a:extLst>
                    <a:ext uri="{9D8B030D-6E8A-4147-A177-3AD203B41FA5}">
                      <a16:colId xmlns:a16="http://schemas.microsoft.com/office/drawing/2014/main" val="1656174506"/>
                    </a:ext>
                  </a:extLst>
                </a:gridCol>
                <a:gridCol w="1168358">
                  <a:extLst>
                    <a:ext uri="{9D8B030D-6E8A-4147-A177-3AD203B41FA5}">
                      <a16:colId xmlns:a16="http://schemas.microsoft.com/office/drawing/2014/main" val="357243939"/>
                    </a:ext>
                  </a:extLst>
                </a:gridCol>
                <a:gridCol w="1315225">
                  <a:extLst>
                    <a:ext uri="{9D8B030D-6E8A-4147-A177-3AD203B41FA5}">
                      <a16:colId xmlns:a16="http://schemas.microsoft.com/office/drawing/2014/main" val="1381099123"/>
                    </a:ext>
                  </a:extLst>
                </a:gridCol>
                <a:gridCol w="1021491">
                  <a:extLst>
                    <a:ext uri="{9D8B030D-6E8A-4147-A177-3AD203B41FA5}">
                      <a16:colId xmlns:a16="http://schemas.microsoft.com/office/drawing/2014/main" val="730157829"/>
                    </a:ext>
                  </a:extLst>
                </a:gridCol>
              </a:tblGrid>
              <a:tr h="810191">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65000"/>
                      </a:schemeClr>
                    </a:solidFill>
                  </a:tcPr>
                </a:tc>
                <a:tc gridSpan="5">
                  <a:txBody>
                    <a:bodyPr/>
                    <a:lstStyle/>
                    <a:p>
                      <a:pPr marL="0" marR="0" algn="ctr">
                        <a:lnSpc>
                          <a:spcPct val="107000"/>
                        </a:lnSpc>
                        <a:spcBef>
                          <a:spcPts val="0"/>
                        </a:spcBef>
                        <a:spcAft>
                          <a:spcPts val="800"/>
                        </a:spcAft>
                      </a:pPr>
                      <a:r>
                        <a:rPr lang="en-US" sz="1600">
                          <a:solidFill>
                            <a:schemeClr val="tx1"/>
                          </a:solidFill>
                          <a:effectLst/>
                        </a:rPr>
                        <a:t>Number of domestic Low-Income Students with Unmet Need Currently Registered (per academic level if applicable)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800"/>
                        </a:spcAft>
                      </a:pPr>
                      <a:r>
                        <a:rPr lang="en-US" sz="1200">
                          <a:effectLst/>
                        </a:rPr>
                        <a:t> </a:t>
                      </a:r>
                    </a:p>
                  </a:txBody>
                  <a:tcPr marL="0" marR="0" marT="0" marB="0" anchor="b">
                    <a:solidFill>
                      <a:schemeClr val="bg1">
                        <a:lumMod val="65000"/>
                      </a:schemeClr>
                    </a:solidFill>
                  </a:tcPr>
                </a:tc>
                <a:extLst>
                  <a:ext uri="{0D108BD9-81ED-4DB2-BD59-A6C34878D82A}">
                    <a16:rowId xmlns:a16="http://schemas.microsoft.com/office/drawing/2014/main" val="2737211457"/>
                  </a:ext>
                </a:extLst>
              </a:tr>
              <a:tr h="810191">
                <a:tc>
                  <a:txBody>
                    <a:bodyPr/>
                    <a:lstStyle/>
                    <a:p>
                      <a:pPr marL="0" marR="0" algn="ctr">
                        <a:lnSpc>
                          <a:spcPct val="107000"/>
                        </a:lnSpc>
                        <a:spcBef>
                          <a:spcPts val="0"/>
                        </a:spcBef>
                        <a:spcAft>
                          <a:spcPts val="800"/>
                        </a:spcAft>
                      </a:pP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65000"/>
                      </a:schemeClr>
                    </a:solidFill>
                  </a:tcPr>
                </a:tc>
                <a:tc>
                  <a:txBody>
                    <a:bodyPr/>
                    <a:lstStyle/>
                    <a:p>
                      <a:pPr marL="0" marR="0">
                        <a:lnSpc>
                          <a:spcPct val="107000"/>
                        </a:lnSpc>
                        <a:spcBef>
                          <a:spcPts val="0"/>
                        </a:spcBef>
                        <a:spcAft>
                          <a:spcPts val="800"/>
                        </a:spcAft>
                      </a:pPr>
                      <a:r>
                        <a:rPr lang="en-US" sz="1200">
                          <a:effectLst/>
                        </a:rPr>
                        <a:t>1st 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85000"/>
                      </a:schemeClr>
                    </a:solidFill>
                  </a:tcPr>
                </a:tc>
                <a:tc>
                  <a:txBody>
                    <a:bodyPr/>
                    <a:lstStyle/>
                    <a:p>
                      <a:pPr marL="0" marR="0">
                        <a:lnSpc>
                          <a:spcPct val="107000"/>
                        </a:lnSpc>
                        <a:spcBef>
                          <a:spcPts val="0"/>
                        </a:spcBef>
                        <a:spcAft>
                          <a:spcPts val="800"/>
                        </a:spcAft>
                      </a:pPr>
                      <a:r>
                        <a:rPr lang="en-US" sz="1200">
                          <a:effectLst/>
                        </a:rPr>
                        <a:t>2nd 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85000"/>
                      </a:schemeClr>
                    </a:solidFill>
                  </a:tcPr>
                </a:tc>
                <a:tc>
                  <a:txBody>
                    <a:bodyPr/>
                    <a:lstStyle/>
                    <a:p>
                      <a:pPr marL="0" marR="0">
                        <a:lnSpc>
                          <a:spcPct val="107000"/>
                        </a:lnSpc>
                        <a:spcBef>
                          <a:spcPts val="0"/>
                        </a:spcBef>
                        <a:spcAft>
                          <a:spcPts val="800"/>
                        </a:spcAft>
                      </a:pPr>
                      <a:r>
                        <a:rPr lang="en-US" sz="1200">
                          <a:effectLst/>
                        </a:rPr>
                        <a:t>3rd 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85000"/>
                      </a:schemeClr>
                    </a:solidFill>
                  </a:tcPr>
                </a:tc>
                <a:tc>
                  <a:txBody>
                    <a:bodyPr/>
                    <a:lstStyle/>
                    <a:p>
                      <a:pPr marL="0" marR="0">
                        <a:lnSpc>
                          <a:spcPct val="107000"/>
                        </a:lnSpc>
                        <a:spcBef>
                          <a:spcPts val="0"/>
                        </a:spcBef>
                        <a:spcAft>
                          <a:spcPts val="800"/>
                        </a:spcAft>
                      </a:pPr>
                      <a:r>
                        <a:rPr lang="en-US" sz="1200">
                          <a:effectLst/>
                        </a:rPr>
                        <a:t>4th 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85000"/>
                      </a:schemeClr>
                    </a:solidFill>
                  </a:tcPr>
                </a:tc>
                <a:tc>
                  <a:txBody>
                    <a:bodyPr/>
                    <a:lstStyle/>
                    <a:p>
                      <a:pPr marL="0" marR="0">
                        <a:lnSpc>
                          <a:spcPct val="107000"/>
                        </a:lnSpc>
                        <a:spcBef>
                          <a:spcPts val="0"/>
                        </a:spcBef>
                        <a:spcAft>
                          <a:spcPts val="800"/>
                        </a:spcAft>
                      </a:pPr>
                      <a:r>
                        <a:rPr lang="en-US" sz="1200">
                          <a:effectLst/>
                        </a:rPr>
                        <a:t>Other Years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85000"/>
                      </a:schemeClr>
                    </a:solidFill>
                  </a:tcPr>
                </a:tc>
                <a:tc>
                  <a:txBody>
                    <a:bodyPr/>
                    <a:lstStyle/>
                    <a:p>
                      <a:pPr marL="0" marR="0">
                        <a:lnSpc>
                          <a:spcPct val="107000"/>
                        </a:lnSpc>
                        <a:spcBef>
                          <a:spcPts val="0"/>
                        </a:spcBef>
                        <a:spcAft>
                          <a:spcPts val="800"/>
                        </a:spcAft>
                      </a:pPr>
                      <a:r>
                        <a:rPr lang="en-US" sz="1200">
                          <a:effectLst/>
                        </a:rPr>
                        <a:t>Total No. of Eligible Students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85000"/>
                      </a:schemeClr>
                    </a:solidFill>
                  </a:tcPr>
                </a:tc>
                <a:extLst>
                  <a:ext uri="{0D108BD9-81ED-4DB2-BD59-A6C34878D82A}">
                    <a16:rowId xmlns:a16="http://schemas.microsoft.com/office/drawing/2014/main" val="1666399833"/>
                  </a:ext>
                </a:extLst>
              </a:tr>
              <a:tr h="270064">
                <a:tc>
                  <a:txBody>
                    <a:bodyPr/>
                    <a:lstStyle/>
                    <a:p>
                      <a:pPr marL="0" marR="0" algn="ctr">
                        <a:lnSpc>
                          <a:spcPct val="107000"/>
                        </a:lnSpc>
                        <a:spcBef>
                          <a:spcPts val="0"/>
                        </a:spcBef>
                        <a:spcAft>
                          <a:spcPts val="800"/>
                        </a:spcAft>
                      </a:pPr>
                      <a:r>
                        <a:rPr lang="en-US" sz="1200">
                          <a:solidFill>
                            <a:schemeClr val="tx1"/>
                          </a:solidFill>
                          <a:effectLst/>
                        </a:rPr>
                        <a:t>Department 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65000"/>
                      </a:schemeClr>
                    </a:solidFill>
                  </a:tcPr>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808097944"/>
                  </a:ext>
                </a:extLst>
              </a:tr>
              <a:tr h="270064">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Average GPA</a:t>
                      </a:r>
                    </a:p>
                  </a:txBody>
                  <a:tcPr marL="0" marR="0" marT="0" marB="0" anchor="b">
                    <a:solidFill>
                      <a:schemeClr val="bg1">
                        <a:lumMod val="65000"/>
                      </a:schemeClr>
                    </a:solidFill>
                  </a:tcPr>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502145731"/>
                  </a:ext>
                </a:extLst>
              </a:tr>
              <a:tr h="270064">
                <a:tc>
                  <a:txBody>
                    <a:bodyPr/>
                    <a:lstStyle/>
                    <a:p>
                      <a:pPr marL="0" marR="0" algn="ctr">
                        <a:lnSpc>
                          <a:spcPct val="107000"/>
                        </a:lnSpc>
                        <a:spcBef>
                          <a:spcPts val="0"/>
                        </a:spcBef>
                        <a:spcAft>
                          <a:spcPts val="800"/>
                        </a:spcAft>
                      </a:pPr>
                      <a:r>
                        <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Average Unmet Need</a:t>
                      </a:r>
                    </a:p>
                  </a:txBody>
                  <a:tcPr marL="0" marR="0" marT="0" marB="0" anchor="b">
                    <a:solidFill>
                      <a:schemeClr val="bg1">
                        <a:lumMod val="65000"/>
                      </a:schemeClr>
                    </a:solidFill>
                  </a:tcPr>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469665203"/>
                  </a:ext>
                </a:extLst>
              </a:tr>
              <a:tr h="284581">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200">
                          <a:solidFill>
                            <a:schemeClr val="tx1"/>
                          </a:solidFill>
                          <a:effectLst/>
                        </a:rPr>
                        <a:t>Department </a:t>
                      </a:r>
                      <a:r>
                        <a:rPr lang="en-US" sz="1200" b="0">
                          <a:solidFill>
                            <a:schemeClr val="tx1"/>
                          </a:solidFill>
                          <a:effectLst/>
                        </a:rPr>
                        <a:t>B</a:t>
                      </a: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bg1">
                        <a:lumMod val="65000"/>
                      </a:schemeClr>
                    </a:solidFill>
                  </a:tcPr>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3883582141"/>
                  </a:ext>
                </a:extLst>
              </a:tr>
              <a:tr h="340188">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Average GPA</a:t>
                      </a:r>
                    </a:p>
                  </a:txBody>
                  <a:tcPr marL="0" marR="0" marT="0" marB="0" anchor="b">
                    <a:solidFill>
                      <a:schemeClr val="bg1">
                        <a:lumMod val="65000"/>
                      </a:schemeClr>
                    </a:solidFill>
                  </a:tcPr>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117371188"/>
                  </a:ext>
                </a:extLst>
              </a:tr>
              <a:tr h="329513">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Average Unmet Need</a:t>
                      </a:r>
                    </a:p>
                  </a:txBody>
                  <a:tcPr marL="0" marR="0" marT="0" marB="0" anchor="b">
                    <a:solidFill>
                      <a:schemeClr val="bg1">
                        <a:lumMod val="65000"/>
                      </a:schemeClr>
                    </a:solidFill>
                  </a:tcPr>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941006894"/>
                  </a:ext>
                </a:extLst>
              </a:tr>
              <a:tr h="342151">
                <a:tc>
                  <a:txBody>
                    <a:bodyPr/>
                    <a:lstStyle/>
                    <a:p>
                      <a:pPr marL="0" marR="0" algn="ctr">
                        <a:lnSpc>
                          <a:spcPct val="107000"/>
                        </a:lnSpc>
                        <a:spcBef>
                          <a:spcPts val="0"/>
                        </a:spcBef>
                        <a:spcAft>
                          <a:spcPts val="800"/>
                        </a:spcAft>
                      </a:pPr>
                      <a:r>
                        <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Total</a:t>
                      </a:r>
                    </a:p>
                  </a:txBody>
                  <a:tcPr marL="0" marR="0" marT="0" marB="0" anchor="b">
                    <a:solidFill>
                      <a:schemeClr val="bg1">
                        <a:lumMod val="65000"/>
                      </a:schemeClr>
                    </a:solidFill>
                  </a:tcPr>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3063079485"/>
                  </a:ext>
                </a:extLst>
              </a:tr>
            </a:tbl>
          </a:graphicData>
        </a:graphic>
      </p:graphicFrame>
      <p:sp>
        <p:nvSpPr>
          <p:cNvPr id="10" name="Title 9">
            <a:extLst>
              <a:ext uri="{FF2B5EF4-FFF2-40B4-BE49-F238E27FC236}">
                <a16:creationId xmlns:a16="http://schemas.microsoft.com/office/drawing/2014/main" id="{B552059B-1D0A-4E68-826C-4F8F40B29D56}"/>
              </a:ext>
            </a:extLst>
          </p:cNvPr>
          <p:cNvSpPr>
            <a:spLocks noGrp="1"/>
          </p:cNvSpPr>
          <p:nvPr>
            <p:ph type="title"/>
          </p:nvPr>
        </p:nvSpPr>
        <p:spPr>
          <a:xfrm>
            <a:off x="1046936" y="-114300"/>
            <a:ext cx="10098127" cy="1143000"/>
          </a:xfrm>
        </p:spPr>
        <p:txBody>
          <a:bodyPr>
            <a:normAutofit fontScale="90000"/>
          </a:bodyPr>
          <a:lstStyle/>
          <a:p>
            <a:r>
              <a:rPr lang="en-US" dirty="0">
                <a:cs typeface="Lucida Sans Unicode"/>
              </a:rPr>
              <a:t>Required: Analysis of Potential Scholar Pool</a:t>
            </a:r>
            <a:endParaRPr lang="en-US" dirty="0"/>
          </a:p>
        </p:txBody>
      </p:sp>
      <p:sp>
        <p:nvSpPr>
          <p:cNvPr id="3" name="TextBox 2">
            <a:extLst>
              <a:ext uri="{FF2B5EF4-FFF2-40B4-BE49-F238E27FC236}">
                <a16:creationId xmlns:a16="http://schemas.microsoft.com/office/drawing/2014/main" id="{74EA01A7-8A5D-EA80-7E15-67EC964B3375}"/>
              </a:ext>
            </a:extLst>
          </p:cNvPr>
          <p:cNvSpPr txBox="1"/>
          <p:nvPr/>
        </p:nvSpPr>
        <p:spPr>
          <a:xfrm>
            <a:off x="3962400" y="5754469"/>
            <a:ext cx="5914768" cy="646331"/>
          </a:xfrm>
          <a:prstGeom prst="rect">
            <a:avLst/>
          </a:prstGeom>
          <a:noFill/>
        </p:spPr>
        <p:txBody>
          <a:bodyPr wrap="square" rtlCol="0">
            <a:spAutoFit/>
          </a:bodyPr>
          <a:lstStyle/>
          <a:p>
            <a:r>
              <a:rPr lang="en-US" b="1" dirty="0"/>
              <a:t>Current 1-year retention and graduation rates for this pool of students should also be included.</a:t>
            </a:r>
          </a:p>
        </p:txBody>
      </p:sp>
      <p:pic>
        <p:nvPicPr>
          <p:cNvPr id="2" name="Recorded Sound">
            <a:hlinkClick r:id="" action="ppaction://media"/>
            <a:extLst>
              <a:ext uri="{FF2B5EF4-FFF2-40B4-BE49-F238E27FC236}">
                <a16:creationId xmlns:a16="http://schemas.microsoft.com/office/drawing/2014/main" id="{7790A7A1-AB49-4189-C756-040439034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9710" y="5270579"/>
            <a:ext cx="406400" cy="406400"/>
          </a:xfrm>
          <a:prstGeom prst="rect">
            <a:avLst/>
          </a:prstGeom>
        </p:spPr>
      </p:pic>
    </p:spTree>
    <p:extLst>
      <p:ext uri="{BB962C8B-B14F-4D97-AF65-F5344CB8AC3E}">
        <p14:creationId xmlns:p14="http://schemas.microsoft.com/office/powerpoint/2010/main" val="2638679675"/>
      </p:ext>
    </p:extLst>
  </p:cSld>
  <p:clrMapOvr>
    <a:masterClrMapping/>
  </p:clrMapOvr>
  <mc:AlternateContent xmlns:mc="http://schemas.openxmlformats.org/markup-compatibility/2006" xmlns:p14="http://schemas.microsoft.com/office/powerpoint/2010/main">
    <mc:Choice Requires="p14">
      <p:transition spd="slow" p14:dur="2000" advTm="60592"/>
    </mc:Choice>
    <mc:Fallback xmlns="">
      <p:transition spd="slow" advTm="6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983970"/>
            <a:ext cx="672440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D4341B5-1348-4FC2-9071-28DCF102B6A7}"/>
              </a:ext>
            </a:extLst>
          </p:cNvPr>
          <p:cNvSpPr txBox="1"/>
          <p:nvPr/>
        </p:nvSpPr>
        <p:spPr>
          <a:xfrm>
            <a:off x="245006" y="1398596"/>
            <a:ext cx="11301198" cy="4770537"/>
          </a:xfrm>
          <a:prstGeom prst="rect">
            <a:avLst/>
          </a:prstGeom>
          <a:noFill/>
        </p:spPr>
        <p:txBody>
          <a:bodyPr wrap="square" lIns="91440" tIns="45720" rIns="91440" bIns="45720" rtlCol="0" anchor="t">
            <a:spAutoFit/>
          </a:bodyPr>
          <a:lstStyle/>
          <a:p>
            <a:pPr algn="l"/>
            <a:r>
              <a:rPr lang="en-US" sz="2000" b="0" i="0" u="none" strike="noStrike" baseline="0">
                <a:latin typeface="+mj-lt"/>
              </a:rPr>
              <a:t>All proposers must demonstrate that the degrees pursued by students supported with S-STEM funds are within a disciplinary area of strategic national need for the economic competitiveness or national security of the United States.</a:t>
            </a:r>
          </a:p>
          <a:p>
            <a:pPr algn="l"/>
            <a:endParaRPr lang="en-US" sz="2000">
              <a:solidFill>
                <a:srgbClr val="FF0000"/>
              </a:solidFill>
              <a:latin typeface="+mj-lt"/>
              <a:cs typeface="Lucida Sans Unicode"/>
            </a:endParaRPr>
          </a:p>
          <a:p>
            <a:pPr algn="l"/>
            <a:r>
              <a:rPr lang="en-US" sz="2000" b="0" i="0" u="none" strike="noStrike" baseline="0">
                <a:latin typeface="+mj-lt"/>
              </a:rPr>
              <a:t>In addition, proposers must show that upon graduation, S-STEM scholars will have positive job prospects, either regionally or nationally, even in cases where transfer or graduate study is being promoted as a primary pathway for scholars. </a:t>
            </a:r>
          </a:p>
          <a:p>
            <a:pPr marL="342900" indent="-342900" algn="l">
              <a:buFont typeface="Arial" panose="020B0604020202020204" pitchFamily="34" charset="0"/>
              <a:buChar char="•"/>
            </a:pPr>
            <a:endParaRPr lang="en-US" sz="2000">
              <a:latin typeface="+mj-lt"/>
            </a:endParaRPr>
          </a:p>
          <a:p>
            <a:pPr marL="342900" indent="-342900" algn="l">
              <a:buFont typeface="Arial" panose="020B0604020202020204" pitchFamily="34" charset="0"/>
              <a:buChar char="•"/>
            </a:pPr>
            <a:r>
              <a:rPr lang="en-US" sz="2000">
                <a:latin typeface="+mj-lt"/>
              </a:rPr>
              <a:t>This analysis of scholar job prospects should be submitted as a supplemental document of no more than one page. </a:t>
            </a:r>
            <a:endParaRPr lang="en-US" sz="2000" b="0" i="0" u="none" strike="noStrike" baseline="0">
              <a:latin typeface="+mj-lt"/>
            </a:endParaRPr>
          </a:p>
          <a:p>
            <a:pPr algn="l"/>
            <a:endParaRPr lang="en-US" sz="2000">
              <a:solidFill>
                <a:srgbClr val="FF0000"/>
              </a:solidFill>
              <a:latin typeface="+mj-lt"/>
              <a:cs typeface="Lucida Sans Unicode"/>
            </a:endParaRPr>
          </a:p>
          <a:p>
            <a:pPr algn="l"/>
            <a:r>
              <a:rPr lang="en-US" sz="2000">
                <a:latin typeface="+mj-lt"/>
                <a:cs typeface="Lucida Sans Unicode"/>
              </a:rPr>
              <a:t>The mechanism chosen to demonstrate national need and positive job prospects for scholars is entirely up to the proposer.  </a:t>
            </a:r>
          </a:p>
          <a:p>
            <a:pPr algn="l"/>
            <a:endParaRPr lang="en-US" sz="2000">
              <a:latin typeface="+mj-lt"/>
              <a:cs typeface="Lucida Sans Unicode"/>
            </a:endParaRPr>
          </a:p>
          <a:p>
            <a:pPr algn="l"/>
            <a:endParaRPr lang="en-US" sz="2400">
              <a:latin typeface="+mj-lt"/>
              <a:cs typeface="Lucida Sans Unicode"/>
            </a:endParaRPr>
          </a:p>
        </p:txBody>
      </p:sp>
      <p:sp>
        <p:nvSpPr>
          <p:cNvPr id="4" name="Title 3">
            <a:extLst>
              <a:ext uri="{FF2B5EF4-FFF2-40B4-BE49-F238E27FC236}">
                <a16:creationId xmlns:a16="http://schemas.microsoft.com/office/drawing/2014/main" id="{14AB624F-331D-47EC-A8AB-DF349569707E}"/>
              </a:ext>
            </a:extLst>
          </p:cNvPr>
          <p:cNvSpPr>
            <a:spLocks noGrp="1"/>
          </p:cNvSpPr>
          <p:nvPr>
            <p:ph type="title" idx="4294967295"/>
          </p:nvPr>
        </p:nvSpPr>
        <p:spPr>
          <a:xfrm>
            <a:off x="573404" y="412470"/>
            <a:ext cx="10972800" cy="1143000"/>
          </a:xfrm>
        </p:spPr>
        <p:txBody>
          <a:bodyPr/>
          <a:lstStyle/>
          <a:p>
            <a:pPr algn="ctr" rtl="0" eaLnBrk="1" latinLnBrk="0" hangingPunct="1"/>
            <a:r>
              <a:rPr lang="en-US" sz="3200">
                <a:solidFill>
                  <a:srgbClr val="335B74"/>
                </a:solidFill>
                <a:effectLst/>
                <a:latin typeface="Lucida Sans Unicode" panose="020B0602030504020204" pitchFamily="34" charset="0"/>
                <a:ea typeface="+mn-ea"/>
                <a:cs typeface="+mn-cs"/>
              </a:rPr>
              <a:t>Strategic Need and Scholar Job Prospects</a:t>
            </a:r>
            <a:endParaRPr lang="en-US">
              <a:effectLst/>
            </a:endParaRPr>
          </a:p>
          <a:p>
            <a:endParaRPr lang="en-US"/>
          </a:p>
        </p:txBody>
      </p:sp>
      <p:pic>
        <p:nvPicPr>
          <p:cNvPr id="3" name="Recorded Sound" descr="Play narration">
            <a:hlinkClick r:id="" action="ppaction://media"/>
            <a:extLst>
              <a:ext uri="{FF2B5EF4-FFF2-40B4-BE49-F238E27FC236}">
                <a16:creationId xmlns:a16="http://schemas.microsoft.com/office/drawing/2014/main" id="{6DF80379-CEFC-BDF9-21C9-BFA44F9A31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5006" y="6140730"/>
            <a:ext cx="609600" cy="609600"/>
          </a:xfrm>
          <a:prstGeom prst="rect">
            <a:avLst/>
          </a:prstGeom>
        </p:spPr>
      </p:pic>
      <p:sp>
        <p:nvSpPr>
          <p:cNvPr id="5" name="TextBox 4">
            <a:extLst>
              <a:ext uri="{FF2B5EF4-FFF2-40B4-BE49-F238E27FC236}">
                <a16:creationId xmlns:a16="http://schemas.microsoft.com/office/drawing/2014/main" id="{FA69D5E8-A428-FF9B-36BD-82B24264469C}"/>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6" name="Recorded Sound">
            <a:hlinkClick r:id="" action="ppaction://media"/>
            <a:extLst>
              <a:ext uri="{FF2B5EF4-FFF2-40B4-BE49-F238E27FC236}">
                <a16:creationId xmlns:a16="http://schemas.microsoft.com/office/drawing/2014/main" id="{AC5B9F1C-A4C9-4132-046A-F7645C0472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55027724"/>
      </p:ext>
    </p:extLst>
  </p:cSld>
  <p:clrMapOvr>
    <a:masterClrMapping/>
  </p:clrMapOvr>
  <mc:AlternateContent xmlns:mc="http://schemas.openxmlformats.org/markup-compatibility/2006" xmlns:p14="http://schemas.microsoft.com/office/powerpoint/2010/main">
    <mc:Choice Requires="p14">
      <p:transition spd="slow" p14:dur="2000" advTm="58524"/>
    </mc:Choice>
    <mc:Fallback xmlns="">
      <p:transition spd="slow" advTm="58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24" fill="hold"/>
                                        <p:tgtEl>
                                          <p:spTgt spid="3"/>
                                        </p:tgtEl>
                                      </p:cBhvr>
                                    </p:cmd>
                                  </p:childTnLst>
                                </p:cTn>
                              </p:par>
                            </p:childTnLst>
                          </p:cTn>
                        </p:par>
                        <p:par>
                          <p:cTn id="7" fill="hold">
                            <p:stCondLst>
                              <p:cond delay="58524"/>
                            </p:stCondLst>
                            <p:childTnLst>
                              <p:par>
                                <p:cTn id="8" presetID="1" presetClass="mediacall" presetSubtype="0" fill="hold" nodeType="afterEffect">
                                  <p:stCondLst>
                                    <p:cond delay="0"/>
                                  </p:stCondLst>
                                  <p:childTnLst>
                                    <p:cmd type="call" cmd="playFrom(0.0)">
                                      <p:cBhvr>
                                        <p:cTn id="9" dur="405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14300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14" name="Rectangle: Rounded Corners 13">
            <a:extLst>
              <a:ext uri="{FF2B5EF4-FFF2-40B4-BE49-F238E27FC236}">
                <a16:creationId xmlns:a16="http://schemas.microsoft.com/office/drawing/2014/main" id="{4DEA0B62-49AA-45CF-BE2C-B38AD88DF85F}"/>
              </a:ext>
              <a:ext uri="{C183D7F6-B498-43B3-948B-1728B52AA6E4}">
                <adec:decorative xmlns:adec="http://schemas.microsoft.com/office/drawing/2017/decorative" val="1"/>
              </a:ext>
            </a:extLst>
          </p:cNvPr>
          <p:cNvSpPr/>
          <p:nvPr/>
        </p:nvSpPr>
        <p:spPr>
          <a:xfrm>
            <a:off x="695325" y="1508977"/>
            <a:ext cx="5400675" cy="1758740"/>
          </a:xfrm>
          <a:prstGeom prst="roundRect">
            <a:avLst>
              <a:gd name="adj" fmla="val 10000"/>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Business Growth">
            <a:extLst>
              <a:ext uri="{FF2B5EF4-FFF2-40B4-BE49-F238E27FC236}">
                <a16:creationId xmlns:a16="http://schemas.microsoft.com/office/drawing/2014/main" id="{C9BE2A4F-EA3B-4104-A923-477B53093A2B}"/>
              </a:ext>
            </a:extLst>
          </p:cNvPr>
          <p:cNvSpPr/>
          <p:nvPr/>
        </p:nvSpPr>
        <p:spPr>
          <a:xfrm>
            <a:off x="1047116" y="1904694"/>
            <a:ext cx="967307" cy="96730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17" name="Group 16">
            <a:extLst>
              <a:ext uri="{FF2B5EF4-FFF2-40B4-BE49-F238E27FC236}">
                <a16:creationId xmlns:a16="http://schemas.microsoft.com/office/drawing/2014/main" id="{14DD59A4-7E23-4713-9AC6-65D469B6A90A}"/>
              </a:ext>
              <a:ext uri="{C183D7F6-B498-43B3-948B-1728B52AA6E4}">
                <adec:decorative xmlns:adec="http://schemas.microsoft.com/office/drawing/2017/decorative" val="1"/>
              </a:ext>
            </a:extLst>
          </p:cNvPr>
          <p:cNvGrpSpPr/>
          <p:nvPr/>
        </p:nvGrpSpPr>
        <p:grpSpPr>
          <a:xfrm>
            <a:off x="2184493" y="1508977"/>
            <a:ext cx="3911507" cy="1758740"/>
            <a:chOff x="1437784" y="964129"/>
            <a:chExt cx="4364862" cy="1758740"/>
          </a:xfrm>
        </p:grpSpPr>
        <p:sp>
          <p:nvSpPr>
            <p:cNvPr id="26" name="Rectangle 25">
              <a:extLst>
                <a:ext uri="{FF2B5EF4-FFF2-40B4-BE49-F238E27FC236}">
                  <a16:creationId xmlns:a16="http://schemas.microsoft.com/office/drawing/2014/main" id="{0AEBA41F-88BB-4A05-A212-F78ED91A3F2A}"/>
                </a:ext>
              </a:extLst>
            </p:cNvPr>
            <p:cNvSpPr/>
            <p:nvPr/>
          </p:nvSpPr>
          <p:spPr>
            <a:xfrm>
              <a:off x="1841685" y="964129"/>
              <a:ext cx="2931121" cy="17587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7" name="TextBox 26">
              <a:extLst>
                <a:ext uri="{FF2B5EF4-FFF2-40B4-BE49-F238E27FC236}">
                  <a16:creationId xmlns:a16="http://schemas.microsoft.com/office/drawing/2014/main" id="{8B08E9E9-189B-4928-88CD-62354F0DAB68}"/>
                </a:ext>
              </a:extLst>
            </p:cNvPr>
            <p:cNvSpPr txBox="1"/>
            <p:nvPr/>
          </p:nvSpPr>
          <p:spPr>
            <a:xfrm>
              <a:off x="1437784" y="1483691"/>
              <a:ext cx="4364862" cy="1143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6133" tIns="186133" rIns="186133" bIns="186133" numCol="1" spcCol="1270" anchor="ctr" anchorCtr="0">
              <a:noAutofit/>
            </a:bodyPr>
            <a:lstStyle/>
            <a:p>
              <a:pPr marL="0" lvl="0" indent="0" algn="l" defTabSz="977900">
                <a:lnSpc>
                  <a:spcPct val="100000"/>
                </a:lnSpc>
                <a:spcBef>
                  <a:spcPct val="0"/>
                </a:spcBef>
                <a:spcAft>
                  <a:spcPct val="35000"/>
                </a:spcAft>
                <a:buNone/>
              </a:pPr>
              <a:r>
                <a:rPr lang="en-US" kern="1200"/>
                <a:t>The use of </a:t>
              </a:r>
              <a:r>
                <a:rPr lang="en-US" b="1" kern="1200"/>
                <a:t>data analytics </a:t>
              </a:r>
              <a:r>
                <a:rPr lang="en-US" kern="1200"/>
                <a:t>to </a:t>
              </a:r>
              <a:r>
                <a:rPr lang="en-US" b="1" kern="1200"/>
                <a:t>examine patterns </a:t>
              </a:r>
              <a:r>
                <a:rPr lang="en-US" kern="1200"/>
                <a:t>in institutional data and </a:t>
              </a:r>
              <a:r>
                <a:rPr lang="en-US" b="1" kern="1200"/>
                <a:t>predict successful completion </a:t>
              </a:r>
              <a:r>
                <a:rPr lang="en-US" kern="1200"/>
                <a:t>of academic and career pathways. </a:t>
              </a:r>
            </a:p>
            <a:p>
              <a:pPr marL="0" lvl="0" indent="0" algn="l" defTabSz="977900">
                <a:lnSpc>
                  <a:spcPct val="100000"/>
                </a:lnSpc>
                <a:spcBef>
                  <a:spcPct val="0"/>
                </a:spcBef>
                <a:spcAft>
                  <a:spcPct val="35000"/>
                </a:spcAft>
                <a:buNone/>
              </a:pPr>
              <a:endParaRPr lang="en-US" sz="2200" kern="1200"/>
            </a:p>
          </p:txBody>
        </p:sp>
      </p:grpSp>
      <p:sp>
        <p:nvSpPr>
          <p:cNvPr id="24" name="Rectangle 23">
            <a:extLst>
              <a:ext uri="{FF2B5EF4-FFF2-40B4-BE49-F238E27FC236}">
                <a16:creationId xmlns:a16="http://schemas.microsoft.com/office/drawing/2014/main" id="{916D8EDC-6EB0-4C64-9FB2-FD57B33ABF03}"/>
              </a:ext>
              <a:ext uri="{C183D7F6-B498-43B3-948B-1728B52AA6E4}">
                <adec:decorative xmlns:adec="http://schemas.microsoft.com/office/drawing/2017/decorative" val="1"/>
              </a:ext>
            </a:extLst>
          </p:cNvPr>
          <p:cNvSpPr/>
          <p:nvPr/>
        </p:nvSpPr>
        <p:spPr>
          <a:xfrm>
            <a:off x="4597554" y="1524982"/>
            <a:ext cx="2313751" cy="17587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Rectangle: Rounded Corners 18">
            <a:extLst>
              <a:ext uri="{FF2B5EF4-FFF2-40B4-BE49-F238E27FC236}">
                <a16:creationId xmlns:a16="http://schemas.microsoft.com/office/drawing/2014/main" id="{B6B8F3A3-B5F9-4077-8C51-AD7498882258}"/>
              </a:ext>
              <a:ext uri="{C183D7F6-B498-43B3-948B-1728B52AA6E4}">
                <adec:decorative xmlns:adec="http://schemas.microsoft.com/office/drawing/2017/decorative" val="1"/>
              </a:ext>
            </a:extLst>
          </p:cNvPr>
          <p:cNvSpPr/>
          <p:nvPr/>
        </p:nvSpPr>
        <p:spPr>
          <a:xfrm>
            <a:off x="695325" y="3707403"/>
            <a:ext cx="5400675" cy="1758740"/>
          </a:xfrm>
          <a:prstGeom prst="roundRect">
            <a:avLst>
              <a:gd name="adj" fmla="val 10000"/>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19" descr="Building">
            <a:extLst>
              <a:ext uri="{FF2B5EF4-FFF2-40B4-BE49-F238E27FC236}">
                <a16:creationId xmlns:a16="http://schemas.microsoft.com/office/drawing/2014/main" id="{183492C2-526A-4B5C-BC21-107C2A59C9AA}"/>
              </a:ext>
            </a:extLst>
          </p:cNvPr>
          <p:cNvSpPr/>
          <p:nvPr/>
        </p:nvSpPr>
        <p:spPr>
          <a:xfrm>
            <a:off x="1047116" y="4103120"/>
            <a:ext cx="967307" cy="96730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TextBox 27">
            <a:extLst>
              <a:ext uri="{FF2B5EF4-FFF2-40B4-BE49-F238E27FC236}">
                <a16:creationId xmlns:a16="http://schemas.microsoft.com/office/drawing/2014/main" id="{AC9DC708-F0D6-40F2-976E-A07C94BDCA96}"/>
              </a:ext>
            </a:extLst>
          </p:cNvPr>
          <p:cNvSpPr txBox="1"/>
          <p:nvPr/>
        </p:nvSpPr>
        <p:spPr>
          <a:xfrm>
            <a:off x="2015303" y="4276064"/>
            <a:ext cx="3911507" cy="1143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6133" tIns="186133" rIns="186133" bIns="186133" numCol="1" spcCol="1270" anchor="ctr" anchorCtr="0">
            <a:noAutofit/>
          </a:bodyPr>
          <a:lstStyle/>
          <a:p>
            <a:pPr marL="0" lvl="0" indent="0" algn="l" defTabSz="977900">
              <a:lnSpc>
                <a:spcPct val="100000"/>
              </a:lnSpc>
              <a:spcBef>
                <a:spcPct val="0"/>
              </a:spcBef>
              <a:spcAft>
                <a:spcPct val="35000"/>
              </a:spcAft>
              <a:buNone/>
            </a:pPr>
            <a:r>
              <a:rPr lang="en-US" kern="1200"/>
              <a:t>Proposals that incorporate strong campus partnerships across departments/colleges, student affairs, admissions, financial aid, and other areas of the institution. </a:t>
            </a:r>
          </a:p>
          <a:p>
            <a:pPr marL="0" lvl="0" indent="0" algn="l" defTabSz="977900">
              <a:lnSpc>
                <a:spcPct val="100000"/>
              </a:lnSpc>
              <a:spcBef>
                <a:spcPct val="0"/>
              </a:spcBef>
              <a:spcAft>
                <a:spcPct val="35000"/>
              </a:spcAft>
              <a:buNone/>
            </a:pPr>
            <a:endParaRPr lang="en-US" sz="2200" kern="1200"/>
          </a:p>
        </p:txBody>
      </p:sp>
      <p:sp>
        <p:nvSpPr>
          <p:cNvPr id="29" name="Rectangle: Rounded Corners 28">
            <a:extLst>
              <a:ext uri="{FF2B5EF4-FFF2-40B4-BE49-F238E27FC236}">
                <a16:creationId xmlns:a16="http://schemas.microsoft.com/office/drawing/2014/main" id="{6FB6D81F-6975-46B6-A2CC-2E32A07E1CD2}"/>
              </a:ext>
              <a:ext uri="{C183D7F6-B498-43B3-948B-1728B52AA6E4}">
                <adec:decorative xmlns:adec="http://schemas.microsoft.com/office/drawing/2017/decorative" val="1"/>
              </a:ext>
            </a:extLst>
          </p:cNvPr>
          <p:cNvSpPr/>
          <p:nvPr/>
        </p:nvSpPr>
        <p:spPr>
          <a:xfrm>
            <a:off x="6447791" y="2549630"/>
            <a:ext cx="5486051" cy="1758740"/>
          </a:xfrm>
          <a:prstGeom prst="roundRect">
            <a:avLst>
              <a:gd name="adj" fmla="val 10000"/>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0" name="Rectangle 29" descr="Head with Gears">
            <a:extLst>
              <a:ext uri="{FF2B5EF4-FFF2-40B4-BE49-F238E27FC236}">
                <a16:creationId xmlns:a16="http://schemas.microsoft.com/office/drawing/2014/main" id="{82BA3092-66D1-4319-8289-463CD3647CBA}"/>
              </a:ext>
            </a:extLst>
          </p:cNvPr>
          <p:cNvSpPr/>
          <p:nvPr/>
        </p:nvSpPr>
        <p:spPr>
          <a:xfrm>
            <a:off x="6814692" y="2872001"/>
            <a:ext cx="1043437" cy="104343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nvGrpSpPr>
          <p:cNvPr id="32" name="Group 31">
            <a:extLst>
              <a:ext uri="{FF2B5EF4-FFF2-40B4-BE49-F238E27FC236}">
                <a16:creationId xmlns:a16="http://schemas.microsoft.com/office/drawing/2014/main" id="{72DA959F-D360-4544-871B-C334DC60C740}"/>
              </a:ext>
              <a:ext uri="{C183D7F6-B498-43B3-948B-1728B52AA6E4}">
                <adec:decorative xmlns:adec="http://schemas.microsoft.com/office/drawing/2017/decorative" val="1"/>
              </a:ext>
            </a:extLst>
          </p:cNvPr>
          <p:cNvGrpSpPr/>
          <p:nvPr/>
        </p:nvGrpSpPr>
        <p:grpSpPr>
          <a:xfrm>
            <a:off x="7977041" y="2517324"/>
            <a:ext cx="3976941" cy="1758740"/>
            <a:chOff x="1364766" y="964129"/>
            <a:chExt cx="4437880" cy="1758740"/>
          </a:xfrm>
        </p:grpSpPr>
        <p:sp>
          <p:nvSpPr>
            <p:cNvPr id="33" name="Rectangle 32">
              <a:extLst>
                <a:ext uri="{FF2B5EF4-FFF2-40B4-BE49-F238E27FC236}">
                  <a16:creationId xmlns:a16="http://schemas.microsoft.com/office/drawing/2014/main" id="{6B15A7CA-381B-41D5-AE34-743145CDCF57}"/>
                </a:ext>
              </a:extLst>
            </p:cNvPr>
            <p:cNvSpPr/>
            <p:nvPr/>
          </p:nvSpPr>
          <p:spPr>
            <a:xfrm>
              <a:off x="1841685" y="964129"/>
              <a:ext cx="2931121" cy="17587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4" name="TextBox 33">
              <a:extLst>
                <a:ext uri="{FF2B5EF4-FFF2-40B4-BE49-F238E27FC236}">
                  <a16:creationId xmlns:a16="http://schemas.microsoft.com/office/drawing/2014/main" id="{C37B8A2E-2D6D-4641-8F18-4DB6AB751372}"/>
                </a:ext>
              </a:extLst>
            </p:cNvPr>
            <p:cNvSpPr txBox="1"/>
            <p:nvPr/>
          </p:nvSpPr>
          <p:spPr>
            <a:xfrm>
              <a:off x="1364766" y="1483691"/>
              <a:ext cx="4437880" cy="1143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6133" tIns="186133" rIns="186133" bIns="186133" numCol="1" spcCol="1270" anchor="ctr" anchorCtr="0">
              <a:noAutofit/>
            </a:bodyPr>
            <a:lstStyle/>
            <a:p>
              <a:pPr marL="0" lvl="0" indent="0" algn="l" defTabSz="977900">
                <a:lnSpc>
                  <a:spcPct val="100000"/>
                </a:lnSpc>
                <a:spcBef>
                  <a:spcPct val="0"/>
                </a:spcBef>
                <a:spcAft>
                  <a:spcPct val="35000"/>
                </a:spcAft>
                <a:buNone/>
              </a:pPr>
              <a:r>
                <a:rPr lang="en-US" kern="1200"/>
                <a:t>Proposals that build on institutional strengths and address documented institutional needs (e.g. via institutional needs assessments or scans)</a:t>
              </a:r>
            </a:p>
            <a:p>
              <a:pPr marL="0" lvl="0" indent="0" algn="l" defTabSz="977900">
                <a:lnSpc>
                  <a:spcPct val="100000"/>
                </a:lnSpc>
                <a:spcBef>
                  <a:spcPct val="0"/>
                </a:spcBef>
                <a:spcAft>
                  <a:spcPct val="35000"/>
                </a:spcAft>
                <a:buNone/>
              </a:pPr>
              <a:endParaRPr lang="en-US" sz="2200" kern="1200"/>
            </a:p>
          </p:txBody>
        </p:sp>
      </p:grpSp>
      <p:sp>
        <p:nvSpPr>
          <p:cNvPr id="2" name="Title 1">
            <a:extLst>
              <a:ext uri="{FF2B5EF4-FFF2-40B4-BE49-F238E27FC236}">
                <a16:creationId xmlns:a16="http://schemas.microsoft.com/office/drawing/2014/main" id="{D6B35E42-99E2-40D2-AB6A-21AB287D2926}"/>
              </a:ext>
            </a:extLst>
          </p:cNvPr>
          <p:cNvSpPr>
            <a:spLocks noGrp="1"/>
          </p:cNvSpPr>
          <p:nvPr>
            <p:ph type="title" idx="4294967295"/>
          </p:nvPr>
        </p:nvSpPr>
        <p:spPr>
          <a:xfrm>
            <a:off x="609600" y="468880"/>
            <a:ext cx="10972800" cy="1143000"/>
          </a:xfrm>
        </p:spPr>
        <p:txBody>
          <a:bodyPr/>
          <a:lstStyle/>
          <a:p>
            <a:pPr algn="ctr" rtl="0" eaLnBrk="1" latinLnBrk="0" hangingPunct="1"/>
            <a:r>
              <a:rPr lang="en-US" sz="4000" kern="1200">
                <a:solidFill>
                  <a:srgbClr val="335B74"/>
                </a:solidFill>
                <a:effectLst/>
                <a:latin typeface="Lucida Sans Unicode" panose="020B0602030504020204" pitchFamily="34" charset="0"/>
                <a:ea typeface="+mn-ea"/>
                <a:cs typeface="+mn-cs"/>
              </a:rPr>
              <a:t>The S-STEM Program Encourages:</a:t>
            </a:r>
            <a:endParaRPr lang="en-US">
              <a:effectLst/>
            </a:endParaRPr>
          </a:p>
          <a:p>
            <a:endParaRPr lang="en-US"/>
          </a:p>
        </p:txBody>
      </p:sp>
      <p:sp>
        <p:nvSpPr>
          <p:cNvPr id="3" name="TextBox 2">
            <a:extLst>
              <a:ext uri="{FF2B5EF4-FFF2-40B4-BE49-F238E27FC236}">
                <a16:creationId xmlns:a16="http://schemas.microsoft.com/office/drawing/2014/main" id="{DE9BDC64-4211-B61B-1CCB-A6FFB926023C}"/>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5" name="Recorded Sound">
            <a:hlinkClick r:id="" action="ppaction://media"/>
            <a:extLst>
              <a:ext uri="{FF2B5EF4-FFF2-40B4-BE49-F238E27FC236}">
                <a16:creationId xmlns:a16="http://schemas.microsoft.com/office/drawing/2014/main" id="{07B1A4C4-A5F8-4D46-0A79-03D95975048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6400" y="5537200"/>
            <a:ext cx="406400" cy="406400"/>
          </a:xfrm>
          <a:prstGeom prst="rect">
            <a:avLst/>
          </a:prstGeom>
        </p:spPr>
      </p:pic>
    </p:spTree>
    <p:extLst>
      <p:ext uri="{BB962C8B-B14F-4D97-AF65-F5344CB8AC3E}">
        <p14:creationId xmlns:p14="http://schemas.microsoft.com/office/powerpoint/2010/main" val="3387448903"/>
      </p:ext>
    </p:extLst>
  </p:cSld>
  <p:clrMapOvr>
    <a:masterClrMapping/>
  </p:clrMapOvr>
  <mc:AlternateContent xmlns:mc="http://schemas.openxmlformats.org/markup-compatibility/2006" xmlns:p14="http://schemas.microsoft.com/office/powerpoint/2010/main">
    <mc:Choice Requires="p14">
      <p:transition spd="slow" p14:dur="2000" advTm="33911"/>
    </mc:Choice>
    <mc:Fallback xmlns="">
      <p:transition spd="slow" advTm="33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14300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4" name="Rectangle 23">
            <a:extLst>
              <a:ext uri="{FF2B5EF4-FFF2-40B4-BE49-F238E27FC236}">
                <a16:creationId xmlns:a16="http://schemas.microsoft.com/office/drawing/2014/main" id="{916D8EDC-6EB0-4C64-9FB2-FD57B33ABF03}"/>
              </a:ext>
              <a:ext uri="{C183D7F6-B498-43B3-948B-1728B52AA6E4}">
                <adec:decorative xmlns:adec="http://schemas.microsoft.com/office/drawing/2017/decorative" val="1"/>
              </a:ext>
            </a:extLst>
          </p:cNvPr>
          <p:cNvSpPr/>
          <p:nvPr/>
        </p:nvSpPr>
        <p:spPr>
          <a:xfrm>
            <a:off x="4597554" y="1524982"/>
            <a:ext cx="2313751" cy="17587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D6B35E42-99E2-40D2-AB6A-21AB287D2926}"/>
              </a:ext>
            </a:extLst>
          </p:cNvPr>
          <p:cNvSpPr>
            <a:spLocks noGrp="1"/>
          </p:cNvSpPr>
          <p:nvPr>
            <p:ph type="title" idx="4294967295"/>
          </p:nvPr>
        </p:nvSpPr>
        <p:spPr>
          <a:xfrm>
            <a:off x="609600" y="468880"/>
            <a:ext cx="10972800" cy="1143000"/>
          </a:xfrm>
        </p:spPr>
        <p:txBody>
          <a:bodyPr/>
          <a:lstStyle/>
          <a:p>
            <a:pPr algn="ctr" rtl="0" eaLnBrk="1" latinLnBrk="0" hangingPunct="1"/>
            <a:r>
              <a:rPr lang="en-US" sz="4000" kern="1200" dirty="0">
                <a:solidFill>
                  <a:srgbClr val="335B74"/>
                </a:solidFill>
                <a:effectLst/>
                <a:latin typeface="Lucida Sans Unicode" panose="020B0602030504020204" pitchFamily="34" charset="0"/>
                <a:ea typeface="+mn-ea"/>
                <a:cs typeface="+mn-cs"/>
              </a:rPr>
              <a:t>Other Proposal Requirements</a:t>
            </a:r>
            <a:endParaRPr lang="en-US" dirty="0">
              <a:effectLst/>
            </a:endParaRPr>
          </a:p>
          <a:p>
            <a:endParaRPr lang="en-US" dirty="0"/>
          </a:p>
        </p:txBody>
      </p:sp>
      <p:sp>
        <p:nvSpPr>
          <p:cNvPr id="3" name="TextBox 2">
            <a:extLst>
              <a:ext uri="{FF2B5EF4-FFF2-40B4-BE49-F238E27FC236}">
                <a16:creationId xmlns:a16="http://schemas.microsoft.com/office/drawing/2014/main" id="{36CC6C49-E7AA-CDDB-3DC4-40D4578AA785}"/>
              </a:ext>
            </a:extLst>
          </p:cNvPr>
          <p:cNvSpPr txBox="1"/>
          <p:nvPr/>
        </p:nvSpPr>
        <p:spPr>
          <a:xfrm>
            <a:off x="502508" y="1611880"/>
            <a:ext cx="10689367" cy="2123658"/>
          </a:xfrm>
          <a:prstGeom prst="rect">
            <a:avLst/>
          </a:prstGeom>
          <a:noFill/>
        </p:spPr>
        <p:txBody>
          <a:bodyPr wrap="square" rtlCol="0">
            <a:spAutoFit/>
          </a:bodyPr>
          <a:lstStyle/>
          <a:p>
            <a:r>
              <a:rPr lang="en-US" sz="2000" dirty="0"/>
              <a:t>Refer to the S-STEM solicitation (</a:t>
            </a:r>
            <a:r>
              <a:rPr lang="en-US" sz="2000" dirty="0">
                <a:hlinkClick r:id="rId6"/>
              </a:rPr>
              <a:t>https://www.nsf.gov/pubs/2024/nsf24511/nsf24511.htm</a:t>
            </a:r>
            <a:r>
              <a:rPr lang="en-US" sz="2000" dirty="0"/>
              <a:t>) </a:t>
            </a:r>
          </a:p>
          <a:p>
            <a:r>
              <a:rPr lang="en-US" sz="2000" dirty="0"/>
              <a:t>for more information about:</a:t>
            </a:r>
          </a:p>
          <a:p>
            <a:endParaRPr lang="en-US" dirty="0"/>
          </a:p>
          <a:p>
            <a:pPr marL="285750" indent="-285750">
              <a:buFont typeface="Arial" panose="020B0604020202020204" pitchFamily="34" charset="0"/>
              <a:buChar char="•"/>
            </a:pPr>
            <a:r>
              <a:rPr lang="en-US" dirty="0"/>
              <a:t>Required sections of the Program Description</a:t>
            </a:r>
          </a:p>
          <a:p>
            <a:pPr marL="285750" indent="-285750">
              <a:buFont typeface="Arial" panose="020B0604020202020204" pitchFamily="34" charset="0"/>
              <a:buChar char="•"/>
            </a:pPr>
            <a:r>
              <a:rPr lang="en-US" dirty="0"/>
              <a:t>Required supplementary documents</a:t>
            </a:r>
          </a:p>
          <a:p>
            <a:pPr marL="285750" indent="-285750">
              <a:buFont typeface="Arial" panose="020B0604020202020204" pitchFamily="34" charset="0"/>
              <a:buChar char="•"/>
            </a:pPr>
            <a:r>
              <a:rPr lang="en-US" dirty="0"/>
              <a:t>Additional proposal guidelines (e.g. budget)</a:t>
            </a:r>
          </a:p>
        </p:txBody>
      </p:sp>
      <p:sp>
        <p:nvSpPr>
          <p:cNvPr id="4" name="TextBox 3">
            <a:extLst>
              <a:ext uri="{FF2B5EF4-FFF2-40B4-BE49-F238E27FC236}">
                <a16:creationId xmlns:a16="http://schemas.microsoft.com/office/drawing/2014/main" id="{78AF5509-631E-7136-BA5B-034F8BC83630}"/>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6" name="Recorded Sound">
            <a:hlinkClick r:id="" action="ppaction://media"/>
            <a:extLst>
              <a:ext uri="{FF2B5EF4-FFF2-40B4-BE49-F238E27FC236}">
                <a16:creationId xmlns:a16="http://schemas.microsoft.com/office/drawing/2014/main" id="{751B5C43-65BD-DF5B-3A2D-4E05CE0647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5537200"/>
            <a:ext cx="406400" cy="406400"/>
          </a:xfrm>
          <a:prstGeom prst="rect">
            <a:avLst/>
          </a:prstGeom>
        </p:spPr>
      </p:pic>
    </p:spTree>
    <p:extLst>
      <p:ext uri="{BB962C8B-B14F-4D97-AF65-F5344CB8AC3E}">
        <p14:creationId xmlns:p14="http://schemas.microsoft.com/office/powerpoint/2010/main" val="2903577783"/>
      </p:ext>
    </p:extLst>
  </p:cSld>
  <p:clrMapOvr>
    <a:masterClrMapping/>
  </p:clrMapOvr>
  <mc:AlternateContent xmlns:mc="http://schemas.openxmlformats.org/markup-compatibility/2006" xmlns:p14="http://schemas.microsoft.com/office/powerpoint/2010/main">
    <mc:Choice Requires="p14">
      <p:transition spd="slow" p14:dur="2000" advTm="23695"/>
    </mc:Choice>
    <mc:Fallback xmlns="">
      <p:transition spd="slow" advTm="23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TextBox 1" descr="List of S-STEM Tracks:&#10;&#10;Track 1: Capacity Building&#10;Track 2: Implementation: Single Institution&#10;Track 3: Interinstitutional Consortia &#10;Collaborative Planning Grants to Develop an Inter-Institutional Consortium&#10;">
            <a:extLst>
              <a:ext uri="{FF2B5EF4-FFF2-40B4-BE49-F238E27FC236}">
                <a16:creationId xmlns:a16="http://schemas.microsoft.com/office/drawing/2014/main" id="{03CEA91E-3454-4311-ABD3-89D0EE1E9EE6}"/>
              </a:ext>
            </a:extLst>
          </p:cNvPr>
          <p:cNvSpPr txBox="1"/>
          <p:nvPr/>
        </p:nvSpPr>
        <p:spPr>
          <a:xfrm>
            <a:off x="396242" y="2468740"/>
            <a:ext cx="11338558" cy="2292935"/>
          </a:xfrm>
          <a:prstGeom prst="rect">
            <a:avLst/>
          </a:prstGeom>
          <a:noFill/>
        </p:spPr>
        <p:txBody>
          <a:bodyPr wrap="square" lIns="91440" tIns="45720" rIns="91440" bIns="45720" rtlCol="0" anchor="t">
            <a:spAutoFit/>
          </a:bodyPr>
          <a:lstStyle/>
          <a:p>
            <a:pPr>
              <a:spcBef>
                <a:spcPts val="600"/>
              </a:spcBef>
              <a:spcAft>
                <a:spcPts val="600"/>
              </a:spcAft>
            </a:pPr>
            <a:r>
              <a:rPr lang="en-US" sz="2000" b="1"/>
              <a:t>Track 1: Institutional Capacity Building</a:t>
            </a:r>
          </a:p>
          <a:p>
            <a:pPr>
              <a:spcBef>
                <a:spcPts val="600"/>
              </a:spcBef>
              <a:spcAft>
                <a:spcPts val="600"/>
              </a:spcAft>
            </a:pPr>
            <a:r>
              <a:rPr lang="en-US" sz="2000" b="1"/>
              <a:t>Track 2: Implementation: Single Institution</a:t>
            </a:r>
          </a:p>
          <a:p>
            <a:pPr>
              <a:spcBef>
                <a:spcPts val="600"/>
              </a:spcBef>
              <a:spcAft>
                <a:spcPts val="600"/>
              </a:spcAft>
            </a:pPr>
            <a:r>
              <a:rPr lang="en-US" sz="2000" b="1"/>
              <a:t>Track 3: Interinstitutional Consortia </a:t>
            </a:r>
          </a:p>
          <a:p>
            <a:pPr>
              <a:spcBef>
                <a:spcPts val="600"/>
              </a:spcBef>
              <a:spcAft>
                <a:spcPts val="600"/>
              </a:spcAft>
            </a:pPr>
            <a:r>
              <a:rPr lang="en-US" sz="2000" b="1"/>
              <a:t>Collaborative Planning Grants to Develop an Inter-Institutional Consortium (Track 3)</a:t>
            </a:r>
            <a:endParaRPr lang="en-US" sz="2000" b="1">
              <a:cs typeface="Lucida Sans Unicode"/>
            </a:endParaRPr>
          </a:p>
          <a:p>
            <a:endParaRPr lang="en-US" sz="2800" b="1"/>
          </a:p>
        </p:txBody>
      </p:sp>
      <p:sp>
        <p:nvSpPr>
          <p:cNvPr id="3" name="Title 2" descr="S-STEM Program Tracks">
            <a:extLst>
              <a:ext uri="{FF2B5EF4-FFF2-40B4-BE49-F238E27FC236}">
                <a16:creationId xmlns:a16="http://schemas.microsoft.com/office/drawing/2014/main" id="{644A660D-A673-4B6B-B07A-8435D6C25CF4}"/>
              </a:ext>
            </a:extLst>
          </p:cNvPr>
          <p:cNvSpPr>
            <a:spLocks noGrp="1"/>
          </p:cNvSpPr>
          <p:nvPr>
            <p:ph type="title" idx="4294967295"/>
          </p:nvPr>
        </p:nvSpPr>
        <p:spPr>
          <a:xfrm>
            <a:off x="568306" y="1056346"/>
            <a:ext cx="10972800" cy="1143000"/>
          </a:xfrm>
        </p:spPr>
        <p:txBody>
          <a:bodyPr>
            <a:normAutofit fontScale="90000"/>
          </a:bodyPr>
          <a:lstStyle/>
          <a:p>
            <a:pPr algn="ctr" rtl="0" eaLnBrk="1" latinLnBrk="0" hangingPunct="1"/>
            <a:r>
              <a:rPr lang="en-US" sz="7300" kern="1200">
                <a:solidFill>
                  <a:srgbClr val="335B74"/>
                </a:solidFill>
                <a:effectLst/>
                <a:latin typeface="Lucida Sans Unicode" panose="020B0602030504020204" pitchFamily="34" charset="0"/>
                <a:ea typeface="+mn-ea"/>
                <a:cs typeface="+mn-cs"/>
              </a:rPr>
              <a:t>S-STEM Program Tracks</a:t>
            </a:r>
            <a:endParaRPr lang="en-US" sz="4900">
              <a:effectLst/>
            </a:endParaRPr>
          </a:p>
          <a:p>
            <a:endParaRPr lang="en-US"/>
          </a:p>
        </p:txBody>
      </p:sp>
      <p:sp>
        <p:nvSpPr>
          <p:cNvPr id="5" name="TextBox 4">
            <a:extLst>
              <a:ext uri="{FF2B5EF4-FFF2-40B4-BE49-F238E27FC236}">
                <a16:creationId xmlns:a16="http://schemas.microsoft.com/office/drawing/2014/main" id="{DF7DDAAB-4DD3-2E67-1D90-0CE9A9DCB3B6}"/>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6" name="Recorded Sound">
            <a:hlinkClick r:id="" action="ppaction://media"/>
            <a:extLst>
              <a:ext uri="{FF2B5EF4-FFF2-40B4-BE49-F238E27FC236}">
                <a16:creationId xmlns:a16="http://schemas.microsoft.com/office/drawing/2014/main" id="{DE4AE670-DFAD-DD38-8D0A-94C14C0C44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042" y="5537200"/>
            <a:ext cx="406400" cy="406400"/>
          </a:xfrm>
          <a:prstGeom prst="rect">
            <a:avLst/>
          </a:prstGeom>
        </p:spPr>
      </p:pic>
    </p:spTree>
    <p:extLst>
      <p:ext uri="{BB962C8B-B14F-4D97-AF65-F5344CB8AC3E}">
        <p14:creationId xmlns:p14="http://schemas.microsoft.com/office/powerpoint/2010/main" val="4268828129"/>
      </p:ext>
    </p:extLst>
  </p:cSld>
  <p:clrMapOvr>
    <a:masterClrMapping/>
  </p:clrMapOvr>
  <mc:AlternateContent xmlns:mc="http://schemas.openxmlformats.org/markup-compatibility/2006" xmlns:p14="http://schemas.microsoft.com/office/powerpoint/2010/main">
    <mc:Choice Requires="p14">
      <p:transition spd="slow" p14:dur="2000" advTm="26341"/>
    </mc:Choice>
    <mc:Fallback xmlns="">
      <p:transition spd="slow" advTm="2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464578" y="113134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Title 1">
            <a:extLst>
              <a:ext uri="{FF2B5EF4-FFF2-40B4-BE49-F238E27FC236}">
                <a16:creationId xmlns:a16="http://schemas.microsoft.com/office/drawing/2014/main" id="{F8957815-354D-49D9-9ED2-B871E419B857}"/>
              </a:ext>
            </a:extLst>
          </p:cNvPr>
          <p:cNvSpPr>
            <a:spLocks noGrp="1"/>
          </p:cNvSpPr>
          <p:nvPr>
            <p:ph type="title" idx="4294967295"/>
          </p:nvPr>
        </p:nvSpPr>
        <p:spPr>
          <a:xfrm>
            <a:off x="609600" y="473366"/>
            <a:ext cx="10972800" cy="1143000"/>
          </a:xfrm>
        </p:spPr>
        <p:txBody>
          <a:bodyPr/>
          <a:lstStyle/>
          <a:p>
            <a:pPr algn="ctr" rtl="0" eaLnBrk="1" latinLnBrk="0" hangingPunct="1"/>
            <a:r>
              <a:rPr lang="en-US" sz="3600" kern="1200">
                <a:solidFill>
                  <a:srgbClr val="335B74"/>
                </a:solidFill>
                <a:effectLst/>
                <a:latin typeface="Lucida Sans Unicode" panose="020B0602030504020204" pitchFamily="34" charset="0"/>
                <a:ea typeface="+mn-ea"/>
                <a:cs typeface="+mn-cs"/>
              </a:rPr>
              <a:t>Limits on Number of Submissions</a:t>
            </a:r>
            <a:endParaRPr lang="en-US">
              <a:effectLst/>
            </a:endParaRPr>
          </a:p>
          <a:p>
            <a:endParaRPr lang="en-US"/>
          </a:p>
        </p:txBody>
      </p:sp>
      <p:sp>
        <p:nvSpPr>
          <p:cNvPr id="8" name="TextBox 7" descr="List of S-STEM Tracks:&#10;&#10;Track 1: Capacity Building&#10;Track 2: Implementation: Single Institution&#10;Track 3: Interinstitutional Consortia &#10;Collaborative Planning Grants to Develop an Inter-Institutional Consortium&#10;">
            <a:extLst>
              <a:ext uri="{FF2B5EF4-FFF2-40B4-BE49-F238E27FC236}">
                <a16:creationId xmlns:a16="http://schemas.microsoft.com/office/drawing/2014/main" id="{6CE5286C-2E9F-41C1-B984-FA76661A1C7D}"/>
              </a:ext>
            </a:extLst>
          </p:cNvPr>
          <p:cNvSpPr txBox="1"/>
          <p:nvPr/>
        </p:nvSpPr>
        <p:spPr>
          <a:xfrm>
            <a:off x="426721" y="1423711"/>
            <a:ext cx="11338558" cy="4524315"/>
          </a:xfrm>
          <a:prstGeom prst="rect">
            <a:avLst/>
          </a:prstGeom>
          <a:noFill/>
        </p:spPr>
        <p:txBody>
          <a:bodyPr wrap="square" lIns="91440" tIns="45720" rIns="91440" bIns="45720" rtlCol="0" anchor="t">
            <a:spAutoFit/>
          </a:bodyPr>
          <a:lstStyle/>
          <a:p>
            <a:pPr algn="l"/>
            <a:r>
              <a:rPr lang="en-US" sz="2000" b="0" i="0" u="none" strike="noStrike" baseline="0" dirty="0">
                <a:latin typeface="+mj-lt"/>
              </a:rPr>
              <a:t>An institution may submit up to two proposals across Tracks 1, 2 and 3 (either as a single institution or as sub awardee or as a member of an interinstitutional consortium project) for a given S-STEM deadline. Multiple proposals from an institution must not overlap with regard to S-STEM eligible disciplines (e.g. a B.S. in Mathematics cannot be included in multiple proposals).</a:t>
            </a:r>
          </a:p>
          <a:p>
            <a:pPr algn="l"/>
            <a:endParaRPr lang="en-US" sz="2000" dirty="0">
              <a:latin typeface="+mj-lt"/>
            </a:endParaRPr>
          </a:p>
          <a:p>
            <a:pPr algn="l"/>
            <a:endParaRPr lang="en-US" sz="2000" b="0" i="0" u="none" strike="noStrike" baseline="0" dirty="0">
              <a:latin typeface="+mj-lt"/>
            </a:endParaRPr>
          </a:p>
          <a:p>
            <a:pPr algn="l"/>
            <a:r>
              <a:rPr lang="en-US" sz="2000" b="0" i="0" u="none" strike="noStrike" baseline="0" dirty="0">
                <a:latin typeface="+mj-lt"/>
              </a:rPr>
              <a:t>Institutions with a current S-STEM award should wait at least until the end of the third year of execution of their current award before submitting a new S-STEM proposal focused on students pursuing degrees in the same discipline(s).</a:t>
            </a:r>
          </a:p>
          <a:p>
            <a:pPr algn="l"/>
            <a:endParaRPr lang="en-US" sz="2000" dirty="0">
              <a:latin typeface="+mj-lt"/>
            </a:endParaRPr>
          </a:p>
          <a:p>
            <a:pPr algn="l"/>
            <a:endParaRPr lang="en-US" sz="2000" dirty="0">
              <a:latin typeface="+mj-lt"/>
            </a:endParaRPr>
          </a:p>
          <a:p>
            <a:pPr algn="l"/>
            <a:r>
              <a:rPr lang="en-US" sz="2000" b="0" i="0" u="none" strike="noStrike" baseline="0" dirty="0">
                <a:latin typeface="+mj-lt"/>
              </a:rPr>
              <a:t>The above restrictions do not apply to collaborative planning grant proposals.</a:t>
            </a:r>
            <a:endParaRPr lang="en-US" dirty="0">
              <a:latin typeface="ArialMT"/>
            </a:endParaRPr>
          </a:p>
          <a:p>
            <a:pPr algn="l"/>
            <a:endParaRPr lang="en-US" sz="2800" b="1" dirty="0"/>
          </a:p>
        </p:txBody>
      </p:sp>
      <p:sp>
        <p:nvSpPr>
          <p:cNvPr id="4" name="TextBox 3">
            <a:extLst>
              <a:ext uri="{FF2B5EF4-FFF2-40B4-BE49-F238E27FC236}">
                <a16:creationId xmlns:a16="http://schemas.microsoft.com/office/drawing/2014/main" id="{CAE1673B-CDD9-2C95-0C8B-DFB9A2DC513F}"/>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5" name="Recorded Sound">
            <a:hlinkClick r:id="" action="ppaction://media"/>
            <a:extLst>
              <a:ext uri="{FF2B5EF4-FFF2-40B4-BE49-F238E27FC236}">
                <a16:creationId xmlns:a16="http://schemas.microsoft.com/office/drawing/2014/main" id="{DE8A8433-5643-EF1A-E947-88430754C8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99433378"/>
      </p:ext>
    </p:extLst>
  </p:cSld>
  <p:clrMapOvr>
    <a:masterClrMapping/>
  </p:clrMapOvr>
  <mc:AlternateContent xmlns:mc="http://schemas.openxmlformats.org/markup-compatibility/2006" xmlns:p14="http://schemas.microsoft.com/office/powerpoint/2010/main">
    <mc:Choice Requires="p14">
      <p:transition spd="slow" p14:dur="2000" advTm="73177"/>
    </mc:Choice>
    <mc:Fallback xmlns="">
      <p:transition spd="slow" advTm="7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464578" y="113134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6" name="TextBox 5">
            <a:extLst>
              <a:ext uri="{FF2B5EF4-FFF2-40B4-BE49-F238E27FC236}">
                <a16:creationId xmlns:a16="http://schemas.microsoft.com/office/drawing/2014/main" id="{6DBD960A-5F16-4C92-83D0-4DFC66161AED}"/>
              </a:ext>
            </a:extLst>
          </p:cNvPr>
          <p:cNvSpPr txBox="1"/>
          <p:nvPr/>
        </p:nvSpPr>
        <p:spPr>
          <a:xfrm>
            <a:off x="609600" y="1288819"/>
            <a:ext cx="10972799" cy="4339650"/>
          </a:xfrm>
          <a:prstGeom prst="rect">
            <a:avLst/>
          </a:prstGeom>
          <a:noFill/>
        </p:spPr>
        <p:txBody>
          <a:bodyPr wrap="square" rtlCol="0">
            <a:spAutoFit/>
          </a:bodyPr>
          <a:lstStyle/>
          <a:p>
            <a:r>
              <a:rPr lang="en-US" sz="2000" b="0" i="0" u="none" strike="noStrike" baseline="0">
                <a:solidFill>
                  <a:srgbClr val="000000"/>
                </a:solidFill>
                <a:latin typeface="Lucida Sans Unicode (Body)"/>
              </a:rPr>
              <a:t>All proposals should include a </a:t>
            </a:r>
            <a:r>
              <a:rPr lang="en-US" sz="2000" b="1" i="0" u="none" strike="noStrike" baseline="0">
                <a:solidFill>
                  <a:srgbClr val="000000"/>
                </a:solidFill>
                <a:latin typeface="Lucida Sans Unicode (Body)"/>
              </a:rPr>
              <a:t>literature review </a:t>
            </a:r>
            <a:r>
              <a:rPr lang="en-US" sz="2000" b="0" i="0" u="none" strike="noStrike" baseline="0">
                <a:solidFill>
                  <a:srgbClr val="000000"/>
                </a:solidFill>
                <a:latin typeface="Lucida Sans Unicode (Body)"/>
              </a:rPr>
              <a:t>that establishes the basis for the proposed evidence-based activities. 	Institutional needs assessme</a:t>
            </a:r>
            <a:r>
              <a:rPr lang="en-US" sz="2000">
                <a:solidFill>
                  <a:srgbClr val="000000"/>
                </a:solidFill>
                <a:latin typeface="Lucida Sans Unicode (Body)"/>
              </a:rPr>
              <a:t>nts can also be used to justify activities.</a:t>
            </a:r>
            <a:endParaRPr lang="en-US" sz="2000" b="0" i="0" u="none" strike="noStrike" baseline="0">
              <a:solidFill>
                <a:srgbClr val="000000"/>
              </a:solidFill>
              <a:latin typeface="Lucida Sans Unicode (Body)"/>
            </a:endParaRPr>
          </a:p>
          <a:p>
            <a:endParaRPr lang="en-US" sz="2000" b="0" i="0" u="none" strike="noStrike" baseline="0">
              <a:solidFill>
                <a:srgbClr val="000000"/>
              </a:solidFill>
              <a:latin typeface="Lucida Sans Unicode (Body)"/>
            </a:endParaRPr>
          </a:p>
          <a:p>
            <a:r>
              <a:rPr lang="en-US" sz="2000" b="0" i="0" u="none" strike="noStrike" baseline="0">
                <a:solidFill>
                  <a:srgbClr val="000000"/>
                </a:solidFill>
                <a:latin typeface="Lucida Sans Unicode (Body)"/>
              </a:rPr>
              <a:t>All proposals are expected to develop and support </a:t>
            </a:r>
            <a:r>
              <a:rPr lang="en-US" sz="2000" b="1" i="0" u="none" strike="noStrike" baseline="0">
                <a:solidFill>
                  <a:srgbClr val="000000"/>
                </a:solidFill>
                <a:latin typeface="Lucida Sans Unicode (Body)"/>
              </a:rPr>
              <a:t>student cohorts</a:t>
            </a:r>
            <a:r>
              <a:rPr lang="en-US" sz="2000" b="0" i="0" u="none" strike="noStrike" baseline="0">
                <a:solidFill>
                  <a:srgbClr val="000000"/>
                </a:solidFill>
                <a:latin typeface="Lucida Sans Unicode (Body)"/>
              </a:rPr>
              <a:t> and provide S-STEM Scholars with </a:t>
            </a:r>
            <a:r>
              <a:rPr lang="en-US" sz="2000" b="1" i="0" u="none" strike="noStrike" baseline="0">
                <a:solidFill>
                  <a:srgbClr val="000000"/>
                </a:solidFill>
                <a:latin typeface="Lucida Sans Unicode (Body)"/>
              </a:rPr>
              <a:t>faculty mentors</a:t>
            </a:r>
            <a:r>
              <a:rPr lang="en-US" sz="2000" b="0" i="0" u="none" strike="noStrike" baseline="0">
                <a:solidFill>
                  <a:srgbClr val="000000"/>
                </a:solidFill>
                <a:latin typeface="Lucida Sans Unicode (Body)"/>
              </a:rPr>
              <a:t>. </a:t>
            </a:r>
            <a:r>
              <a:rPr lang="en-US" sz="2000" b="1" i="0" u="none" strike="noStrike" baseline="0">
                <a:solidFill>
                  <a:srgbClr val="FF0000"/>
                </a:solidFill>
                <a:latin typeface="Lucida Sans Unicode (Body)"/>
              </a:rPr>
              <a:t>These activities are critical. </a:t>
            </a:r>
            <a:r>
              <a:rPr lang="en-US" sz="2000" i="0" u="none" strike="noStrike" baseline="0">
                <a:latin typeface="Lucida Sans Unicode (Body)"/>
              </a:rPr>
              <a:t>However, remember that activities that are not degree requirements cannot be required of scholars. It can be beneficial to describe training or support for mentors, if applicable.</a:t>
            </a:r>
            <a:endParaRPr lang="en-US" sz="2000">
              <a:solidFill>
                <a:srgbClr val="000000"/>
              </a:solidFill>
              <a:latin typeface="Arial" panose="020B0604020202020204" pitchFamily="34" charset="0"/>
            </a:endParaRPr>
          </a:p>
          <a:p>
            <a:endParaRPr lang="en-US" sz="2000">
              <a:solidFill>
                <a:srgbClr val="000000"/>
              </a:solidFill>
              <a:latin typeface="Lucida Sans Unicode (Body)"/>
            </a:endParaRPr>
          </a:p>
          <a:p>
            <a:r>
              <a:rPr lang="en-US" sz="2000" b="0" i="0" u="none" strike="noStrike" baseline="0">
                <a:solidFill>
                  <a:srgbClr val="000000"/>
                </a:solidFill>
                <a:latin typeface="Lucida Sans Unicode (Body)"/>
              </a:rPr>
              <a:t>Every Track 1, 2 and 3 proposal should describe a </a:t>
            </a:r>
            <a:r>
              <a:rPr lang="en-US" sz="2000" b="1" i="0" u="none" strike="noStrike" baseline="0">
                <a:solidFill>
                  <a:srgbClr val="000000"/>
                </a:solidFill>
                <a:latin typeface="Lucida Sans Unicode (Body)"/>
              </a:rPr>
              <a:t>clear and specific evaluation plan</a:t>
            </a:r>
            <a:r>
              <a:rPr lang="en-US" sz="2000" b="0" i="0" u="none" strike="noStrike" baseline="0">
                <a:solidFill>
                  <a:srgbClr val="000000"/>
                </a:solidFill>
                <a:latin typeface="Lucida Sans Unicode (Body)"/>
              </a:rPr>
              <a:t> to be executed by an </a:t>
            </a:r>
            <a:r>
              <a:rPr lang="en-US" sz="2000" b="1" i="0" u="none" strike="noStrike" baseline="0">
                <a:solidFill>
                  <a:srgbClr val="000000"/>
                </a:solidFill>
                <a:latin typeface="Lucida Sans Unicode (Body)"/>
              </a:rPr>
              <a:t>evaluator that is external to the project, but not necessarily external to the institution.</a:t>
            </a:r>
          </a:p>
          <a:p>
            <a:endParaRPr lang="en-US" b="1">
              <a:solidFill>
                <a:srgbClr val="000000"/>
              </a:solidFill>
              <a:latin typeface="Lucida Sans Unicode (Body)"/>
            </a:endParaRPr>
          </a:p>
          <a:p>
            <a:endParaRPr lang="en-US" b="1">
              <a:solidFill>
                <a:srgbClr val="000000"/>
              </a:solidFill>
              <a:latin typeface="Lucida Sans Unicode (Body)"/>
            </a:endParaRPr>
          </a:p>
        </p:txBody>
      </p:sp>
      <p:sp>
        <p:nvSpPr>
          <p:cNvPr id="2" name="Title 1">
            <a:extLst>
              <a:ext uri="{FF2B5EF4-FFF2-40B4-BE49-F238E27FC236}">
                <a16:creationId xmlns:a16="http://schemas.microsoft.com/office/drawing/2014/main" id="{F8957815-354D-49D9-9ED2-B871E419B857}"/>
              </a:ext>
            </a:extLst>
          </p:cNvPr>
          <p:cNvSpPr>
            <a:spLocks noGrp="1"/>
          </p:cNvSpPr>
          <p:nvPr>
            <p:ph type="title" idx="4294967295"/>
          </p:nvPr>
        </p:nvSpPr>
        <p:spPr>
          <a:xfrm>
            <a:off x="609600" y="473366"/>
            <a:ext cx="10972800" cy="1143000"/>
          </a:xfrm>
        </p:spPr>
        <p:txBody>
          <a:bodyPr/>
          <a:lstStyle/>
          <a:p>
            <a:pPr algn="ctr" rtl="0" eaLnBrk="1" latinLnBrk="0" hangingPunct="1"/>
            <a:r>
              <a:rPr lang="en-US" sz="3600" kern="1200">
                <a:solidFill>
                  <a:srgbClr val="335B74"/>
                </a:solidFill>
                <a:effectLst/>
                <a:latin typeface="Lucida Sans Unicode" panose="020B0602030504020204" pitchFamily="34" charset="0"/>
                <a:ea typeface="+mn-ea"/>
                <a:cs typeface="+mn-cs"/>
              </a:rPr>
              <a:t>Common Requirements for Tracks 1, 2, and 3</a:t>
            </a:r>
            <a:endParaRPr lang="en-US">
              <a:effectLst/>
            </a:endParaRPr>
          </a:p>
          <a:p>
            <a:endParaRPr lang="en-US"/>
          </a:p>
        </p:txBody>
      </p:sp>
      <p:sp>
        <p:nvSpPr>
          <p:cNvPr id="3" name="TextBox 2">
            <a:extLst>
              <a:ext uri="{FF2B5EF4-FFF2-40B4-BE49-F238E27FC236}">
                <a16:creationId xmlns:a16="http://schemas.microsoft.com/office/drawing/2014/main" id="{37CC6F76-3152-94F3-F977-AD436B62D6BB}"/>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5" name="Recorded Sound">
            <a:hlinkClick r:id="" action="ppaction://media"/>
            <a:extLst>
              <a:ext uri="{FF2B5EF4-FFF2-40B4-BE49-F238E27FC236}">
                <a16:creationId xmlns:a16="http://schemas.microsoft.com/office/drawing/2014/main" id="{89A6C041-9381-F34E-64C8-81C4DD6F7B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599" y="5486004"/>
            <a:ext cx="406400" cy="406400"/>
          </a:xfrm>
          <a:prstGeom prst="rect">
            <a:avLst/>
          </a:prstGeom>
        </p:spPr>
      </p:pic>
    </p:spTree>
    <p:extLst>
      <p:ext uri="{BB962C8B-B14F-4D97-AF65-F5344CB8AC3E}">
        <p14:creationId xmlns:p14="http://schemas.microsoft.com/office/powerpoint/2010/main" val="2717993395"/>
      </p:ext>
    </p:extLst>
  </p:cSld>
  <p:clrMapOvr>
    <a:masterClrMapping/>
  </p:clrMapOvr>
  <mc:AlternateContent xmlns:mc="http://schemas.openxmlformats.org/markup-compatibility/2006" xmlns:p14="http://schemas.microsoft.com/office/powerpoint/2010/main">
    <mc:Choice Requires="p14">
      <p:transition spd="slow" p14:dur="2000" advTm="55948"/>
    </mc:Choice>
    <mc:Fallback xmlns="">
      <p:transition spd="slow" advTm="55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10D90D-7CD1-4057-B5BF-FEEA5084CD23}"/>
              </a:ext>
            </a:extLst>
          </p:cNvPr>
          <p:cNvSpPr txBox="1"/>
          <p:nvPr/>
        </p:nvSpPr>
        <p:spPr>
          <a:xfrm>
            <a:off x="479814" y="1371422"/>
            <a:ext cx="11232372" cy="444737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000" dirty="0">
                <a:solidFill>
                  <a:srgbClr val="000000"/>
                </a:solidFill>
                <a:latin typeface="Lucida Sans Unicode (Body)"/>
              </a:rPr>
              <a:t>The deadline for Track 1 proposals is concurrent with Tracks 2, 3, and Collaborative Planning Grants (March 11, 2024).</a:t>
            </a:r>
          </a:p>
          <a:p>
            <a:pPr marL="342900" lvl="0" indent="-342900">
              <a:spcBef>
                <a:spcPts val="1200"/>
              </a:spcBef>
              <a:spcAft>
                <a:spcPts val="600"/>
              </a:spcAft>
              <a:buFont typeface="Arial" panose="020B0604020202020204" pitchFamily="34" charset="0"/>
              <a:buChar char="•"/>
              <a:defRPr/>
            </a:pPr>
            <a:r>
              <a:rPr lang="en-US" sz="2000" dirty="0">
                <a:solidFill>
                  <a:srgbClr val="000000"/>
                </a:solidFill>
                <a:latin typeface="Lucida Sans Unicode (Body)"/>
              </a:rPr>
              <a:t>Maximum award amount for Track 2 has changed to up to $2,000,000. </a:t>
            </a:r>
          </a:p>
          <a:p>
            <a:pPr marL="342900" marR="0" lvl="0" indent="-3429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000" dirty="0">
                <a:solidFill>
                  <a:srgbClr val="000000"/>
                </a:solidFill>
                <a:latin typeface="Lucida Sans Unicode (Body)"/>
              </a:rPr>
              <a:t>Evaluation plan logic models may be included either as a supplementary document or as part of the project description.</a:t>
            </a:r>
          </a:p>
          <a:p>
            <a:pPr marL="342900" marR="0" lvl="0" indent="-3429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000" dirty="0">
                <a:solidFill>
                  <a:srgbClr val="000000"/>
                </a:solidFill>
                <a:latin typeface="Lucida Sans Unicode (Body)"/>
              </a:rPr>
              <a:t>The required data table summarizing the pool of potential scholars at each participating institution may be included either as a supplementary document or as part of the project description.</a:t>
            </a:r>
          </a:p>
          <a:p>
            <a:pPr marL="342900" marR="0" lvl="0" indent="-3429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000" dirty="0">
                <a:solidFill>
                  <a:srgbClr val="000000"/>
                </a:solidFill>
                <a:latin typeface="Lucida Sans Unicode (Body)"/>
              </a:rPr>
              <a:t>The calculation of scholars' unmet need now reflects the Student Aid Index, which will replace EFC in the 2024-25 FAFSA.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629198" y="1057038"/>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10" name="TextBox 9">
            <a:extLst>
              <a:ext uri="{FF2B5EF4-FFF2-40B4-BE49-F238E27FC236}">
                <a16:creationId xmlns:a16="http://schemas.microsoft.com/office/drawing/2014/main" id="{A7DC2AFD-08CA-48DE-B0F3-86C83B52C271}"/>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sp>
        <p:nvSpPr>
          <p:cNvPr id="3" name="Title 2">
            <a:extLst>
              <a:ext uri="{FF2B5EF4-FFF2-40B4-BE49-F238E27FC236}">
                <a16:creationId xmlns:a16="http://schemas.microsoft.com/office/drawing/2014/main" id="{8311486C-1B17-4C3F-9CA1-0A08FC7880FA}"/>
              </a:ext>
            </a:extLst>
          </p:cNvPr>
          <p:cNvSpPr>
            <a:spLocks noGrp="1"/>
          </p:cNvSpPr>
          <p:nvPr>
            <p:ph type="title" idx="4294967295"/>
          </p:nvPr>
        </p:nvSpPr>
        <p:spPr>
          <a:xfrm>
            <a:off x="897924" y="705492"/>
            <a:ext cx="10814262" cy="368095"/>
          </a:xfrm>
        </p:spPr>
        <p:txBody>
          <a:bodyPr>
            <a:normAutofit fontScale="90000"/>
          </a:bodyPr>
          <a:lstStyle/>
          <a:p>
            <a:pPr algn="ctr" rtl="0" eaLnBrk="1" latinLnBrk="0" hangingPunct="1"/>
            <a:r>
              <a:rPr lang="en-US" sz="3700" kern="1200">
                <a:solidFill>
                  <a:srgbClr val="335B74"/>
                </a:solidFill>
                <a:effectLst/>
                <a:latin typeface="Lucida Sans Unicode" panose="020B0602030504020204" pitchFamily="34" charset="0"/>
                <a:ea typeface="+mn-ea"/>
                <a:cs typeface="+mn-cs"/>
              </a:rPr>
              <a:t>Summary of Program Changes and Important Info</a:t>
            </a:r>
            <a:endParaRPr lang="en-US">
              <a:effectLst/>
            </a:endParaRPr>
          </a:p>
          <a:p>
            <a:endParaRPr lang="en-US"/>
          </a:p>
        </p:txBody>
      </p:sp>
      <p:pic>
        <p:nvPicPr>
          <p:cNvPr id="5" name="Recorded Sound">
            <a:hlinkClick r:id="" action="ppaction://media"/>
            <a:extLst>
              <a:ext uri="{FF2B5EF4-FFF2-40B4-BE49-F238E27FC236}">
                <a16:creationId xmlns:a16="http://schemas.microsoft.com/office/drawing/2014/main" id="{23ADB1CD-4CF8-29DF-6F75-C65AC8D110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6614" y="6106160"/>
            <a:ext cx="406400" cy="406400"/>
          </a:xfrm>
          <a:prstGeom prst="rect">
            <a:avLst/>
          </a:prstGeom>
        </p:spPr>
      </p:pic>
    </p:spTree>
    <p:extLst>
      <p:ext uri="{BB962C8B-B14F-4D97-AF65-F5344CB8AC3E}">
        <p14:creationId xmlns:p14="http://schemas.microsoft.com/office/powerpoint/2010/main" val="399403116"/>
      </p:ext>
    </p:extLst>
  </p:cSld>
  <p:clrMapOvr>
    <a:masterClrMapping/>
  </p:clrMapOvr>
  <mc:AlternateContent xmlns:mc="http://schemas.openxmlformats.org/markup-compatibility/2006" xmlns:p14="http://schemas.microsoft.com/office/powerpoint/2010/main">
    <mc:Choice Requires="p14">
      <p:transition spd="slow" p14:dur="2000" advTm="102618"/>
    </mc:Choice>
    <mc:Fallback xmlns="">
      <p:transition spd="slow" advTm="10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32"/>
        <p14:pauseEvt time="0" objId="3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04468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TextBox 1">
            <a:extLst>
              <a:ext uri="{FF2B5EF4-FFF2-40B4-BE49-F238E27FC236}">
                <a16:creationId xmlns:a16="http://schemas.microsoft.com/office/drawing/2014/main" id="{3EC505CE-633A-4EDE-9026-B7024D520DA6}"/>
              </a:ext>
            </a:extLst>
          </p:cNvPr>
          <p:cNvSpPr txBox="1"/>
          <p:nvPr/>
        </p:nvSpPr>
        <p:spPr>
          <a:xfrm>
            <a:off x="409205" y="1216526"/>
            <a:ext cx="10972799" cy="5155257"/>
          </a:xfrm>
          <a:prstGeom prst="rect">
            <a:avLst/>
          </a:prstGeom>
          <a:noFill/>
        </p:spPr>
        <p:txBody>
          <a:bodyPr wrap="square" rtlCol="0">
            <a:spAutoFit/>
          </a:bodyPr>
          <a:lstStyle/>
          <a:p>
            <a:pPr algn="ctr">
              <a:spcBef>
                <a:spcPts val="600"/>
              </a:spcBef>
              <a:spcAft>
                <a:spcPts val="600"/>
              </a:spcAft>
            </a:pPr>
            <a:r>
              <a:rPr lang="en-US" sz="2000" b="1"/>
              <a:t>Up to 6 years and $1,000,000</a:t>
            </a:r>
          </a:p>
          <a:p>
            <a:pPr algn="ctr">
              <a:spcBef>
                <a:spcPts val="600"/>
              </a:spcBef>
              <a:spcAft>
                <a:spcPts val="600"/>
              </a:spcAft>
            </a:pPr>
            <a:r>
              <a:rPr lang="en-US" sz="2000" b="1"/>
              <a:t>60% of Total Budget Devoted to Scholarships (Budget Line F.1)</a:t>
            </a:r>
          </a:p>
          <a:p>
            <a:r>
              <a:rPr lang="en-US" sz="2000" b="1"/>
              <a:t>Eligibility: </a:t>
            </a:r>
            <a:r>
              <a:rPr lang="en-US" sz="2000"/>
              <a:t>Single Institutions of Higher Education that have not previously received funding from the NSF S-STEM or STEP programs. </a:t>
            </a:r>
          </a:p>
          <a:p>
            <a:endParaRPr lang="en-US"/>
          </a:p>
          <a:p>
            <a:r>
              <a:rPr lang="en-US" sz="2000"/>
              <a:t>The project principal investigator (PI) must be a STEM faculty currently teaching in one of the S-STEM eligible disciplines pursued by the proposal’s potential Scholars or a STEM administrator who has taught in one of those disciplines in the past two years.  </a:t>
            </a:r>
          </a:p>
          <a:p>
            <a:endParaRPr lang="en-US"/>
          </a:p>
          <a:p>
            <a:r>
              <a:rPr lang="en-US" sz="2000"/>
              <a:t>If not serving as PI, a STEM administrator (department head or above) should also be a member of the project leadership.</a:t>
            </a:r>
          </a:p>
          <a:p>
            <a:endParaRPr lang="en-US"/>
          </a:p>
          <a:p>
            <a:r>
              <a:rPr lang="en-US" sz="2000"/>
              <a:t>Faculty members from all departments or academic units involved should have a role in the project either as Co-PIs, senior personnel, or Scholar mentors. </a:t>
            </a:r>
          </a:p>
          <a:p>
            <a:pPr algn="ctr"/>
            <a:endParaRPr lang="en-US" sz="2000"/>
          </a:p>
          <a:p>
            <a:pPr algn="ctr"/>
            <a:endParaRPr lang="en-US" sz="2000"/>
          </a:p>
        </p:txBody>
      </p:sp>
      <p:sp>
        <p:nvSpPr>
          <p:cNvPr id="3" name="Title 2">
            <a:extLst>
              <a:ext uri="{FF2B5EF4-FFF2-40B4-BE49-F238E27FC236}">
                <a16:creationId xmlns:a16="http://schemas.microsoft.com/office/drawing/2014/main" id="{965C3097-CC21-486C-A8D7-231F3812DF6D}"/>
              </a:ext>
            </a:extLst>
          </p:cNvPr>
          <p:cNvSpPr>
            <a:spLocks noGrp="1"/>
          </p:cNvSpPr>
          <p:nvPr>
            <p:ph type="title" idx="4294967295"/>
          </p:nvPr>
        </p:nvSpPr>
        <p:spPr>
          <a:xfrm>
            <a:off x="609600" y="332328"/>
            <a:ext cx="10972800" cy="1143000"/>
          </a:xfrm>
        </p:spPr>
        <p:txBody>
          <a:bodyPr/>
          <a:lstStyle/>
          <a:p>
            <a:pPr algn="ctr" rtl="0" eaLnBrk="1" latinLnBrk="0" hangingPunct="1"/>
            <a:r>
              <a:rPr lang="en-US" sz="3600" kern="1200">
                <a:solidFill>
                  <a:srgbClr val="335B74"/>
                </a:solidFill>
                <a:effectLst/>
                <a:latin typeface="Lucida Sans Unicode" panose="020B0602030504020204" pitchFamily="34" charset="0"/>
                <a:ea typeface="+mn-ea"/>
                <a:cs typeface="+mn-cs"/>
              </a:rPr>
              <a:t>Track 1: Institutional Capacity Building</a:t>
            </a:r>
            <a:endParaRPr lang="en-US">
              <a:effectLst/>
            </a:endParaRPr>
          </a:p>
          <a:p>
            <a:endParaRPr lang="en-US"/>
          </a:p>
        </p:txBody>
      </p:sp>
      <p:sp>
        <p:nvSpPr>
          <p:cNvPr id="5" name="TextBox 4">
            <a:extLst>
              <a:ext uri="{FF2B5EF4-FFF2-40B4-BE49-F238E27FC236}">
                <a16:creationId xmlns:a16="http://schemas.microsoft.com/office/drawing/2014/main" id="{FF9BBD5A-D819-7EB8-B34A-50D2AF99E70A}"/>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7" name="Recorded Sound">
            <a:hlinkClick r:id="" action="ppaction://media"/>
            <a:extLst>
              <a:ext uri="{FF2B5EF4-FFF2-40B4-BE49-F238E27FC236}">
                <a16:creationId xmlns:a16="http://schemas.microsoft.com/office/drawing/2014/main" id="{72A54D4A-8CF4-69E3-AD48-DD98AA446D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0" y="5625123"/>
            <a:ext cx="406400" cy="406400"/>
          </a:xfrm>
          <a:prstGeom prst="rect">
            <a:avLst/>
          </a:prstGeom>
        </p:spPr>
      </p:pic>
    </p:spTree>
    <p:extLst>
      <p:ext uri="{BB962C8B-B14F-4D97-AF65-F5344CB8AC3E}">
        <p14:creationId xmlns:p14="http://schemas.microsoft.com/office/powerpoint/2010/main" val="2670564114"/>
      </p:ext>
    </p:extLst>
  </p:cSld>
  <p:clrMapOvr>
    <a:masterClrMapping/>
  </p:clrMapOvr>
  <mc:AlternateContent xmlns:mc="http://schemas.openxmlformats.org/markup-compatibility/2006" xmlns:p14="http://schemas.microsoft.com/office/powerpoint/2010/main">
    <mc:Choice Requires="p14">
      <p:transition spd="slow" p14:dur="2000" advTm="78284"/>
    </mc:Choice>
    <mc:Fallback xmlns="">
      <p:transition spd="slow" advTm="7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04468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23B7DAD-9812-4F22-AC1E-2524766ED800}"/>
              </a:ex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TextBox 1" descr="NSF logo">
            <a:extLst>
              <a:ext uri="{FF2B5EF4-FFF2-40B4-BE49-F238E27FC236}">
                <a16:creationId xmlns:a16="http://schemas.microsoft.com/office/drawing/2014/main" id="{3EC505CE-633A-4EDE-9026-B7024D520DA6}"/>
              </a:ext>
            </a:extLst>
          </p:cNvPr>
          <p:cNvSpPr txBox="1"/>
          <p:nvPr/>
        </p:nvSpPr>
        <p:spPr>
          <a:xfrm>
            <a:off x="409205" y="1216526"/>
            <a:ext cx="10972799" cy="4832092"/>
          </a:xfrm>
          <a:prstGeom prst="rect">
            <a:avLst/>
          </a:prstGeom>
          <a:noFill/>
        </p:spPr>
        <p:txBody>
          <a:bodyPr wrap="square" rtlCol="0">
            <a:spAutoFit/>
          </a:bodyPr>
          <a:lstStyle/>
          <a:p>
            <a:pPr algn="ctr">
              <a:spcBef>
                <a:spcPts val="600"/>
              </a:spcBef>
              <a:spcAft>
                <a:spcPts val="600"/>
              </a:spcAft>
            </a:pPr>
            <a:r>
              <a:rPr lang="en-US" sz="2000" b="1" dirty="0"/>
              <a:t>Up to 6 years and $2,000,000</a:t>
            </a:r>
          </a:p>
          <a:p>
            <a:pPr algn="ctr">
              <a:spcBef>
                <a:spcPts val="600"/>
              </a:spcBef>
              <a:spcAft>
                <a:spcPts val="600"/>
              </a:spcAft>
            </a:pPr>
            <a:r>
              <a:rPr lang="en-US" sz="2000" b="1" dirty="0"/>
              <a:t>60% of Total Budget Devoted to Scholarships (Budget Line F.1)</a:t>
            </a:r>
          </a:p>
          <a:p>
            <a:pPr algn="ctr">
              <a:spcBef>
                <a:spcPts val="600"/>
              </a:spcBef>
              <a:spcAft>
                <a:spcPts val="600"/>
              </a:spcAft>
            </a:pPr>
            <a:endParaRPr lang="en-US" sz="700" b="1" dirty="0"/>
          </a:p>
          <a:p>
            <a:r>
              <a:rPr lang="en-US" sz="2000" b="1" dirty="0"/>
              <a:t>Eligibility: </a:t>
            </a:r>
            <a:r>
              <a:rPr lang="en-US" sz="2000" dirty="0"/>
              <a:t>Single Institutions of Higher Education. If the project focuses on student transfer or progression to graduate school, two or more institutions could partner.</a:t>
            </a:r>
          </a:p>
          <a:p>
            <a:endParaRPr lang="en-US" sz="2000" dirty="0"/>
          </a:p>
          <a:p>
            <a:r>
              <a:rPr lang="en-US" sz="2000" dirty="0"/>
              <a:t>The project principal investigator (PI) must be a STEM faculty currently teaching in one of the S-STEM eligible disciplines pursued by the proposal’s potential Scholars or a STEM administrator who has taught in one of those disciplines in the past two years.  </a:t>
            </a:r>
          </a:p>
          <a:p>
            <a:endParaRPr lang="en-US" sz="1800" dirty="0"/>
          </a:p>
          <a:p>
            <a:r>
              <a:rPr lang="en-US" sz="2000" dirty="0"/>
              <a:t>If not serving as PI, a STEM administrator (department head or above) should also be a member of the project leadership.</a:t>
            </a:r>
          </a:p>
          <a:p>
            <a:endParaRPr lang="en-US" sz="1800" dirty="0"/>
          </a:p>
          <a:p>
            <a:r>
              <a:rPr lang="en-US" sz="2000" dirty="0"/>
              <a:t>Faculty members from all departments or academic units involved should have a role in the project either as Co-PIs, senior personnel, or Scholar mentors. </a:t>
            </a:r>
          </a:p>
        </p:txBody>
      </p:sp>
      <p:sp>
        <p:nvSpPr>
          <p:cNvPr id="3" name="Title 2">
            <a:extLst>
              <a:ext uri="{FF2B5EF4-FFF2-40B4-BE49-F238E27FC236}">
                <a16:creationId xmlns:a16="http://schemas.microsoft.com/office/drawing/2014/main" id="{A40C15BE-7039-4CE2-BD40-735B3A36151D}"/>
              </a:ext>
            </a:extLst>
          </p:cNvPr>
          <p:cNvSpPr>
            <a:spLocks noGrp="1"/>
          </p:cNvSpPr>
          <p:nvPr>
            <p:ph type="title" idx="4294967295"/>
          </p:nvPr>
        </p:nvSpPr>
        <p:spPr>
          <a:xfrm>
            <a:off x="609600" y="332328"/>
            <a:ext cx="10972800" cy="1143000"/>
          </a:xfrm>
        </p:spPr>
        <p:txBody>
          <a:bodyPr/>
          <a:lstStyle/>
          <a:p>
            <a:pPr algn="ctr" rtl="0" eaLnBrk="1" latinLnBrk="0" hangingPunct="1"/>
            <a:r>
              <a:rPr lang="en-US" sz="3300" kern="1200">
                <a:solidFill>
                  <a:srgbClr val="335B74"/>
                </a:solidFill>
                <a:effectLst/>
                <a:latin typeface="Lucida Sans Unicode" panose="020B0602030504020204" pitchFamily="34" charset="0"/>
                <a:ea typeface="+mn-ea"/>
                <a:cs typeface="+mn-cs"/>
              </a:rPr>
              <a:t>Track 2: Implementation: Single Institution</a:t>
            </a:r>
            <a:endParaRPr lang="en-US">
              <a:effectLst/>
            </a:endParaRPr>
          </a:p>
          <a:p>
            <a:endParaRPr lang="en-US"/>
          </a:p>
        </p:txBody>
      </p:sp>
      <p:sp>
        <p:nvSpPr>
          <p:cNvPr id="4" name="TextBox 3">
            <a:extLst>
              <a:ext uri="{FF2B5EF4-FFF2-40B4-BE49-F238E27FC236}">
                <a16:creationId xmlns:a16="http://schemas.microsoft.com/office/drawing/2014/main" id="{FBD8E1D1-CF47-1002-4C2E-5032B681A6CC}"/>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5" name="Recorded Sound">
            <a:hlinkClick r:id="" action="ppaction://media"/>
            <a:extLst>
              <a:ext uri="{FF2B5EF4-FFF2-40B4-BE49-F238E27FC236}">
                <a16:creationId xmlns:a16="http://schemas.microsoft.com/office/drawing/2014/main" id="{DBB273A9-D06A-359A-7486-ED386E4430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47" y="5696079"/>
            <a:ext cx="406400" cy="406400"/>
          </a:xfrm>
          <a:prstGeom prst="rect">
            <a:avLst/>
          </a:prstGeom>
        </p:spPr>
      </p:pic>
    </p:spTree>
    <p:extLst>
      <p:ext uri="{BB962C8B-B14F-4D97-AF65-F5344CB8AC3E}">
        <p14:creationId xmlns:p14="http://schemas.microsoft.com/office/powerpoint/2010/main" val="3609344236"/>
      </p:ext>
    </p:extLst>
  </p:cSld>
  <p:clrMapOvr>
    <a:masterClrMapping/>
  </p:clrMapOvr>
  <mc:AlternateContent xmlns:mc="http://schemas.openxmlformats.org/markup-compatibility/2006" xmlns:p14="http://schemas.microsoft.com/office/powerpoint/2010/main">
    <mc:Choice Requires="p14">
      <p:transition spd="slow" p14:dur="2000" advTm="71481"/>
    </mc:Choice>
    <mc:Fallback xmlns="">
      <p:transition spd="slow" advTm="7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238436" y="1485302"/>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11" name="TextBox 10">
            <a:extLst>
              <a:ext uri="{FF2B5EF4-FFF2-40B4-BE49-F238E27FC236}">
                <a16:creationId xmlns:a16="http://schemas.microsoft.com/office/drawing/2014/main" id="{E758230B-5F1F-49CD-91D2-55EAE23DA4B3}"/>
              </a:ext>
            </a:extLst>
          </p:cNvPr>
          <p:cNvSpPr txBox="1"/>
          <p:nvPr/>
        </p:nvSpPr>
        <p:spPr>
          <a:xfrm>
            <a:off x="452283" y="1789471"/>
            <a:ext cx="10874477" cy="4262705"/>
          </a:xfrm>
          <a:prstGeom prst="rect">
            <a:avLst/>
          </a:prstGeom>
          <a:noFill/>
        </p:spPr>
        <p:txBody>
          <a:bodyPr wrap="square">
            <a:spAutoFit/>
          </a:bodyPr>
          <a:lstStyle/>
          <a:p>
            <a:pPr>
              <a:spcBef>
                <a:spcPts val="600"/>
              </a:spcBef>
            </a:pPr>
            <a:r>
              <a:rPr lang="en-US" sz="2000" b="0" i="0" u="none" strike="noStrike" baseline="0" dirty="0">
                <a:solidFill>
                  <a:srgbClr val="000000"/>
                </a:solidFill>
                <a:latin typeface="Lucida Sans Unicode (Body)"/>
              </a:rPr>
              <a:t>Track 1 and 2 proposals are </a:t>
            </a:r>
            <a:r>
              <a:rPr lang="en-US" sz="2000" b="1" i="0" u="none" strike="noStrike" baseline="0" dirty="0">
                <a:solidFill>
                  <a:srgbClr val="000000"/>
                </a:solidFill>
                <a:latin typeface="Lucida Sans Unicode (Body)"/>
              </a:rPr>
              <a:t>scholarship-intensive</a:t>
            </a:r>
            <a:r>
              <a:rPr lang="en-US" sz="2000" b="0" i="0" u="none" strike="noStrike" baseline="0" dirty="0">
                <a:solidFill>
                  <a:srgbClr val="000000"/>
                </a:solidFill>
                <a:latin typeface="Lucida Sans Unicode (Body)"/>
              </a:rPr>
              <a:t>. </a:t>
            </a:r>
            <a:endParaRPr lang="en-US" sz="2000" dirty="0">
              <a:solidFill>
                <a:srgbClr val="000000"/>
              </a:solidFill>
              <a:latin typeface="Lucida Sans Unicode (Body)"/>
            </a:endParaRPr>
          </a:p>
          <a:p>
            <a:pPr>
              <a:spcBef>
                <a:spcPts val="600"/>
              </a:spcBef>
            </a:pPr>
            <a:endParaRPr lang="en-US" sz="2000" dirty="0">
              <a:solidFill>
                <a:srgbClr val="000000"/>
              </a:solidFill>
              <a:latin typeface="Lucida Sans Unicode (Body)"/>
            </a:endParaRPr>
          </a:p>
          <a:p>
            <a:pPr>
              <a:spcBef>
                <a:spcPts val="600"/>
              </a:spcBef>
            </a:pPr>
            <a:r>
              <a:rPr lang="en-US" sz="2000" dirty="0">
                <a:solidFill>
                  <a:srgbClr val="000000"/>
                </a:solidFill>
                <a:latin typeface="Lucida Sans Unicode (Body)"/>
              </a:rPr>
              <a:t>Formal </a:t>
            </a:r>
            <a:r>
              <a:rPr lang="en-US" sz="2000" b="1" dirty="0">
                <a:solidFill>
                  <a:srgbClr val="000000"/>
                </a:solidFill>
                <a:latin typeface="Lucida Sans Unicode (Body)"/>
              </a:rPr>
              <a:t>research</a:t>
            </a:r>
            <a:r>
              <a:rPr lang="en-US" sz="2000" dirty="0">
                <a:solidFill>
                  <a:srgbClr val="000000"/>
                </a:solidFill>
                <a:latin typeface="Lucida Sans Unicode (Body)"/>
              </a:rPr>
              <a:t> activities are not required.  Track 1 and 2 proposals should center on supporting the successful degree completion of Scholars and their progress towards graduate study and/or the workforce.</a:t>
            </a:r>
          </a:p>
          <a:p>
            <a:pPr>
              <a:spcBef>
                <a:spcPts val="600"/>
              </a:spcBef>
            </a:pPr>
            <a:endParaRPr lang="en-US" sz="2000" dirty="0">
              <a:solidFill>
                <a:srgbClr val="000000"/>
              </a:solidFill>
              <a:latin typeface="Lucida Sans Unicode (Body)"/>
            </a:endParaRPr>
          </a:p>
          <a:p>
            <a:pPr>
              <a:spcBef>
                <a:spcPts val="600"/>
              </a:spcBef>
            </a:pPr>
            <a:r>
              <a:rPr lang="en-US" sz="2000" dirty="0">
                <a:solidFill>
                  <a:srgbClr val="000000"/>
                </a:solidFill>
                <a:latin typeface="Lucida Sans Unicode (Body)"/>
              </a:rPr>
              <a:t>Proposals can utilize non-scholarship funds to provide additional support for Scholars (e.g. research opportunities, internships, travel to conferences).</a:t>
            </a:r>
          </a:p>
          <a:p>
            <a:pPr>
              <a:spcBef>
                <a:spcPts val="600"/>
              </a:spcBef>
            </a:pPr>
            <a:endParaRPr lang="en-US" sz="2300" dirty="0">
              <a:solidFill>
                <a:srgbClr val="000000"/>
              </a:solidFill>
              <a:latin typeface="Lucida Sans Unicode (Body)"/>
            </a:endParaRPr>
          </a:p>
          <a:p>
            <a:pPr>
              <a:spcBef>
                <a:spcPts val="600"/>
              </a:spcBef>
            </a:pPr>
            <a:r>
              <a:rPr lang="en-US" sz="2000" b="0" i="0" u="none" strike="noStrike" baseline="0" dirty="0">
                <a:solidFill>
                  <a:srgbClr val="000000"/>
                </a:solidFill>
                <a:latin typeface="Lucida Sans Unicode (Body)"/>
              </a:rPr>
              <a:t>Proposals must generate new knowledge via </a:t>
            </a:r>
            <a:r>
              <a:rPr lang="en-US" sz="2000" b="1" i="0" u="none" strike="noStrike" baseline="0" dirty="0">
                <a:solidFill>
                  <a:srgbClr val="000000"/>
                </a:solidFill>
                <a:latin typeface="Lucida Sans Unicode (Body)"/>
              </a:rPr>
              <a:t>robust project evaluation </a:t>
            </a:r>
            <a:r>
              <a:rPr lang="en-US" sz="2000" i="0" u="none" strike="noStrike" baseline="0" dirty="0">
                <a:solidFill>
                  <a:srgbClr val="000000"/>
                </a:solidFill>
                <a:latin typeface="Lucida Sans Unicode (Body)"/>
              </a:rPr>
              <a:t>and</a:t>
            </a:r>
            <a:r>
              <a:rPr lang="en-US" sz="2000" b="0" i="0" u="none" strike="noStrike" baseline="0" dirty="0">
                <a:solidFill>
                  <a:srgbClr val="000000"/>
                </a:solidFill>
                <a:latin typeface="Lucida Sans Unicode (Body)"/>
              </a:rPr>
              <a:t> include </a:t>
            </a:r>
            <a:r>
              <a:rPr lang="en-US" sz="2000" b="1" i="0" u="none" strike="noStrike" baseline="0" dirty="0">
                <a:solidFill>
                  <a:srgbClr val="000000"/>
                </a:solidFill>
                <a:latin typeface="Lucida Sans Unicode (Body)"/>
              </a:rPr>
              <a:t>substantive dissemination plans</a:t>
            </a:r>
            <a:r>
              <a:rPr lang="en-US" sz="2000" dirty="0">
                <a:solidFill>
                  <a:srgbClr val="000000"/>
                </a:solidFill>
                <a:latin typeface="Lucida Sans Unicode (Body)"/>
              </a:rPr>
              <a:t>.</a:t>
            </a:r>
            <a:r>
              <a:rPr lang="en-US" sz="2000" b="0" i="0" u="none" strike="noStrike" baseline="0" dirty="0">
                <a:solidFill>
                  <a:srgbClr val="000000"/>
                </a:solidFill>
                <a:latin typeface="Lucida Sans Unicode (Body)"/>
              </a:rPr>
              <a:t> </a:t>
            </a:r>
            <a:endParaRPr lang="en-US" sz="1800" b="0" i="0" u="none" strike="noStrike" baseline="0" dirty="0">
              <a:solidFill>
                <a:srgbClr val="000000"/>
              </a:solidFill>
              <a:latin typeface="Arial" panose="020B0604020202020204" pitchFamily="34" charset="0"/>
            </a:endParaRPr>
          </a:p>
          <a:p>
            <a:endParaRPr lang="en-US" dirty="0"/>
          </a:p>
        </p:txBody>
      </p:sp>
      <p:sp>
        <p:nvSpPr>
          <p:cNvPr id="2" name="Title 1">
            <a:extLst>
              <a:ext uri="{FF2B5EF4-FFF2-40B4-BE49-F238E27FC236}">
                <a16:creationId xmlns:a16="http://schemas.microsoft.com/office/drawing/2014/main" id="{8E97CB17-1E9A-4161-B4F3-2D3EB53C3C7E}"/>
              </a:ext>
            </a:extLst>
          </p:cNvPr>
          <p:cNvSpPr>
            <a:spLocks noGrp="1"/>
          </p:cNvSpPr>
          <p:nvPr>
            <p:ph type="title" idx="4294967295"/>
          </p:nvPr>
        </p:nvSpPr>
        <p:spPr>
          <a:xfrm>
            <a:off x="609600" y="494387"/>
            <a:ext cx="10972800" cy="1143000"/>
          </a:xfrm>
        </p:spPr>
        <p:txBody>
          <a:bodyPr/>
          <a:lstStyle/>
          <a:p>
            <a:pPr algn="ctr"/>
            <a:r>
              <a:rPr lang="en-US"/>
              <a:t>Knowledge Generation: Track 1 and 2</a:t>
            </a:r>
          </a:p>
        </p:txBody>
      </p:sp>
      <p:sp>
        <p:nvSpPr>
          <p:cNvPr id="4" name="TextBox 3">
            <a:extLst>
              <a:ext uri="{FF2B5EF4-FFF2-40B4-BE49-F238E27FC236}">
                <a16:creationId xmlns:a16="http://schemas.microsoft.com/office/drawing/2014/main" id="{F2EDC147-2808-CCC3-A075-9FA2CB0AC0BE}"/>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5" name="Recorded Sound">
            <a:hlinkClick r:id="" action="ppaction://media"/>
            <a:extLst>
              <a:ext uri="{FF2B5EF4-FFF2-40B4-BE49-F238E27FC236}">
                <a16:creationId xmlns:a16="http://schemas.microsoft.com/office/drawing/2014/main" id="{DDBF3EBE-7A5F-DC19-9A39-2971046918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058" y="5396966"/>
            <a:ext cx="406400" cy="406400"/>
          </a:xfrm>
          <a:prstGeom prst="rect">
            <a:avLst/>
          </a:prstGeom>
        </p:spPr>
      </p:pic>
    </p:spTree>
    <p:extLst>
      <p:ext uri="{BB962C8B-B14F-4D97-AF65-F5344CB8AC3E}">
        <p14:creationId xmlns:p14="http://schemas.microsoft.com/office/powerpoint/2010/main" val="1706443588"/>
      </p:ext>
    </p:extLst>
  </p:cSld>
  <p:clrMapOvr>
    <a:masterClrMapping/>
  </p:clrMapOvr>
  <mc:AlternateContent xmlns:mc="http://schemas.openxmlformats.org/markup-compatibility/2006" xmlns:p14="http://schemas.microsoft.com/office/powerpoint/2010/main">
    <mc:Choice Requires="p14">
      <p:transition spd="slow" p14:dur="2000" advTm="59686"/>
    </mc:Choice>
    <mc:Fallback xmlns="">
      <p:transition spd="slow" advTm="5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04468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 uri="{C183D7F6-B498-43B3-948B-1728B52AA6E4}">
                <adec:decorative xmlns:adec="http://schemas.microsoft.com/office/drawing/2017/decorative" val="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TextBox 1">
            <a:extLst>
              <a:ext uri="{FF2B5EF4-FFF2-40B4-BE49-F238E27FC236}">
                <a16:creationId xmlns:a16="http://schemas.microsoft.com/office/drawing/2014/main" id="{3EC505CE-633A-4EDE-9026-B7024D520DA6}"/>
              </a:ext>
            </a:extLst>
          </p:cNvPr>
          <p:cNvSpPr txBox="1"/>
          <p:nvPr/>
        </p:nvSpPr>
        <p:spPr>
          <a:xfrm>
            <a:off x="409205" y="1216526"/>
            <a:ext cx="10972799" cy="4693593"/>
          </a:xfrm>
          <a:prstGeom prst="rect">
            <a:avLst/>
          </a:prstGeom>
          <a:noFill/>
        </p:spPr>
        <p:txBody>
          <a:bodyPr wrap="square" lIns="91440" tIns="45720" rIns="91440" bIns="45720" rtlCol="0" anchor="t">
            <a:spAutoFit/>
          </a:bodyPr>
          <a:lstStyle/>
          <a:p>
            <a:pPr algn="ctr">
              <a:spcBef>
                <a:spcPts val="600"/>
              </a:spcBef>
              <a:spcAft>
                <a:spcPts val="600"/>
              </a:spcAft>
            </a:pPr>
            <a:r>
              <a:rPr lang="en-US" sz="2000" b="1" dirty="0"/>
              <a:t>Up to 6 years and $5,000,000</a:t>
            </a:r>
          </a:p>
          <a:p>
            <a:pPr algn="ctr">
              <a:spcBef>
                <a:spcPts val="600"/>
              </a:spcBef>
            </a:pPr>
            <a:r>
              <a:rPr lang="en-US" sz="2000" b="1" dirty="0"/>
              <a:t>60% of Total Budget Devoted to Scholarships (Budget Line F.1)</a:t>
            </a:r>
            <a:endParaRPr lang="en-US" sz="2000" b="1" dirty="0">
              <a:cs typeface="Lucida Sans Unicode"/>
            </a:endParaRPr>
          </a:p>
          <a:p>
            <a:pPr algn="ctr">
              <a:spcBef>
                <a:spcPts val="600"/>
              </a:spcBef>
              <a:spcAft>
                <a:spcPts val="600"/>
              </a:spcAft>
            </a:pPr>
            <a:endParaRPr lang="en-US" b="1" dirty="0"/>
          </a:p>
          <a:p>
            <a:pPr>
              <a:spcAft>
                <a:spcPts val="600"/>
              </a:spcAft>
            </a:pPr>
            <a:r>
              <a:rPr lang="en-US" sz="1900" b="1" dirty="0"/>
              <a:t>Eligibility/Focus:  </a:t>
            </a:r>
            <a:r>
              <a:rPr lang="en-US" sz="1900" dirty="0"/>
              <a:t>Multi-institutional collaborations that focus on a common interest or problem.  </a:t>
            </a:r>
            <a:endParaRPr lang="en-US" sz="1900" dirty="0">
              <a:cs typeface="Lucida Sans Unicode"/>
            </a:endParaRPr>
          </a:p>
          <a:p>
            <a:pPr>
              <a:spcBef>
                <a:spcPts val="600"/>
              </a:spcBef>
              <a:spcAft>
                <a:spcPts val="600"/>
              </a:spcAft>
            </a:pPr>
            <a:r>
              <a:rPr lang="en-US" sz="1900" dirty="0">
                <a:cs typeface="Lucida Sans Unicode"/>
              </a:rPr>
              <a:t>Track 3 proposals should include </a:t>
            </a:r>
            <a:r>
              <a:rPr lang="en-US" sz="1900" dirty="0">
                <a:ea typeface="+mn-lt"/>
                <a:cs typeface="+mn-lt"/>
              </a:rPr>
              <a:t>a </a:t>
            </a:r>
            <a:r>
              <a:rPr lang="en-US" sz="1900" b="1" dirty="0">
                <a:ea typeface="+mn-lt"/>
                <a:cs typeface="+mn-lt"/>
              </a:rPr>
              <a:t>strong and mutually beneficial collaboration across all institutions involved </a:t>
            </a:r>
            <a:r>
              <a:rPr lang="en-US" sz="1900" dirty="0">
                <a:ea typeface="+mn-lt"/>
                <a:cs typeface="+mn-lt"/>
              </a:rPr>
              <a:t>in the consortium, providing equivalent benefit to all institutions.</a:t>
            </a:r>
            <a:endParaRPr lang="en-US" sz="1900" dirty="0"/>
          </a:p>
          <a:p>
            <a:pPr>
              <a:spcBef>
                <a:spcPts val="600"/>
              </a:spcBef>
              <a:spcAft>
                <a:spcPts val="600"/>
              </a:spcAft>
            </a:pPr>
            <a:r>
              <a:rPr lang="en-US" sz="1900" dirty="0"/>
              <a:t>The PI of a track 3 proposal must be one of: </a:t>
            </a:r>
            <a:endParaRPr lang="en-US" sz="1900" dirty="0">
              <a:cs typeface="Lucida Sans Unicode"/>
            </a:endParaRPr>
          </a:p>
          <a:p>
            <a:pPr marL="457200" indent="-457200">
              <a:spcBef>
                <a:spcPts val="600"/>
              </a:spcBef>
              <a:spcAft>
                <a:spcPts val="600"/>
              </a:spcAft>
              <a:buAutoNum type="alphaLcParenBoth"/>
            </a:pPr>
            <a:r>
              <a:rPr lang="en-US" sz="1900" dirty="0"/>
              <a:t>a faculty member currently teaching in one of the S-STEM eligible disciplines;</a:t>
            </a:r>
            <a:endParaRPr lang="en-US" sz="1900" dirty="0">
              <a:cs typeface="Lucida Sans Unicode"/>
            </a:endParaRPr>
          </a:p>
          <a:p>
            <a:pPr marL="457200" indent="-457200">
              <a:spcBef>
                <a:spcPts val="600"/>
              </a:spcBef>
              <a:spcAft>
                <a:spcPts val="600"/>
              </a:spcAft>
              <a:buAutoNum type="alphaLcParenBoth"/>
            </a:pPr>
            <a:r>
              <a:rPr lang="en-US" sz="1900" dirty="0"/>
              <a:t>a STEM administrator (department head or above); or</a:t>
            </a:r>
            <a:endParaRPr lang="en-US" sz="1900" dirty="0">
              <a:cs typeface="Lucida Sans Unicode"/>
            </a:endParaRPr>
          </a:p>
          <a:p>
            <a:pPr marL="457200" indent="-457200">
              <a:spcBef>
                <a:spcPts val="600"/>
              </a:spcBef>
              <a:spcAft>
                <a:spcPts val="600"/>
              </a:spcAft>
              <a:buAutoNum type="alphaLcParenBoth"/>
            </a:pPr>
            <a:r>
              <a:rPr lang="en-US" sz="1900" dirty="0"/>
              <a:t>a researcher whose expertise is in institutional, educational, or social science research in higher education.</a:t>
            </a:r>
            <a:endParaRPr lang="en-US" sz="1900" dirty="0">
              <a:cs typeface="Lucida Sans Unicode"/>
            </a:endParaRPr>
          </a:p>
        </p:txBody>
      </p:sp>
      <p:sp>
        <p:nvSpPr>
          <p:cNvPr id="3" name="Title 2">
            <a:extLst>
              <a:ext uri="{FF2B5EF4-FFF2-40B4-BE49-F238E27FC236}">
                <a16:creationId xmlns:a16="http://schemas.microsoft.com/office/drawing/2014/main" id="{5A57EF99-9815-48BE-8861-E297EDB2F5BD}"/>
              </a:ext>
            </a:extLst>
          </p:cNvPr>
          <p:cNvSpPr>
            <a:spLocks noGrp="1"/>
          </p:cNvSpPr>
          <p:nvPr>
            <p:ph type="title" idx="4294967295"/>
          </p:nvPr>
        </p:nvSpPr>
        <p:spPr>
          <a:xfrm>
            <a:off x="609600" y="332328"/>
            <a:ext cx="10972800" cy="1143000"/>
          </a:xfrm>
        </p:spPr>
        <p:txBody>
          <a:bodyPr/>
          <a:lstStyle/>
          <a:p>
            <a:pPr algn="ctr" rtl="0" eaLnBrk="1" latinLnBrk="0" hangingPunct="1"/>
            <a:r>
              <a:rPr lang="en-US" sz="3600" kern="1200">
                <a:solidFill>
                  <a:srgbClr val="335B74"/>
                </a:solidFill>
                <a:effectLst/>
                <a:latin typeface="Lucida Sans Unicode" panose="020B0602030504020204" pitchFamily="34" charset="0"/>
                <a:ea typeface="+mn-ea"/>
                <a:cs typeface="+mn-cs"/>
              </a:rPr>
              <a:t>Track 3: Inter-Institutional Consortia</a:t>
            </a:r>
            <a:endParaRPr lang="en-US">
              <a:effectLst/>
            </a:endParaRPr>
          </a:p>
          <a:p>
            <a:endParaRPr lang="en-US"/>
          </a:p>
        </p:txBody>
      </p:sp>
      <p:sp>
        <p:nvSpPr>
          <p:cNvPr id="5" name="TextBox 4">
            <a:extLst>
              <a:ext uri="{FF2B5EF4-FFF2-40B4-BE49-F238E27FC236}">
                <a16:creationId xmlns:a16="http://schemas.microsoft.com/office/drawing/2014/main" id="{0BD1FC01-B69A-F178-13FC-3D0F11C64E77}"/>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6" name="Recorded Sound">
            <a:hlinkClick r:id="" action="ppaction://media"/>
            <a:extLst>
              <a:ext uri="{FF2B5EF4-FFF2-40B4-BE49-F238E27FC236}">
                <a16:creationId xmlns:a16="http://schemas.microsoft.com/office/drawing/2014/main" id="{4FE7E769-57AC-770C-FE04-41FA2FEA1A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4815" y="5626830"/>
            <a:ext cx="406400" cy="406400"/>
          </a:xfrm>
          <a:prstGeom prst="rect">
            <a:avLst/>
          </a:prstGeom>
        </p:spPr>
      </p:pic>
    </p:spTree>
    <p:extLst>
      <p:ext uri="{BB962C8B-B14F-4D97-AF65-F5344CB8AC3E}">
        <p14:creationId xmlns:p14="http://schemas.microsoft.com/office/powerpoint/2010/main" val="2934676687"/>
      </p:ext>
    </p:extLst>
  </p:cSld>
  <p:clrMapOvr>
    <a:masterClrMapping/>
  </p:clrMapOvr>
  <mc:AlternateContent xmlns:mc="http://schemas.openxmlformats.org/markup-compatibility/2006" xmlns:p14="http://schemas.microsoft.com/office/powerpoint/2010/main">
    <mc:Choice Requires="p14">
      <p:transition spd="slow" p14:dur="2000" advTm="60498"/>
    </mc:Choice>
    <mc:Fallback xmlns="">
      <p:transition spd="slow" advTm="60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04468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23B7DAD-9812-4F22-AC1E-2524766ED800}"/>
              </a:ex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TextBox 1" descr="NSF logo">
            <a:extLst>
              <a:ext uri="{FF2B5EF4-FFF2-40B4-BE49-F238E27FC236}">
                <a16:creationId xmlns:a16="http://schemas.microsoft.com/office/drawing/2014/main" id="{3EC505CE-633A-4EDE-9026-B7024D520DA6}"/>
              </a:ext>
            </a:extLst>
          </p:cNvPr>
          <p:cNvSpPr txBox="1"/>
          <p:nvPr/>
        </p:nvSpPr>
        <p:spPr>
          <a:xfrm>
            <a:off x="409205" y="1216526"/>
            <a:ext cx="10972799" cy="4247317"/>
          </a:xfrm>
          <a:prstGeom prst="rect">
            <a:avLst/>
          </a:prstGeom>
          <a:noFill/>
        </p:spPr>
        <p:txBody>
          <a:bodyPr wrap="square" lIns="91440" tIns="45720" rIns="91440" bIns="45720" rtlCol="0" anchor="t">
            <a:spAutoFit/>
          </a:bodyPr>
          <a:lstStyle/>
          <a:p>
            <a:pPr algn="ctr">
              <a:spcBef>
                <a:spcPts val="600"/>
              </a:spcBef>
              <a:spcAft>
                <a:spcPts val="600"/>
              </a:spcAft>
            </a:pPr>
            <a:endParaRPr lang="en-US" sz="2000" b="1" dirty="0">
              <a:cs typeface="Lucida Sans Unicode"/>
            </a:endParaRPr>
          </a:p>
          <a:p>
            <a:pPr>
              <a:spcBef>
                <a:spcPts val="600"/>
              </a:spcBef>
              <a:spcAft>
                <a:spcPts val="600"/>
              </a:spcAft>
            </a:pPr>
            <a:r>
              <a:rPr lang="en-US" sz="2000" dirty="0"/>
              <a:t>All Track 3 projects should engage in </a:t>
            </a:r>
            <a:r>
              <a:rPr lang="en-US" sz="2000" b="1" dirty="0"/>
              <a:t>high-quality research </a:t>
            </a:r>
            <a:r>
              <a:rPr lang="en-US" sz="2000" dirty="0"/>
              <a:t>to advance understanding of how to adapt, implement and scale up effective evidence-based programs and practices designed to foster positive outcomes for low-income students in STEM.</a:t>
            </a:r>
            <a:endParaRPr lang="en-US" sz="2000" dirty="0">
              <a:cs typeface="Lucida Sans Unicode"/>
            </a:endParaRPr>
          </a:p>
          <a:p>
            <a:pPr>
              <a:spcBef>
                <a:spcPts val="600"/>
              </a:spcBef>
              <a:spcAft>
                <a:spcPts val="600"/>
              </a:spcAft>
            </a:pPr>
            <a:endParaRPr lang="en-US" sz="2000" dirty="0"/>
          </a:p>
          <a:p>
            <a:pPr>
              <a:spcBef>
                <a:spcPts val="600"/>
              </a:spcBef>
              <a:spcAft>
                <a:spcPts val="600"/>
              </a:spcAft>
            </a:pPr>
            <a:r>
              <a:rPr lang="en-US" sz="2000" b="0" i="0" dirty="0">
                <a:solidFill>
                  <a:srgbClr val="000000"/>
                </a:solidFill>
                <a:effectLst/>
              </a:rPr>
              <a:t>This research is led by PIs, Co-PIs, or senior personnel who are faculty in social sciences or educational research. The faculty involved in the research component of Track 3 proposals cannot act as external evaluators for the project or work.</a:t>
            </a:r>
          </a:p>
          <a:p>
            <a:pPr>
              <a:spcBef>
                <a:spcPts val="600"/>
              </a:spcBef>
              <a:spcAft>
                <a:spcPts val="600"/>
              </a:spcAft>
            </a:pPr>
            <a:endParaRPr lang="en-US" sz="2000" dirty="0"/>
          </a:p>
          <a:p>
            <a:pPr>
              <a:spcBef>
                <a:spcPts val="600"/>
              </a:spcBef>
              <a:spcAft>
                <a:spcPts val="600"/>
              </a:spcAft>
            </a:pPr>
            <a:r>
              <a:rPr lang="en-US" sz="2000" dirty="0"/>
              <a:t>The S-STEM program welcomes all appropriate theoretical frameworks and methodological approaches for research projects in Track 3 proposals.</a:t>
            </a:r>
            <a:endParaRPr lang="en-US" sz="2000" dirty="0">
              <a:cs typeface="Lucida Sans Unicode"/>
            </a:endParaRPr>
          </a:p>
        </p:txBody>
      </p:sp>
      <p:sp>
        <p:nvSpPr>
          <p:cNvPr id="3" name="Title 2">
            <a:extLst>
              <a:ext uri="{FF2B5EF4-FFF2-40B4-BE49-F238E27FC236}">
                <a16:creationId xmlns:a16="http://schemas.microsoft.com/office/drawing/2014/main" id="{BA7F47E3-EC9E-423C-8215-C34781CC27C7}"/>
              </a:ext>
            </a:extLst>
          </p:cNvPr>
          <p:cNvSpPr>
            <a:spLocks noGrp="1"/>
          </p:cNvSpPr>
          <p:nvPr>
            <p:ph type="title" idx="4294967295"/>
          </p:nvPr>
        </p:nvSpPr>
        <p:spPr>
          <a:xfrm>
            <a:off x="609600" y="383302"/>
            <a:ext cx="10972800" cy="1143000"/>
          </a:xfrm>
        </p:spPr>
        <p:txBody>
          <a:bodyPr/>
          <a:lstStyle/>
          <a:p>
            <a:pPr algn="ctr" rtl="0" eaLnBrk="1" latinLnBrk="0" hangingPunct="1"/>
            <a:r>
              <a:rPr lang="en-US" sz="3600" kern="1200">
                <a:solidFill>
                  <a:srgbClr val="335B74"/>
                </a:solidFill>
                <a:effectLst/>
                <a:latin typeface="Lucida Sans Unicode" panose="020B0602030504020204" pitchFamily="34" charset="0"/>
                <a:ea typeface="+mn-ea"/>
                <a:cs typeface="+mn-cs"/>
              </a:rPr>
              <a:t>Track 3: Inter-Institutional Consortia</a:t>
            </a:r>
            <a:endParaRPr lang="en-US">
              <a:effectLst/>
            </a:endParaRPr>
          </a:p>
          <a:p>
            <a:endParaRPr lang="en-US"/>
          </a:p>
        </p:txBody>
      </p:sp>
      <p:sp>
        <p:nvSpPr>
          <p:cNvPr id="5" name="TextBox 4">
            <a:extLst>
              <a:ext uri="{FF2B5EF4-FFF2-40B4-BE49-F238E27FC236}">
                <a16:creationId xmlns:a16="http://schemas.microsoft.com/office/drawing/2014/main" id="{09E6DB37-F899-7615-8C6A-769251EAA389}"/>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6" name="Recorded Sound">
            <a:hlinkClick r:id="" action="ppaction://media"/>
            <a:extLst>
              <a:ext uri="{FF2B5EF4-FFF2-40B4-BE49-F238E27FC236}">
                <a16:creationId xmlns:a16="http://schemas.microsoft.com/office/drawing/2014/main" id="{ABA57882-FD6C-4EA3-823F-D3F8E85C39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0" y="5570859"/>
            <a:ext cx="406400" cy="406400"/>
          </a:xfrm>
          <a:prstGeom prst="rect">
            <a:avLst/>
          </a:prstGeom>
        </p:spPr>
      </p:pic>
    </p:spTree>
    <p:extLst>
      <p:ext uri="{BB962C8B-B14F-4D97-AF65-F5344CB8AC3E}">
        <p14:creationId xmlns:p14="http://schemas.microsoft.com/office/powerpoint/2010/main" val="1026934923"/>
      </p:ext>
    </p:extLst>
  </p:cSld>
  <p:clrMapOvr>
    <a:masterClrMapping/>
  </p:clrMapOvr>
  <mc:AlternateContent xmlns:mc="http://schemas.openxmlformats.org/markup-compatibility/2006" xmlns:p14="http://schemas.microsoft.com/office/powerpoint/2010/main">
    <mc:Choice Requires="p14">
      <p:transition spd="slow" p14:dur="2000" advTm="45475"/>
    </mc:Choice>
    <mc:Fallback xmlns="">
      <p:transition spd="slow" advTm="4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657691" y="1492676"/>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TextBox 1">
            <a:extLst>
              <a:ext uri="{FF2B5EF4-FFF2-40B4-BE49-F238E27FC236}">
                <a16:creationId xmlns:a16="http://schemas.microsoft.com/office/drawing/2014/main" id="{7410D90D-7CD1-4057-B5BF-FEEA5084CD23}"/>
              </a:ext>
            </a:extLst>
          </p:cNvPr>
          <p:cNvSpPr txBox="1"/>
          <p:nvPr/>
        </p:nvSpPr>
        <p:spPr>
          <a:xfrm>
            <a:off x="403706" y="1609042"/>
            <a:ext cx="11232372" cy="4370427"/>
          </a:xfrm>
          <a:prstGeom prst="rect">
            <a:avLst/>
          </a:prstGeom>
          <a:noFill/>
        </p:spPr>
        <p:txBody>
          <a:bodyPr wrap="square" rtlCol="0">
            <a:spAutoFit/>
          </a:bodyPr>
          <a:lstStyle/>
          <a:p>
            <a:pPr algn="ctr">
              <a:spcBef>
                <a:spcPts val="600"/>
              </a:spcBef>
              <a:spcAft>
                <a:spcPts val="600"/>
              </a:spcAft>
            </a:pPr>
            <a:r>
              <a:rPr lang="en-US" sz="2400" b="1" dirty="0"/>
              <a:t>Up to 1 Year and $100,000</a:t>
            </a:r>
          </a:p>
          <a:p>
            <a:endParaRPr lang="en-US" sz="2000" dirty="0">
              <a:solidFill>
                <a:srgbClr val="000000"/>
              </a:solidFill>
              <a:latin typeface="Lucida Sans Unicode (Body)"/>
            </a:endParaRPr>
          </a:p>
          <a:p>
            <a:r>
              <a:rPr lang="en-US" sz="2100" b="0" i="0" u="none" strike="noStrike" baseline="0" dirty="0">
                <a:solidFill>
                  <a:srgbClr val="000000"/>
                </a:solidFill>
                <a:latin typeface="Lucida Sans Unicode (Body)"/>
              </a:rPr>
              <a:t>Support for groups of two or more </a:t>
            </a:r>
            <a:r>
              <a:rPr lang="en-US" sz="2100" dirty="0">
                <a:solidFill>
                  <a:srgbClr val="000000"/>
                </a:solidFill>
                <a:latin typeface="Lucida Sans Unicode (Body)"/>
              </a:rPr>
              <a:t>institution</a:t>
            </a:r>
            <a:r>
              <a:rPr lang="en-US" sz="2100" b="0" i="0" u="none" strike="noStrike" baseline="0" dirty="0">
                <a:solidFill>
                  <a:srgbClr val="000000"/>
                </a:solidFill>
                <a:latin typeface="Lucida Sans Unicode (Body)"/>
              </a:rPr>
              <a:t>s of higher education and other potential partners to:</a:t>
            </a:r>
          </a:p>
          <a:p>
            <a:endParaRPr lang="en-US" sz="2100" dirty="0">
              <a:solidFill>
                <a:srgbClr val="000000"/>
              </a:solidFill>
              <a:latin typeface="Lucida Sans Unicode (Body)"/>
            </a:endParaRPr>
          </a:p>
          <a:p>
            <a:pPr marL="342900" indent="-342900">
              <a:spcBef>
                <a:spcPts val="600"/>
              </a:spcBef>
              <a:spcAft>
                <a:spcPts val="600"/>
              </a:spcAft>
              <a:buFont typeface="Arial" panose="020B0604020202020204" pitchFamily="34" charset="0"/>
              <a:buChar char="•"/>
            </a:pPr>
            <a:r>
              <a:rPr lang="en-US" sz="2100" b="0" i="0" u="none" strike="noStrike" baseline="0" dirty="0">
                <a:solidFill>
                  <a:srgbClr val="000000"/>
                </a:solidFill>
                <a:latin typeface="Lucida Sans Unicode (Body)"/>
              </a:rPr>
              <a:t>establish collaborations,</a:t>
            </a:r>
          </a:p>
          <a:p>
            <a:pPr marL="342900" indent="-342900">
              <a:spcBef>
                <a:spcPts val="600"/>
              </a:spcBef>
              <a:spcAft>
                <a:spcPts val="600"/>
              </a:spcAft>
              <a:buFont typeface="Arial" panose="020B0604020202020204" pitchFamily="34" charset="0"/>
              <a:buChar char="•"/>
            </a:pPr>
            <a:r>
              <a:rPr lang="en-US" sz="2100" b="0" i="0" u="none" strike="noStrike" baseline="0" dirty="0">
                <a:solidFill>
                  <a:srgbClr val="000000"/>
                </a:solidFill>
                <a:latin typeface="Lucida Sans Unicode (Body)"/>
              </a:rPr>
              <a:t>increase understanding of complex issues at each institution, </a:t>
            </a:r>
          </a:p>
          <a:p>
            <a:pPr marL="342900" indent="-342900">
              <a:spcBef>
                <a:spcPts val="600"/>
              </a:spcBef>
              <a:spcAft>
                <a:spcPts val="600"/>
              </a:spcAft>
              <a:buFont typeface="Arial" panose="020B0604020202020204" pitchFamily="34" charset="0"/>
              <a:buChar char="•"/>
            </a:pPr>
            <a:r>
              <a:rPr lang="en-US" sz="2100" b="0" i="0" u="none" strike="noStrike" baseline="0" dirty="0">
                <a:solidFill>
                  <a:srgbClr val="000000"/>
                </a:solidFill>
                <a:latin typeface="Lucida Sans Unicode (Body)"/>
              </a:rPr>
              <a:t>pilot evidence-based supports, and/or </a:t>
            </a:r>
          </a:p>
          <a:p>
            <a:pPr marL="342900" indent="-342900">
              <a:spcBef>
                <a:spcPts val="600"/>
              </a:spcBef>
              <a:spcAft>
                <a:spcPts val="600"/>
              </a:spcAft>
              <a:buFont typeface="Arial" panose="020B0604020202020204" pitchFamily="34" charset="0"/>
              <a:buChar char="•"/>
            </a:pPr>
            <a:r>
              <a:rPr lang="en-US" sz="2100" b="0" i="0" u="none" strike="noStrike" baseline="0" dirty="0">
                <a:solidFill>
                  <a:srgbClr val="000000"/>
                </a:solidFill>
                <a:latin typeface="Lucida Sans Unicode (Body)"/>
              </a:rPr>
              <a:t>establish inter-institutional agreements </a:t>
            </a:r>
          </a:p>
          <a:p>
            <a:pPr marL="342900" indent="-342900">
              <a:buFont typeface="Arial" panose="020B0604020202020204" pitchFamily="34" charset="0"/>
              <a:buChar char="•"/>
            </a:pPr>
            <a:endParaRPr lang="en-US" sz="2100" dirty="0">
              <a:solidFill>
                <a:srgbClr val="000000"/>
              </a:solidFill>
              <a:latin typeface="Lucida Sans Unicode (Body)"/>
            </a:endParaRPr>
          </a:p>
          <a:p>
            <a:r>
              <a:rPr lang="en-US" sz="2100" b="1" i="0" u="none" strike="noStrike" baseline="0" dirty="0">
                <a:solidFill>
                  <a:srgbClr val="000000"/>
                </a:solidFill>
                <a:latin typeface="Lucida Sans Unicode (Body)"/>
              </a:rPr>
              <a:t>in anticipation of a future Track 3 proposal</a:t>
            </a:r>
            <a:r>
              <a:rPr lang="en-US" sz="2100" b="0" i="0" u="none" strike="noStrike" baseline="0" dirty="0">
                <a:solidFill>
                  <a:srgbClr val="000000"/>
                </a:solidFill>
                <a:latin typeface="Lucida Sans Unicode (Body)"/>
              </a:rPr>
              <a:t>.</a:t>
            </a:r>
          </a:p>
        </p:txBody>
      </p:sp>
      <p:sp>
        <p:nvSpPr>
          <p:cNvPr id="4" name="Title 3">
            <a:extLst>
              <a:ext uri="{FF2B5EF4-FFF2-40B4-BE49-F238E27FC236}">
                <a16:creationId xmlns:a16="http://schemas.microsoft.com/office/drawing/2014/main" id="{1539AA95-434F-40F6-ABF9-4289E6A3C2C9}"/>
              </a:ext>
            </a:extLst>
          </p:cNvPr>
          <p:cNvSpPr>
            <a:spLocks noGrp="1"/>
          </p:cNvSpPr>
          <p:nvPr>
            <p:ph type="title" idx="4294967295"/>
          </p:nvPr>
        </p:nvSpPr>
        <p:spPr>
          <a:xfrm>
            <a:off x="609600" y="612263"/>
            <a:ext cx="10972800" cy="1143000"/>
          </a:xfrm>
        </p:spPr>
        <p:txBody>
          <a:bodyPr>
            <a:normAutofit fontScale="90000"/>
          </a:bodyPr>
          <a:lstStyle/>
          <a:p>
            <a:pPr algn="ctr" rtl="0" eaLnBrk="1" latinLnBrk="0" hangingPunct="1"/>
            <a:r>
              <a:rPr lang="en-US" sz="3400" kern="1200">
                <a:solidFill>
                  <a:srgbClr val="335B74"/>
                </a:solidFill>
                <a:effectLst/>
                <a:latin typeface="Lucida Sans Unicode" panose="020B0602030504020204" pitchFamily="34" charset="0"/>
                <a:ea typeface="+mn-ea"/>
                <a:cs typeface="+mn-cs"/>
              </a:rPr>
              <a:t>Collaborative Planning Grants </a:t>
            </a:r>
            <a:br>
              <a:rPr lang="en-US" sz="3400" kern="1200">
                <a:solidFill>
                  <a:srgbClr val="335B74"/>
                </a:solidFill>
                <a:effectLst/>
                <a:latin typeface="Lucida Sans Unicode" panose="020B0602030504020204" pitchFamily="34" charset="0"/>
                <a:ea typeface="+mn-ea"/>
                <a:cs typeface="+mn-cs"/>
              </a:rPr>
            </a:br>
            <a:r>
              <a:rPr lang="en-US" sz="3400" kern="1200">
                <a:solidFill>
                  <a:srgbClr val="335B74"/>
                </a:solidFill>
                <a:effectLst/>
                <a:latin typeface="Lucida Sans Unicode" panose="020B0602030504020204" pitchFamily="34" charset="0"/>
                <a:ea typeface="+mn-ea"/>
                <a:cs typeface="+mn-cs"/>
              </a:rPr>
              <a:t>to Develop an Inter-Institutional Consortium (Track 3)</a:t>
            </a:r>
            <a:endParaRPr lang="en-US">
              <a:effectLst/>
            </a:endParaRPr>
          </a:p>
          <a:p>
            <a:endParaRPr lang="en-US"/>
          </a:p>
        </p:txBody>
      </p:sp>
      <p:sp>
        <p:nvSpPr>
          <p:cNvPr id="6" name="TextBox 5">
            <a:extLst>
              <a:ext uri="{FF2B5EF4-FFF2-40B4-BE49-F238E27FC236}">
                <a16:creationId xmlns:a16="http://schemas.microsoft.com/office/drawing/2014/main" id="{7BD76D82-D4FC-A9A7-E405-DC98B6038538}"/>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3" name="Recorded Sound">
            <a:hlinkClick r:id="" action="ppaction://media"/>
            <a:extLst>
              <a:ext uri="{FF2B5EF4-FFF2-40B4-BE49-F238E27FC236}">
                <a16:creationId xmlns:a16="http://schemas.microsoft.com/office/drawing/2014/main" id="{AE54F9F0-03EE-42D3-D4D3-16B0FC73A4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30369155"/>
      </p:ext>
    </p:extLst>
  </p:cSld>
  <p:clrMapOvr>
    <a:masterClrMapping/>
  </p:clrMapOvr>
  <mc:AlternateContent xmlns:mc="http://schemas.openxmlformats.org/markup-compatibility/2006" xmlns:p14="http://schemas.microsoft.com/office/powerpoint/2010/main">
    <mc:Choice Requires="p14">
      <p:transition spd="slow" p14:dur="2000" advTm="47239"/>
    </mc:Choice>
    <mc:Fallback xmlns="">
      <p:transition spd="slow" advTm="4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10D90D-7CD1-4057-B5BF-FEEA5084CD23}"/>
              </a:ext>
            </a:extLst>
          </p:cNvPr>
          <p:cNvSpPr txBox="1"/>
          <p:nvPr/>
        </p:nvSpPr>
        <p:spPr>
          <a:xfrm>
            <a:off x="491613" y="1617920"/>
            <a:ext cx="11232372" cy="4678204"/>
          </a:xfrm>
          <a:prstGeom prst="rect">
            <a:avLst/>
          </a:prstGeom>
          <a:noFill/>
        </p:spPr>
        <p:txBody>
          <a:bodyPr wrap="square" lIns="91440" tIns="45720" rIns="91440" bIns="45720" rtlCol="0" anchor="t">
            <a:spAutoFit/>
          </a:bodyPr>
          <a:lstStyle/>
          <a:p>
            <a:endParaRPr lang="en-US" sz="2000" dirty="0">
              <a:solidFill>
                <a:srgbClr val="000000"/>
              </a:solidFill>
              <a:latin typeface="Lucida Sans Unicode (Body)"/>
            </a:endParaRPr>
          </a:p>
          <a:p>
            <a:r>
              <a:rPr lang="en-US" sz="2000" dirty="0">
                <a:solidFill>
                  <a:srgbClr val="000000"/>
                </a:solidFill>
                <a:latin typeface="Lucida Sans Unicode (Body)"/>
              </a:rPr>
              <a:t>The project PI must a be a faculty member teaching in any S-STEM eligible discipline or a STEM administrator (department head or above) at one of the institutions within the envisioned inter-institutional consortium.</a:t>
            </a:r>
          </a:p>
          <a:p>
            <a:endParaRPr lang="en-US" sz="2000" dirty="0">
              <a:solidFill>
                <a:srgbClr val="000000"/>
              </a:solidFill>
              <a:latin typeface="Lucida Sans Unicode (Body)"/>
            </a:endParaRPr>
          </a:p>
          <a:p>
            <a:r>
              <a:rPr lang="en-US" sz="2000" dirty="0">
                <a:solidFill>
                  <a:srgbClr val="000000"/>
                </a:solidFill>
                <a:latin typeface="Lucida Sans Unicode (Body)"/>
              </a:rPr>
              <a:t>No formal </a:t>
            </a:r>
            <a:r>
              <a:rPr lang="en-US" sz="2000" b="1" dirty="0">
                <a:solidFill>
                  <a:srgbClr val="000000"/>
                </a:solidFill>
                <a:latin typeface="Lucida Sans Unicode (Body)"/>
              </a:rPr>
              <a:t>dissemination plan</a:t>
            </a:r>
            <a:r>
              <a:rPr lang="en-US" sz="2000" dirty="0">
                <a:solidFill>
                  <a:srgbClr val="000000"/>
                </a:solidFill>
                <a:latin typeface="Lucida Sans Unicode (Body)"/>
              </a:rPr>
              <a:t> or </a:t>
            </a:r>
            <a:r>
              <a:rPr lang="en-US" sz="2000" b="1" dirty="0">
                <a:solidFill>
                  <a:srgbClr val="000000"/>
                </a:solidFill>
                <a:latin typeface="Lucida Sans Unicode (Body)"/>
              </a:rPr>
              <a:t>evaluation plan</a:t>
            </a:r>
            <a:r>
              <a:rPr lang="en-US" sz="2000" dirty="0">
                <a:solidFill>
                  <a:srgbClr val="000000"/>
                </a:solidFill>
                <a:latin typeface="Lucida Sans Unicode (Body)"/>
              </a:rPr>
              <a:t> is required. </a:t>
            </a:r>
          </a:p>
          <a:p>
            <a:endParaRPr lang="en-US" sz="2000" dirty="0">
              <a:solidFill>
                <a:srgbClr val="000000"/>
              </a:solidFill>
              <a:latin typeface="Lucida Sans Unicode (Body)"/>
            </a:endParaRPr>
          </a:p>
          <a:p>
            <a:r>
              <a:rPr lang="en-US" sz="2000" dirty="0">
                <a:solidFill>
                  <a:srgbClr val="000000"/>
                </a:solidFill>
                <a:latin typeface="Lucida Sans Unicode (Body)"/>
              </a:rPr>
              <a:t>The </a:t>
            </a:r>
            <a:r>
              <a:rPr lang="en-US" sz="2000" b="1" dirty="0">
                <a:solidFill>
                  <a:srgbClr val="000000"/>
                </a:solidFill>
                <a:latin typeface="Lucida Sans Unicode (Body)"/>
              </a:rPr>
              <a:t>Project Description</a:t>
            </a:r>
            <a:r>
              <a:rPr lang="en-US" sz="2000" dirty="0">
                <a:solidFill>
                  <a:srgbClr val="000000"/>
                </a:solidFill>
                <a:latin typeface="Lucida Sans Unicode (Body)"/>
              </a:rPr>
              <a:t> for a collaborative planning grant should be no more </a:t>
            </a:r>
            <a:r>
              <a:rPr lang="en-US" sz="2000">
                <a:solidFill>
                  <a:srgbClr val="000000"/>
                </a:solidFill>
                <a:latin typeface="Lucida Sans Unicode (Body)"/>
              </a:rPr>
              <a:t>than 8 pages</a:t>
            </a:r>
            <a:r>
              <a:rPr lang="en-US" sz="2000" dirty="0">
                <a:solidFill>
                  <a:srgbClr val="000000"/>
                </a:solidFill>
                <a:latin typeface="Lucida Sans Unicode (Body)"/>
              </a:rPr>
              <a:t>. Please see the program solicitation for a specific list of required items to be covered in the narrative.  </a:t>
            </a:r>
          </a:p>
          <a:p>
            <a:endParaRPr lang="en-US" sz="2000" dirty="0">
              <a:solidFill>
                <a:srgbClr val="000000"/>
              </a:solidFill>
              <a:latin typeface="Lucida Sans Unicode (Body)"/>
            </a:endParaRPr>
          </a:p>
          <a:p>
            <a:endParaRPr lang="en-US" sz="2000" b="1" i="0" u="none" strike="noStrike" baseline="0" dirty="0">
              <a:solidFill>
                <a:srgbClr val="000000"/>
              </a:solidFill>
              <a:latin typeface="Lucida Sans Unicode (Body)"/>
            </a:endParaRPr>
          </a:p>
          <a:p>
            <a:endParaRPr lang="en-US" sz="2000" dirty="0">
              <a:solidFill>
                <a:srgbClr val="000000"/>
              </a:solidFill>
              <a:latin typeface="Lucida Sans Unicode (Body)"/>
            </a:endParaRPr>
          </a:p>
          <a:p>
            <a:endParaRPr lang="en-US" sz="2000" dirty="0">
              <a:solidFill>
                <a:srgbClr val="000000"/>
              </a:solidFill>
              <a:latin typeface="Lucida Sans Unicode (Body)"/>
            </a:endParaRPr>
          </a:p>
          <a:p>
            <a:endParaRPr lang="en-US" dirty="0"/>
          </a:p>
        </p:txBody>
      </p:sp>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457632"/>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3" name="Title 2">
            <a:extLst>
              <a:ext uri="{FF2B5EF4-FFF2-40B4-BE49-F238E27FC236}">
                <a16:creationId xmlns:a16="http://schemas.microsoft.com/office/drawing/2014/main" id="{8311486C-1B17-4C3F-9CA1-0A08FC7880FA}"/>
              </a:ext>
            </a:extLst>
          </p:cNvPr>
          <p:cNvSpPr>
            <a:spLocks noGrp="1"/>
          </p:cNvSpPr>
          <p:nvPr>
            <p:ph type="title" idx="4294967295"/>
          </p:nvPr>
        </p:nvSpPr>
        <p:spPr>
          <a:xfrm>
            <a:off x="609600" y="640383"/>
            <a:ext cx="10972800" cy="1143000"/>
          </a:xfrm>
        </p:spPr>
        <p:txBody>
          <a:bodyPr>
            <a:normAutofit fontScale="90000"/>
          </a:bodyPr>
          <a:lstStyle/>
          <a:p>
            <a:pPr algn="ctr" rtl="0" eaLnBrk="1" latinLnBrk="0" hangingPunct="1"/>
            <a:r>
              <a:rPr lang="en-US" sz="3700" kern="1200">
                <a:solidFill>
                  <a:srgbClr val="335B74"/>
                </a:solidFill>
                <a:effectLst/>
                <a:latin typeface="Lucida Sans Unicode" panose="020B0602030504020204" pitchFamily="34" charset="0"/>
                <a:ea typeface="+mn-ea"/>
                <a:cs typeface="+mn-cs"/>
              </a:rPr>
              <a:t>Collaborative Planning Grants: </a:t>
            </a:r>
            <a:br>
              <a:rPr lang="en-US" sz="3700" kern="1200">
                <a:solidFill>
                  <a:srgbClr val="335B74"/>
                </a:solidFill>
                <a:effectLst/>
                <a:latin typeface="Lucida Sans Unicode" panose="020B0602030504020204" pitchFamily="34" charset="0"/>
                <a:ea typeface="+mn-ea"/>
                <a:cs typeface="+mn-cs"/>
              </a:rPr>
            </a:br>
            <a:r>
              <a:rPr lang="en-US" sz="3700" kern="1200">
                <a:solidFill>
                  <a:srgbClr val="335B74"/>
                </a:solidFill>
                <a:effectLst/>
                <a:latin typeface="Lucida Sans Unicode" panose="020B0602030504020204" pitchFamily="34" charset="0"/>
                <a:ea typeface="+mn-ea"/>
                <a:cs typeface="+mn-cs"/>
              </a:rPr>
              <a:t>Additional Items</a:t>
            </a:r>
            <a:endParaRPr lang="en-US">
              <a:effectLst/>
            </a:endParaRPr>
          </a:p>
          <a:p>
            <a:endParaRPr lang="en-US"/>
          </a:p>
        </p:txBody>
      </p:sp>
      <p:sp>
        <p:nvSpPr>
          <p:cNvPr id="5" name="TextBox 4">
            <a:extLst>
              <a:ext uri="{FF2B5EF4-FFF2-40B4-BE49-F238E27FC236}">
                <a16:creationId xmlns:a16="http://schemas.microsoft.com/office/drawing/2014/main" id="{D88952A8-D241-2A0B-4291-B19B74403094}"/>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7" name="Recorded Sound">
            <a:hlinkClick r:id="" action="ppaction://media"/>
            <a:extLst>
              <a:ext uri="{FF2B5EF4-FFF2-40B4-BE49-F238E27FC236}">
                <a16:creationId xmlns:a16="http://schemas.microsoft.com/office/drawing/2014/main" id="{63396077-28A6-2626-FD58-106A553F13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5334000"/>
            <a:ext cx="609600" cy="609600"/>
          </a:xfrm>
          <a:prstGeom prst="rect">
            <a:avLst/>
          </a:prstGeom>
        </p:spPr>
      </p:pic>
    </p:spTree>
    <p:extLst>
      <p:ext uri="{BB962C8B-B14F-4D97-AF65-F5344CB8AC3E}">
        <p14:creationId xmlns:p14="http://schemas.microsoft.com/office/powerpoint/2010/main" val="3549837137"/>
      </p:ext>
    </p:extLst>
  </p:cSld>
  <p:clrMapOvr>
    <a:masterClrMapping/>
  </p:clrMapOvr>
  <mc:AlternateContent xmlns:mc="http://schemas.openxmlformats.org/markup-compatibility/2006" xmlns:p14="http://schemas.microsoft.com/office/powerpoint/2010/main">
    <mc:Choice Requires="p14">
      <p:transition spd="slow" p14:dur="2000" advTm="39507"/>
    </mc:Choice>
    <mc:Fallback xmlns="">
      <p:transition spd="slow" advTm="39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10D90D-7CD1-4057-B5BF-FEEA5084CD23}"/>
              </a:ext>
            </a:extLst>
          </p:cNvPr>
          <p:cNvSpPr txBox="1"/>
          <p:nvPr/>
        </p:nvSpPr>
        <p:spPr>
          <a:xfrm>
            <a:off x="491613" y="1617920"/>
            <a:ext cx="11232372" cy="5293757"/>
          </a:xfrm>
          <a:prstGeom prst="rect">
            <a:avLst/>
          </a:prstGeom>
          <a:noFill/>
        </p:spPr>
        <p:txBody>
          <a:bodyPr wrap="square" lIns="91440" tIns="45720" rIns="91440" bIns="45720" rtlCol="0" anchor="t">
            <a:spAutoFit/>
          </a:bodyPr>
          <a:lstStyle/>
          <a:p>
            <a:pPr algn="l"/>
            <a:r>
              <a:rPr lang="en-US" sz="2000" b="0" i="0" u="none" strike="noStrike" baseline="0" dirty="0">
                <a:latin typeface="+mj-lt"/>
              </a:rPr>
              <a:t>For proposals with a duration of six years, current and pending support should be reported for the first five years of the project. </a:t>
            </a:r>
          </a:p>
          <a:p>
            <a:pPr algn="l"/>
            <a:endParaRPr lang="en-US" sz="2000" dirty="0">
              <a:latin typeface="+mj-lt"/>
            </a:endParaRPr>
          </a:p>
          <a:p>
            <a:pPr algn="l"/>
            <a:endParaRPr lang="en-US" sz="2000" dirty="0">
              <a:latin typeface="+mj-lt"/>
            </a:endParaRPr>
          </a:p>
          <a:p>
            <a:pPr algn="l"/>
            <a:r>
              <a:rPr lang="en-US" sz="2000" b="0" i="0" u="none" strike="noStrike" baseline="0" dirty="0">
                <a:latin typeface="+mj-lt"/>
              </a:rPr>
              <a:t>Proposals</a:t>
            </a:r>
            <a:r>
              <a:rPr lang="en-US" sz="2000" dirty="0">
                <a:latin typeface="+mj-lt"/>
              </a:rPr>
              <a:t> </a:t>
            </a:r>
            <a:r>
              <a:rPr lang="en-US" sz="2000" b="0" i="0" u="none" strike="noStrike" baseline="0" dirty="0">
                <a:latin typeface="+mj-lt"/>
              </a:rPr>
              <a:t>requesting a six-year duration must be submitted via Research.gov - Grants.gov will not accommodate a six-year budget.</a:t>
            </a:r>
          </a:p>
          <a:p>
            <a:pPr algn="l"/>
            <a:endParaRPr lang="en-US" sz="2000" b="0" i="0" u="none" strike="noStrike" baseline="0" dirty="0">
              <a:latin typeface="+mj-lt"/>
            </a:endParaRPr>
          </a:p>
          <a:p>
            <a:pPr algn="l"/>
            <a:r>
              <a:rPr lang="en-US" sz="2000" b="0" i="0" u="none" strike="noStrike" baseline="0" dirty="0">
                <a:latin typeface="+mj-lt"/>
              </a:rPr>
              <a:t>Please visit the S-STEM website for additional information, including upcoming community office hours and links to the current solicitation.</a:t>
            </a:r>
            <a:br>
              <a:rPr lang="en-US" sz="2000" b="0" i="0" u="none" strike="noStrike" baseline="0" dirty="0">
                <a:latin typeface="+mj-lt"/>
              </a:rPr>
            </a:br>
            <a:br>
              <a:rPr lang="en-US" sz="2000" b="0" i="0" u="none" strike="noStrike" baseline="0" dirty="0">
                <a:latin typeface="+mj-lt"/>
              </a:rPr>
            </a:br>
            <a:r>
              <a:rPr lang="en-US" sz="2000" b="0" i="0" u="none" strike="noStrike" baseline="0" dirty="0">
                <a:latin typeface="+mj-lt"/>
              </a:rPr>
              <a:t>S-STEM website: </a:t>
            </a:r>
            <a:r>
              <a:rPr lang="en-US" sz="2000" b="0" i="0" u="none" strike="noStrike" baseline="0" dirty="0">
                <a:solidFill>
                  <a:srgbClr val="00B0F0"/>
                </a:solidFill>
                <a:latin typeface="+mj-lt"/>
              </a:rPr>
              <a:t>https://new.nsf.gov/funding/opportunities/nsf-scholarships-science-technology-engineering</a:t>
            </a:r>
          </a:p>
          <a:p>
            <a:pPr algn="l"/>
            <a:endParaRPr lang="en-US" sz="2000" b="0" i="0" u="none" strike="noStrike" baseline="0" dirty="0">
              <a:latin typeface="+mj-lt"/>
            </a:endParaRPr>
          </a:p>
          <a:p>
            <a:pPr algn="l"/>
            <a:endParaRPr lang="en-US" sz="2000" dirty="0">
              <a:solidFill>
                <a:srgbClr val="000000"/>
              </a:solidFill>
              <a:latin typeface="+mj-lt"/>
            </a:endParaRPr>
          </a:p>
          <a:p>
            <a:pPr algn="l"/>
            <a:endParaRPr lang="en-US" sz="2000" b="1" i="0" u="none" strike="noStrike" baseline="0" dirty="0">
              <a:solidFill>
                <a:srgbClr val="000000"/>
              </a:solidFill>
              <a:latin typeface="+mj-lt"/>
            </a:endParaRPr>
          </a:p>
          <a:p>
            <a:endParaRPr lang="en-US" sz="2000" dirty="0">
              <a:solidFill>
                <a:srgbClr val="000000"/>
              </a:solidFill>
              <a:latin typeface="Lucida Sans Unicode (Body)"/>
            </a:endParaRPr>
          </a:p>
          <a:p>
            <a:endParaRPr lang="en-US" dirty="0"/>
          </a:p>
        </p:txBody>
      </p:sp>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629198" y="1057038"/>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3" name="Title 2">
            <a:extLst>
              <a:ext uri="{FF2B5EF4-FFF2-40B4-BE49-F238E27FC236}">
                <a16:creationId xmlns:a16="http://schemas.microsoft.com/office/drawing/2014/main" id="{8311486C-1B17-4C3F-9CA1-0A08FC7880FA}"/>
              </a:ext>
            </a:extLst>
          </p:cNvPr>
          <p:cNvSpPr>
            <a:spLocks noGrp="1"/>
          </p:cNvSpPr>
          <p:nvPr>
            <p:ph type="title" idx="4294967295"/>
          </p:nvPr>
        </p:nvSpPr>
        <p:spPr>
          <a:xfrm>
            <a:off x="609600" y="474920"/>
            <a:ext cx="10972800" cy="1143000"/>
          </a:xfrm>
        </p:spPr>
        <p:txBody>
          <a:bodyPr>
            <a:normAutofit/>
          </a:bodyPr>
          <a:lstStyle/>
          <a:p>
            <a:pPr algn="ctr" rtl="0" eaLnBrk="1" latinLnBrk="0" hangingPunct="1"/>
            <a:r>
              <a:rPr lang="en-US" sz="3700" kern="1200" dirty="0">
                <a:solidFill>
                  <a:srgbClr val="335B74"/>
                </a:solidFill>
                <a:effectLst/>
                <a:latin typeface="Lucida Sans Unicode" panose="020B0602030504020204" pitchFamily="34" charset="0"/>
                <a:ea typeface="+mn-ea"/>
                <a:cs typeface="+mn-cs"/>
              </a:rPr>
              <a:t>Miscellaneous Considerations</a:t>
            </a:r>
            <a:endParaRPr lang="en-US" dirty="0">
              <a:effectLst/>
            </a:endParaRPr>
          </a:p>
          <a:p>
            <a:endParaRPr lang="en-US" dirty="0"/>
          </a:p>
        </p:txBody>
      </p:sp>
      <p:sp>
        <p:nvSpPr>
          <p:cNvPr id="5" name="TextBox 4">
            <a:extLst>
              <a:ext uri="{FF2B5EF4-FFF2-40B4-BE49-F238E27FC236}">
                <a16:creationId xmlns:a16="http://schemas.microsoft.com/office/drawing/2014/main" id="{D230F3A0-9C62-3A31-BBC7-0D2D18716192}"/>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6" name="Recorded Sound">
            <a:hlinkClick r:id="" action="ppaction://media"/>
            <a:extLst>
              <a:ext uri="{FF2B5EF4-FFF2-40B4-BE49-F238E27FC236}">
                <a16:creationId xmlns:a16="http://schemas.microsoft.com/office/drawing/2014/main" id="{C061D5D4-C591-A89A-E8F0-3FC9BC3EF1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42423926"/>
      </p:ext>
    </p:extLst>
  </p:cSld>
  <p:clrMapOvr>
    <a:masterClrMapping/>
  </p:clrMapOvr>
  <mc:AlternateContent xmlns:mc="http://schemas.openxmlformats.org/markup-compatibility/2006" xmlns:p14="http://schemas.microsoft.com/office/powerpoint/2010/main">
    <mc:Choice Requires="p14">
      <p:transition spd="slow" p14:dur="2000" advTm="37672"/>
    </mc:Choice>
    <mc:Fallback xmlns="">
      <p:transition spd="slow" advTm="3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87365F-4213-714F-B68B-5FC9D24C1207}"/>
              </a:ext>
            </a:extLst>
          </p:cNvPr>
          <p:cNvSpPr>
            <a:spLocks noGrp="1"/>
          </p:cNvSpPr>
          <p:nvPr>
            <p:ph type="title"/>
          </p:nvPr>
        </p:nvSpPr>
        <p:spPr>
          <a:xfrm>
            <a:off x="838200" y="2129498"/>
            <a:ext cx="10515600" cy="1941342"/>
          </a:xfrm>
        </p:spPr>
        <p:txBody>
          <a:bodyPr>
            <a:normAutofit/>
          </a:bodyPr>
          <a:lstStyle/>
          <a:p>
            <a:pPr algn="ctr"/>
            <a:r>
              <a:rPr lang="en-US" sz="6000" dirty="0"/>
              <a:t>Thank You!</a:t>
            </a:r>
            <a:endParaRPr lang="en-US" sz="2800" dirty="0"/>
          </a:p>
        </p:txBody>
      </p:sp>
      <p:pic>
        <p:nvPicPr>
          <p:cNvPr id="9" name="Picture 8" descr="NSF Logo">
            <a:extLst>
              <a:ext uri="{FF2B5EF4-FFF2-40B4-BE49-F238E27FC236}">
                <a16:creationId xmlns:a16="http://schemas.microsoft.com/office/drawing/2014/main" id="{F52EB327-BC7B-4D13-B294-F0067F7B7506}"/>
              </a:ext>
            </a:extLst>
          </p:cNvPr>
          <p:cNvPicPr>
            <a:picLocks noChangeAspect="1"/>
          </p:cNvPicPr>
          <p:nvPr/>
        </p:nvPicPr>
        <p:blipFill>
          <a:blip r:embed="rId5" cstate="print"/>
          <a:stretch>
            <a:fillRect/>
          </a:stretch>
        </p:blipFill>
        <p:spPr>
          <a:xfrm>
            <a:off x="10992465" y="5943600"/>
            <a:ext cx="731520" cy="731520"/>
          </a:xfrm>
          <a:prstGeom prst="rect">
            <a:avLst/>
          </a:prstGeom>
        </p:spPr>
      </p:pic>
      <p:cxnSp>
        <p:nvCxnSpPr>
          <p:cNvPr id="12" name="Straight Connector 11">
            <a:extLst>
              <a:ext uri="{FF2B5EF4-FFF2-40B4-BE49-F238E27FC236}">
                <a16:creationId xmlns:a16="http://schemas.microsoft.com/office/drawing/2014/main" id="{8C4BFC3C-D400-414F-A5CA-445CF51904D6}"/>
              </a:ext>
              <a:ext uri="{C183D7F6-B498-43B3-948B-1728B52AA6E4}">
                <adec:decorative xmlns:adec="http://schemas.microsoft.com/office/drawing/2017/decorative" val="1"/>
              </a:ext>
            </a:extLst>
          </p:cNvPr>
          <p:cNvCxnSpPr/>
          <p:nvPr/>
        </p:nvCxnSpPr>
        <p:spPr>
          <a:xfrm>
            <a:off x="2853737" y="3618916"/>
            <a:ext cx="672440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EABBC52-B9F8-7AC9-5CB3-DAA8809B3ECD}"/>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5" name="Recorded Sound">
            <a:hlinkClick r:id="" action="ppaction://media"/>
            <a:extLst>
              <a:ext uri="{FF2B5EF4-FFF2-40B4-BE49-F238E27FC236}">
                <a16:creationId xmlns:a16="http://schemas.microsoft.com/office/drawing/2014/main" id="{EDDD1B45-0DD9-D1F2-E2D3-F1B56F4039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81984612"/>
      </p:ext>
    </p:extLst>
  </p:cSld>
  <p:clrMapOvr>
    <a:masterClrMapping/>
  </p:clrMapOvr>
  <mc:AlternateContent xmlns:mc="http://schemas.openxmlformats.org/markup-compatibility/2006" xmlns:p14="http://schemas.microsoft.com/office/powerpoint/2010/main">
    <mc:Choice Requires="p14">
      <p:transition spd="slow" p14:dur="2000" advTm="19144"/>
    </mc:Choice>
    <mc:Fallback xmlns="">
      <p:transition spd="slow" advTm="1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10D90D-7CD1-4057-B5BF-FEEA5084CD23}"/>
              </a:ext>
            </a:extLst>
          </p:cNvPr>
          <p:cNvSpPr txBox="1"/>
          <p:nvPr/>
        </p:nvSpPr>
        <p:spPr>
          <a:xfrm>
            <a:off x="484491" y="1304419"/>
            <a:ext cx="11232372" cy="4985980"/>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000" dirty="0">
                <a:solidFill>
                  <a:srgbClr val="000000"/>
                </a:solidFill>
                <a:latin typeface="Lucida Sans Unicode (Body)"/>
              </a:rPr>
              <a:t>Maximum scholarship amounts increased to $15,000/year undergrad and $20,000/year graduate (master’s or </a:t>
            </a:r>
            <a:r>
              <a:rPr lang="en-US" sz="2000" dirty="0" err="1">
                <a:solidFill>
                  <a:srgbClr val="000000"/>
                </a:solidFill>
                <a:latin typeface="Lucida Sans Unicode (Body)"/>
              </a:rPr>
              <a:t>Ph.D</a:t>
            </a:r>
            <a:r>
              <a:rPr lang="en-US" sz="2000" dirty="0">
                <a:solidFill>
                  <a:srgbClr val="000000"/>
                </a:solidFill>
                <a:latin typeface="Lucida Sans Unicode (Body)"/>
              </a:rPr>
              <a:t>)</a:t>
            </a:r>
          </a:p>
          <a:p>
            <a:pPr marL="342900" marR="0" lvl="0" indent="-3429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000" dirty="0">
                <a:solidFill>
                  <a:srgbClr val="000000"/>
                </a:solidFill>
                <a:latin typeface="Lucida Sans Unicode (Body)"/>
              </a:rPr>
              <a:t>Maximum duration of scholarships increased to 5 years per degree.</a:t>
            </a:r>
          </a:p>
          <a:p>
            <a:pPr marL="342900" marR="0" lvl="0" indent="-3429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000" dirty="0">
                <a:solidFill>
                  <a:srgbClr val="000000"/>
                </a:solidFill>
                <a:latin typeface="Lucida Sans Unicode (Body)"/>
              </a:rPr>
              <a:t>Scholarship Calculation: scholarships should meet students’ unmet need, up to the max allowable amount. S-STEM remains a last-dollar scholarship.</a:t>
            </a:r>
          </a:p>
          <a:p>
            <a:pPr marL="342900" marR="0" lvl="0" indent="-3429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000" dirty="0">
                <a:solidFill>
                  <a:srgbClr val="000000"/>
                </a:solidFill>
                <a:latin typeface="Lucida Sans Unicode (Body)"/>
              </a:rPr>
              <a:t>Involvement of Financial Aid Offices: must be part of determining the definition of low-income, scholars’ eligibility, and scholarship amounts.</a:t>
            </a:r>
          </a:p>
          <a:p>
            <a:pPr marL="342900" marR="0" lvl="0" indent="-3429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000" dirty="0">
                <a:solidFill>
                  <a:srgbClr val="000000"/>
                </a:solidFill>
                <a:latin typeface="Lucida Sans Unicode (Body)"/>
              </a:rPr>
              <a:t>Project Viability: proposers should demonstrate that comparable numbers of eligible students have enrolled in the disciplines/degrees.</a:t>
            </a:r>
          </a:p>
          <a:p>
            <a:pPr marL="342900" marR="0" lvl="0" indent="-3429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endParaRPr lang="en-US" sz="2000" dirty="0">
              <a:solidFill>
                <a:srgbClr val="000000"/>
              </a:solidFill>
              <a:latin typeface="Lucida Sans Unicode (Body)"/>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000000"/>
              </a:solidFill>
              <a:latin typeface="Lucida Sans Unicode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629198" y="1057038"/>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3" name="Title 2">
            <a:extLst>
              <a:ext uri="{FF2B5EF4-FFF2-40B4-BE49-F238E27FC236}">
                <a16:creationId xmlns:a16="http://schemas.microsoft.com/office/drawing/2014/main" id="{8311486C-1B17-4C3F-9CA1-0A08FC7880FA}"/>
              </a:ext>
            </a:extLst>
          </p:cNvPr>
          <p:cNvSpPr>
            <a:spLocks noGrp="1"/>
          </p:cNvSpPr>
          <p:nvPr>
            <p:ph type="title" idx="4294967295"/>
          </p:nvPr>
        </p:nvSpPr>
        <p:spPr>
          <a:xfrm>
            <a:off x="609600" y="474920"/>
            <a:ext cx="10972800" cy="1143000"/>
          </a:xfrm>
        </p:spPr>
        <p:txBody>
          <a:bodyPr>
            <a:normAutofit/>
          </a:bodyPr>
          <a:lstStyle/>
          <a:p>
            <a:pPr algn="ctr" rtl="0" eaLnBrk="1" latinLnBrk="0" hangingPunct="1"/>
            <a:r>
              <a:rPr lang="en-US" sz="3200" kern="1200">
                <a:solidFill>
                  <a:srgbClr val="335B74"/>
                </a:solidFill>
                <a:effectLst/>
                <a:latin typeface="Lucida Sans Unicode" panose="020B0602030504020204" pitchFamily="34" charset="0"/>
                <a:ea typeface="+mn-ea"/>
                <a:cs typeface="+mn-cs"/>
              </a:rPr>
              <a:t>Reminder of Previous Program Changes</a:t>
            </a:r>
            <a:endParaRPr lang="en-US" sz="3600">
              <a:effectLst/>
            </a:endParaRPr>
          </a:p>
          <a:p>
            <a:endParaRPr lang="en-US"/>
          </a:p>
        </p:txBody>
      </p:sp>
      <p:sp>
        <p:nvSpPr>
          <p:cNvPr id="4" name="TextBox 3">
            <a:extLst>
              <a:ext uri="{FF2B5EF4-FFF2-40B4-BE49-F238E27FC236}">
                <a16:creationId xmlns:a16="http://schemas.microsoft.com/office/drawing/2014/main" id="{9316D85C-873B-9607-BA66-5F1BB95AAD59}"/>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5" name="Recorded Sound">
            <a:hlinkClick r:id="" action="ppaction://media"/>
            <a:extLst>
              <a:ext uri="{FF2B5EF4-FFF2-40B4-BE49-F238E27FC236}">
                <a16:creationId xmlns:a16="http://schemas.microsoft.com/office/drawing/2014/main" id="{A00E076C-0CFE-EC5C-3F64-B561A07344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5740400"/>
            <a:ext cx="406400" cy="406400"/>
          </a:xfrm>
          <a:prstGeom prst="rect">
            <a:avLst/>
          </a:prstGeom>
        </p:spPr>
      </p:pic>
    </p:spTree>
    <p:extLst>
      <p:ext uri="{BB962C8B-B14F-4D97-AF65-F5344CB8AC3E}">
        <p14:creationId xmlns:p14="http://schemas.microsoft.com/office/powerpoint/2010/main" val="2144884850"/>
      </p:ext>
    </p:extLst>
  </p:cSld>
  <p:clrMapOvr>
    <a:masterClrMapping/>
  </p:clrMapOvr>
  <mc:AlternateContent xmlns:mc="http://schemas.openxmlformats.org/markup-compatibility/2006" xmlns:p14="http://schemas.microsoft.com/office/powerpoint/2010/main">
    <mc:Choice Requires="p14">
      <p:transition spd="slow" p14:dur="2000" advTm="76246"/>
    </mc:Choice>
    <mc:Fallback xmlns="">
      <p:transition spd="slow" advTm="76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10D90D-7CD1-4057-B5BF-FEEA5084CD23}"/>
              </a:ext>
            </a:extLst>
          </p:cNvPr>
          <p:cNvSpPr txBox="1"/>
          <p:nvPr/>
        </p:nvSpPr>
        <p:spPr>
          <a:xfrm>
            <a:off x="484491" y="1304419"/>
            <a:ext cx="11232372" cy="4770537"/>
          </a:xfrm>
          <a:prstGeom prst="rect">
            <a:avLst/>
          </a:prstGeom>
          <a:noFill/>
        </p:spPr>
        <p:txBody>
          <a:bodyPr wrap="square" lIns="91440" tIns="45720" rIns="91440" bIns="45720" rtlCol="0" anchor="t">
            <a:spAutoFit/>
          </a:bodyPr>
          <a:lstStyle/>
          <a:p>
            <a:pPr marL="342900" indent="-342900">
              <a:lnSpc>
                <a:spcPct val="110000"/>
              </a:lnSpc>
              <a:spcBef>
                <a:spcPts val="1200"/>
              </a:spcBef>
              <a:spcAft>
                <a:spcPts val="1200"/>
              </a:spcAft>
              <a:buFont typeface="Arial" panose="020B0604020202020204" pitchFamily="34" charset="0"/>
              <a:buChar char="•"/>
            </a:pPr>
            <a:r>
              <a:rPr lang="en-US" sz="2000" b="0" i="0" u="none" strike="noStrike" baseline="0" dirty="0">
                <a:solidFill>
                  <a:srgbClr val="000000"/>
                </a:solidFill>
                <a:latin typeface="Arial" panose="020B0604020202020204" pitchFamily="34" charset="0"/>
              </a:rPr>
              <a:t>Provide scholarships to </a:t>
            </a:r>
            <a:r>
              <a:rPr lang="en-US" sz="2000" b="1" dirty="0">
                <a:solidFill>
                  <a:srgbClr val="000000"/>
                </a:solidFill>
                <a:latin typeface="Arial" panose="020B0604020202020204" pitchFamily="34" charset="0"/>
              </a:rPr>
              <a:t>academically talented, </a:t>
            </a:r>
            <a:r>
              <a:rPr lang="en-US" sz="2000" b="1" i="0" u="none" strike="noStrike" baseline="0" dirty="0">
                <a:solidFill>
                  <a:srgbClr val="000000"/>
                </a:solidFill>
                <a:latin typeface="Arial" panose="020B0604020202020204" pitchFamily="34" charset="0"/>
              </a:rPr>
              <a:t>domestic low-income students with demonstrated financial need</a:t>
            </a:r>
            <a:r>
              <a:rPr lang="en-US" sz="2000" b="0" i="0" u="none" strike="noStrike" baseline="0" dirty="0">
                <a:solidFill>
                  <a:srgbClr val="000000"/>
                </a:solidFill>
                <a:latin typeface="Arial" panose="020B0604020202020204" pitchFamily="34" charset="0"/>
              </a:rPr>
              <a:t> pursuing a degree in an S-STEM eligible discipline. </a:t>
            </a:r>
          </a:p>
          <a:p>
            <a:pPr marL="342900" indent="-342900">
              <a:lnSpc>
                <a:spcPct val="110000"/>
              </a:lnSpc>
              <a:spcBef>
                <a:spcPts val="1200"/>
              </a:spcBef>
              <a:spcAft>
                <a:spcPts val="1200"/>
              </a:spcAft>
              <a:buFont typeface="Arial" panose="020B0604020202020204" pitchFamily="34" charset="0"/>
              <a:buChar char="•"/>
            </a:pPr>
            <a:r>
              <a:rPr lang="en-US" sz="2000" dirty="0">
                <a:solidFill>
                  <a:srgbClr val="000000"/>
                </a:solidFill>
                <a:latin typeface="Arial" panose="020B0604020202020204" pitchFamily="34" charset="0"/>
              </a:rPr>
              <a:t>A</a:t>
            </a:r>
            <a:r>
              <a:rPr lang="en-US" sz="2000" b="0" i="0" u="none" strike="noStrike" baseline="0" dirty="0">
                <a:solidFill>
                  <a:srgbClr val="000000"/>
                </a:solidFill>
                <a:latin typeface="Arial" panose="020B0604020202020204" pitchFamily="34" charset="0"/>
              </a:rPr>
              <a:t>dapt and implement evidence-based curricular and co-curricular activities to support S-STEM Scholars. These should include cohort building and faculty mentoring.</a:t>
            </a:r>
          </a:p>
          <a:p>
            <a:pPr marL="342900" indent="-342900">
              <a:lnSpc>
                <a:spcPct val="110000"/>
              </a:lnSpc>
              <a:spcBef>
                <a:spcPts val="1200"/>
              </a:spcBef>
              <a:spcAft>
                <a:spcPts val="1200"/>
              </a:spcAft>
              <a:buFont typeface="Arial" panose="020B0604020202020204" pitchFamily="34" charset="0"/>
              <a:buChar char="•"/>
            </a:pPr>
            <a:r>
              <a:rPr lang="en-US" sz="2000" dirty="0">
                <a:solidFill>
                  <a:srgbClr val="000000"/>
                </a:solidFill>
                <a:latin typeface="Arial" panose="020B0604020202020204" pitchFamily="34" charset="0"/>
              </a:rPr>
              <a:t>I</a:t>
            </a:r>
            <a:r>
              <a:rPr lang="en-US" sz="2000" b="0" i="0" u="none" strike="noStrike" baseline="0" dirty="0">
                <a:solidFill>
                  <a:srgbClr val="000000"/>
                </a:solidFill>
                <a:latin typeface="Arial" panose="020B0604020202020204" pitchFamily="34" charset="0"/>
              </a:rPr>
              <a:t>ncrease retention, student success, and graduation of these low-income students in STEM. </a:t>
            </a:r>
          </a:p>
          <a:p>
            <a:pPr marL="342900" indent="-342900">
              <a:lnSpc>
                <a:spcPct val="110000"/>
              </a:lnSpc>
              <a:spcBef>
                <a:spcPts val="1200"/>
              </a:spcBef>
              <a:spcAft>
                <a:spcPts val="1200"/>
              </a:spcAft>
              <a:buFont typeface="Arial" panose="020B0604020202020204" pitchFamily="34" charset="0"/>
              <a:buChar char="•"/>
            </a:pPr>
            <a:r>
              <a:rPr lang="en-US" sz="2000" b="0" i="0" u="none" strike="noStrike" baseline="0" dirty="0">
                <a:solidFill>
                  <a:srgbClr val="000000"/>
                </a:solidFill>
                <a:latin typeface="Arial" panose="020B0604020202020204" pitchFamily="34" charset="0"/>
              </a:rPr>
              <a:t>Test strategies for systematically supporting student academic and career pathways in STEM in ways that align with institutional contexts and resources.</a:t>
            </a:r>
          </a:p>
          <a:p>
            <a:pPr marL="342900" indent="-342900">
              <a:lnSpc>
                <a:spcPct val="110000"/>
              </a:lnSpc>
              <a:spcBef>
                <a:spcPts val="1200"/>
              </a:spcBef>
              <a:spcAft>
                <a:spcPts val="1200"/>
              </a:spcAft>
              <a:buFont typeface="Arial" panose="020B0604020202020204" pitchFamily="34" charset="0"/>
              <a:buChar char="•"/>
            </a:pPr>
            <a:r>
              <a:rPr lang="en-US" sz="2000" b="0" i="0" u="none" strike="noStrike" baseline="0" dirty="0">
                <a:solidFill>
                  <a:srgbClr val="000000"/>
                </a:solidFill>
                <a:latin typeface="Arial" panose="020B0604020202020204" pitchFamily="34" charset="0"/>
              </a:rPr>
              <a:t>Disseminate findings related to the supports and interventions undertaken by the project.</a:t>
            </a:r>
            <a:endParaRPr lang="en-US" sz="2000" dirty="0">
              <a:solidFill>
                <a:srgbClr val="000000"/>
              </a:solidFill>
              <a:latin typeface="Lucida Sans Unicode (Body)"/>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000000"/>
              </a:solidFill>
              <a:latin typeface="Lucida Sans Unicode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629198" y="1057038"/>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3" name="Title 2">
            <a:extLst>
              <a:ext uri="{FF2B5EF4-FFF2-40B4-BE49-F238E27FC236}">
                <a16:creationId xmlns:a16="http://schemas.microsoft.com/office/drawing/2014/main" id="{8311486C-1B17-4C3F-9CA1-0A08FC7880FA}"/>
              </a:ext>
            </a:extLst>
          </p:cNvPr>
          <p:cNvSpPr>
            <a:spLocks noGrp="1"/>
          </p:cNvSpPr>
          <p:nvPr>
            <p:ph type="title" idx="4294967295"/>
          </p:nvPr>
        </p:nvSpPr>
        <p:spPr>
          <a:xfrm>
            <a:off x="993914" y="516015"/>
            <a:ext cx="10618787" cy="747712"/>
          </a:xfrm>
        </p:spPr>
        <p:txBody>
          <a:bodyPr>
            <a:normAutofit/>
          </a:bodyPr>
          <a:lstStyle/>
          <a:p>
            <a:pPr algn="ctr" rtl="0" eaLnBrk="1" latinLnBrk="0" hangingPunct="1"/>
            <a:r>
              <a:rPr lang="en-US" sz="3200" kern="1200" dirty="0">
                <a:solidFill>
                  <a:srgbClr val="335B74"/>
                </a:solidFill>
                <a:effectLst/>
                <a:latin typeface="Lucida Sans Unicode" panose="020B0602030504020204" pitchFamily="34" charset="0"/>
                <a:ea typeface="+mn-ea"/>
                <a:cs typeface="+mn-cs"/>
              </a:rPr>
              <a:t>S-STEM Program Goals</a:t>
            </a:r>
            <a:endParaRPr lang="en-US" dirty="0"/>
          </a:p>
        </p:txBody>
      </p:sp>
      <p:sp>
        <p:nvSpPr>
          <p:cNvPr id="4" name="TextBox 3">
            <a:extLst>
              <a:ext uri="{FF2B5EF4-FFF2-40B4-BE49-F238E27FC236}">
                <a16:creationId xmlns:a16="http://schemas.microsoft.com/office/drawing/2014/main" id="{B76404E8-1662-6CCF-7866-EFD69B37FF24}"/>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5" name="Recorded Sound">
            <a:hlinkClick r:id="" action="ppaction://media"/>
            <a:extLst>
              <a:ext uri="{FF2B5EF4-FFF2-40B4-BE49-F238E27FC236}">
                <a16:creationId xmlns:a16="http://schemas.microsoft.com/office/drawing/2014/main" id="{FB336722-A9C5-ED06-9509-E2AD086B7E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914" y="5506048"/>
            <a:ext cx="406400" cy="406400"/>
          </a:xfrm>
          <a:prstGeom prst="rect">
            <a:avLst/>
          </a:prstGeom>
        </p:spPr>
      </p:pic>
    </p:spTree>
    <p:extLst>
      <p:ext uri="{BB962C8B-B14F-4D97-AF65-F5344CB8AC3E}">
        <p14:creationId xmlns:p14="http://schemas.microsoft.com/office/powerpoint/2010/main" val="1767806154"/>
      </p:ext>
    </p:extLst>
  </p:cSld>
  <p:clrMapOvr>
    <a:masterClrMapping/>
  </p:clrMapOvr>
  <mc:AlternateContent xmlns:mc="http://schemas.openxmlformats.org/markup-compatibility/2006" xmlns:p14="http://schemas.microsoft.com/office/powerpoint/2010/main">
    <mc:Choice Requires="p14">
      <p:transition spd="slow" p14:dur="2000" advTm="49700"/>
    </mc:Choice>
    <mc:Fallback xmlns="">
      <p:transition spd="slow" advTm="4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2EEE9BD-F8D3-470F-ABAB-BBF435089831}"/>
              </a:ext>
            </a:extLst>
          </p:cNvPr>
          <p:cNvSpPr txBox="1">
            <a:spLocks/>
          </p:cNvSpPr>
          <p:nvPr/>
        </p:nvSpPr>
        <p:spPr>
          <a:xfrm>
            <a:off x="501446" y="1291156"/>
            <a:ext cx="11297264" cy="39809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200"/>
              </a:spcBef>
              <a:spcAft>
                <a:spcPts val="1200"/>
              </a:spcAft>
              <a:buNone/>
            </a:pPr>
            <a:r>
              <a:rPr lang="en-US" sz="2100" b="0" i="0" u="none" strike="noStrike" baseline="0">
                <a:solidFill>
                  <a:srgbClr val="000000"/>
                </a:solidFill>
                <a:latin typeface="Arial" panose="020B0604020202020204" pitchFamily="34" charset="0"/>
              </a:rPr>
              <a:t>It is anticipated that S-STEM Scholars will achieve one of the following by the end of the scholarship award period (up to 5 years per degree):	</a:t>
            </a:r>
          </a:p>
        </p:txBody>
      </p:sp>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14300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graphicFrame>
        <p:nvGraphicFramePr>
          <p:cNvPr id="7" name="Content Placeholder 2" descr="expected student outcomes">
            <a:extLst>
              <a:ext uri="{FF2B5EF4-FFF2-40B4-BE49-F238E27FC236}">
                <a16:creationId xmlns:a16="http://schemas.microsoft.com/office/drawing/2014/main" id="{88001241-D2EE-46FF-965E-CBF0E01B96F0}"/>
              </a:ext>
            </a:extLst>
          </p:cNvPr>
          <p:cNvGraphicFramePr>
            <a:graphicFrameLocks/>
          </p:cNvGraphicFramePr>
          <p:nvPr>
            <p:extLst>
              <p:ext uri="{D42A27DB-BD31-4B8C-83A1-F6EECF244321}">
                <p14:modId xmlns:p14="http://schemas.microsoft.com/office/powerpoint/2010/main" val="3859876740"/>
              </p:ext>
            </p:extLst>
          </p:nvPr>
        </p:nvGraphicFramePr>
        <p:xfrm>
          <a:off x="501446" y="2164140"/>
          <a:ext cx="10871404" cy="32561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itle 1">
            <a:extLst>
              <a:ext uri="{FF2B5EF4-FFF2-40B4-BE49-F238E27FC236}">
                <a16:creationId xmlns:a16="http://schemas.microsoft.com/office/drawing/2014/main" id="{06A77094-8786-416C-8A83-3D5D17FFB6D5}"/>
              </a:ext>
            </a:extLst>
          </p:cNvPr>
          <p:cNvSpPr>
            <a:spLocks noGrp="1"/>
          </p:cNvSpPr>
          <p:nvPr>
            <p:ph type="title" idx="4294967295"/>
          </p:nvPr>
        </p:nvSpPr>
        <p:spPr>
          <a:xfrm>
            <a:off x="609600" y="486137"/>
            <a:ext cx="10972800" cy="1143000"/>
          </a:xfrm>
        </p:spPr>
        <p:txBody>
          <a:bodyPr/>
          <a:lstStyle/>
          <a:p>
            <a:pPr algn="ctr" rtl="0" eaLnBrk="1" latinLnBrk="0" hangingPunct="1"/>
            <a:r>
              <a:rPr lang="en-US" sz="4000" kern="1200">
                <a:solidFill>
                  <a:srgbClr val="335B74"/>
                </a:solidFill>
                <a:effectLst/>
                <a:latin typeface="Lucida Sans Unicode" panose="020B0602030504020204" pitchFamily="34" charset="0"/>
                <a:ea typeface="+mn-ea"/>
                <a:cs typeface="+mn-cs"/>
              </a:rPr>
              <a:t>Expected Scholar Outcomes</a:t>
            </a:r>
            <a:endParaRPr lang="en-US">
              <a:effectLst/>
            </a:endParaRPr>
          </a:p>
          <a:p>
            <a:pPr algn="ctr"/>
            <a:endParaRPr lang="en-US"/>
          </a:p>
        </p:txBody>
      </p:sp>
      <p:sp>
        <p:nvSpPr>
          <p:cNvPr id="3" name="TextBox 2">
            <a:extLst>
              <a:ext uri="{FF2B5EF4-FFF2-40B4-BE49-F238E27FC236}">
                <a16:creationId xmlns:a16="http://schemas.microsoft.com/office/drawing/2014/main" id="{6F75DAD9-1950-66F8-A090-33AE6FF74B88}"/>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4" name="Recorded Sound">
            <a:hlinkClick r:id="" action="ppaction://media"/>
            <a:extLst>
              <a:ext uri="{FF2B5EF4-FFF2-40B4-BE49-F238E27FC236}">
                <a16:creationId xmlns:a16="http://schemas.microsoft.com/office/drawing/2014/main" id="{11D6DC0C-63F3-1351-5029-12FFD40C8C4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9600" y="5478745"/>
            <a:ext cx="406400" cy="406400"/>
          </a:xfrm>
          <a:prstGeom prst="rect">
            <a:avLst/>
          </a:prstGeom>
        </p:spPr>
      </p:pic>
    </p:spTree>
    <p:extLst>
      <p:ext uri="{BB962C8B-B14F-4D97-AF65-F5344CB8AC3E}">
        <p14:creationId xmlns:p14="http://schemas.microsoft.com/office/powerpoint/2010/main" val="1355044762"/>
      </p:ext>
    </p:extLst>
  </p:cSld>
  <p:clrMapOvr>
    <a:masterClrMapping/>
  </p:clrMapOvr>
  <mc:AlternateContent xmlns:mc="http://schemas.openxmlformats.org/markup-compatibility/2006" xmlns:p14="http://schemas.microsoft.com/office/powerpoint/2010/main">
    <mc:Choice Requires="p14">
      <p:transition spd="slow" p14:dur="2000" advTm="28663"/>
    </mc:Choice>
    <mc:Fallback xmlns="">
      <p:transition spd="slow" advTm="28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045026"/>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graphicFrame>
        <p:nvGraphicFramePr>
          <p:cNvPr id="11" name="Content Placeholder 2" descr="student recruitment">
            <a:extLst>
              <a:ext uri="{FF2B5EF4-FFF2-40B4-BE49-F238E27FC236}">
                <a16:creationId xmlns:a16="http://schemas.microsoft.com/office/drawing/2014/main" id="{BFE7E063-25A7-413B-BD8F-A5F9E3E9644D}"/>
              </a:ext>
            </a:extLst>
          </p:cNvPr>
          <p:cNvGraphicFramePr>
            <a:graphicFrameLocks/>
          </p:cNvGraphicFramePr>
          <p:nvPr>
            <p:extLst>
              <p:ext uri="{D42A27DB-BD31-4B8C-83A1-F6EECF244321}">
                <p14:modId xmlns:p14="http://schemas.microsoft.com/office/powerpoint/2010/main" val="1718906057"/>
              </p:ext>
            </p:extLst>
          </p:nvPr>
        </p:nvGraphicFramePr>
        <p:xfrm>
          <a:off x="382290" y="1143000"/>
          <a:ext cx="11164919" cy="46735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itle 1">
            <a:extLst>
              <a:ext uri="{FF2B5EF4-FFF2-40B4-BE49-F238E27FC236}">
                <a16:creationId xmlns:a16="http://schemas.microsoft.com/office/drawing/2014/main" id="{A3229F93-8015-4642-9E0B-808785DE3B24}"/>
              </a:ext>
            </a:extLst>
          </p:cNvPr>
          <p:cNvSpPr>
            <a:spLocks noGrp="1"/>
          </p:cNvSpPr>
          <p:nvPr>
            <p:ph type="title" idx="4294967295"/>
          </p:nvPr>
        </p:nvSpPr>
        <p:spPr>
          <a:xfrm>
            <a:off x="644791" y="0"/>
            <a:ext cx="10972800" cy="1143000"/>
          </a:xfrm>
        </p:spPr>
        <p:txBody>
          <a:bodyPr/>
          <a:lstStyle/>
          <a:p>
            <a:pPr algn="ctr"/>
            <a:r>
              <a:rPr lang="en-US"/>
              <a:t>Project</a:t>
            </a:r>
            <a:r>
              <a:rPr lang="en-US" baseline="0"/>
              <a:t> Activities</a:t>
            </a:r>
            <a:endParaRPr lang="en-US"/>
          </a:p>
        </p:txBody>
      </p:sp>
      <p:sp>
        <p:nvSpPr>
          <p:cNvPr id="4" name="TextBox 3">
            <a:extLst>
              <a:ext uri="{FF2B5EF4-FFF2-40B4-BE49-F238E27FC236}">
                <a16:creationId xmlns:a16="http://schemas.microsoft.com/office/drawing/2014/main" id="{E763AC45-BB04-7B45-95D6-CF7C9E522204}"/>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5" name="Recorded Sound">
            <a:hlinkClick r:id="" action="ppaction://media"/>
            <a:extLst>
              <a:ext uri="{FF2B5EF4-FFF2-40B4-BE49-F238E27FC236}">
                <a16:creationId xmlns:a16="http://schemas.microsoft.com/office/drawing/2014/main" id="{E3697CE8-A673-D167-91B0-90AB6F3BDF4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6853" y="5613366"/>
            <a:ext cx="406400" cy="406400"/>
          </a:xfrm>
          <a:prstGeom prst="rect">
            <a:avLst/>
          </a:prstGeom>
        </p:spPr>
      </p:pic>
    </p:spTree>
    <p:extLst>
      <p:ext uri="{BB962C8B-B14F-4D97-AF65-F5344CB8AC3E}">
        <p14:creationId xmlns:p14="http://schemas.microsoft.com/office/powerpoint/2010/main" val="2747434346"/>
      </p:ext>
    </p:extLst>
  </p:cSld>
  <p:clrMapOvr>
    <a:masterClrMapping/>
  </p:clrMapOvr>
  <mc:AlternateContent xmlns:mc="http://schemas.openxmlformats.org/markup-compatibility/2006" xmlns:p14="http://schemas.microsoft.com/office/powerpoint/2010/main">
    <mc:Choice Requires="p14">
      <p:transition spd="slow" p14:dur="2000" advTm="33470"/>
    </mc:Choice>
    <mc:Fallback xmlns="">
      <p:transition spd="slow" advTm="33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14300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Rectangle: Rounded Corners 1">
            <a:extLst>
              <a:ext uri="{FF2B5EF4-FFF2-40B4-BE49-F238E27FC236}">
                <a16:creationId xmlns:a16="http://schemas.microsoft.com/office/drawing/2014/main" id="{155D69E5-B5B0-4CE9-A5C0-0D15A5C71495}"/>
              </a:ext>
              <a:ext uri="{C183D7F6-B498-43B3-948B-1728B52AA6E4}">
                <adec:decorative xmlns:adec="http://schemas.microsoft.com/office/drawing/2017/decorative" val="1"/>
              </a:ext>
            </a:extLst>
          </p:cNvPr>
          <p:cNvSpPr/>
          <p:nvPr/>
        </p:nvSpPr>
        <p:spPr>
          <a:xfrm>
            <a:off x="642936" y="1445841"/>
            <a:ext cx="10906125" cy="10306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allout: Up Arrow 4">
            <a:extLst>
              <a:ext uri="{FF2B5EF4-FFF2-40B4-BE49-F238E27FC236}">
                <a16:creationId xmlns:a16="http://schemas.microsoft.com/office/drawing/2014/main" id="{1AB6BC5F-DC32-4DB3-9BAB-54C30557259A}"/>
              </a:ext>
            </a:extLst>
          </p:cNvPr>
          <p:cNvSpPr txBox="1"/>
          <p:nvPr/>
        </p:nvSpPr>
        <p:spPr>
          <a:xfrm>
            <a:off x="2439617" y="1658437"/>
            <a:ext cx="7447333" cy="6809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400" kern="1200">
                <a:solidFill>
                  <a:schemeClr val="tx1"/>
                </a:solidFill>
              </a:rPr>
              <a:t>S-STEM projects often include activities such as (but not limited to)</a:t>
            </a:r>
          </a:p>
        </p:txBody>
      </p:sp>
      <p:sp>
        <p:nvSpPr>
          <p:cNvPr id="4" name="TextBox 3">
            <a:extLst>
              <a:ext uri="{FF2B5EF4-FFF2-40B4-BE49-F238E27FC236}">
                <a16:creationId xmlns:a16="http://schemas.microsoft.com/office/drawing/2014/main" id="{81D2CF7C-048D-447A-8E08-B83E0B35D2B1}"/>
              </a:ext>
            </a:extLst>
          </p:cNvPr>
          <p:cNvSpPr txBox="1"/>
          <p:nvPr/>
        </p:nvSpPr>
        <p:spPr>
          <a:xfrm>
            <a:off x="278297" y="2779303"/>
            <a:ext cx="11270764" cy="3447098"/>
          </a:xfrm>
          <a:prstGeom prst="rect">
            <a:avLst/>
          </a:prstGeom>
          <a:noFill/>
        </p:spPr>
        <p:txBody>
          <a:bodyPr wrap="square" rtlCol="0">
            <a:spAutoFit/>
          </a:bodyPr>
          <a:lstStyle/>
          <a:p>
            <a:pPr algn="ctr"/>
            <a:r>
              <a:rPr lang="en-US" sz="2400" dirty="0"/>
              <a:t>Seminars  ∙  Career Guidance ∙  Social Gatherings ∙  Internships/Research  </a:t>
            </a:r>
          </a:p>
          <a:p>
            <a:endParaRPr lang="en-US" sz="2000" dirty="0"/>
          </a:p>
          <a:p>
            <a:r>
              <a:rPr lang="en-US" sz="2200" dirty="0"/>
              <a:t>Choose activities based on the interests and needs of the target Scholars.</a:t>
            </a:r>
          </a:p>
          <a:p>
            <a:endParaRPr lang="en-US" sz="2200" dirty="0"/>
          </a:p>
          <a:p>
            <a:r>
              <a:rPr lang="en-US" sz="2200" dirty="0"/>
              <a:t>These activities :</a:t>
            </a:r>
          </a:p>
          <a:p>
            <a:pPr marL="342900" indent="-342900" algn="ctr">
              <a:buFontTx/>
              <a:buChar char="-"/>
            </a:pPr>
            <a:r>
              <a:rPr lang="en-US" sz="2200" dirty="0"/>
              <a:t>Cannot be required (but can be strongly encouraged).</a:t>
            </a:r>
          </a:p>
          <a:p>
            <a:pPr marL="342900" indent="-342900" algn="ctr">
              <a:buFontTx/>
              <a:buChar char="-"/>
            </a:pPr>
            <a:endParaRPr lang="en-US" sz="2200" dirty="0"/>
          </a:p>
          <a:p>
            <a:pPr marL="342900" indent="-342900" algn="ctr">
              <a:buFontTx/>
              <a:buChar char="-"/>
            </a:pPr>
            <a:r>
              <a:rPr lang="en-US" sz="2200" dirty="0"/>
              <a:t>Should be structured whenever possible to facilitate participation by Scholars with work, family or other responsibilities. </a:t>
            </a:r>
            <a:endParaRPr lang="en-US" sz="2000" dirty="0"/>
          </a:p>
          <a:p>
            <a:pPr algn="ctr"/>
            <a:endParaRPr lang="en-US" sz="2000" dirty="0"/>
          </a:p>
        </p:txBody>
      </p:sp>
      <p:sp>
        <p:nvSpPr>
          <p:cNvPr id="3" name="Title 2">
            <a:extLst>
              <a:ext uri="{FF2B5EF4-FFF2-40B4-BE49-F238E27FC236}">
                <a16:creationId xmlns:a16="http://schemas.microsoft.com/office/drawing/2014/main" id="{1DAA5412-9A5D-43C0-9A03-CC8A7010A27C}"/>
              </a:ext>
            </a:extLst>
          </p:cNvPr>
          <p:cNvSpPr>
            <a:spLocks noGrp="1"/>
          </p:cNvSpPr>
          <p:nvPr>
            <p:ph type="title" idx="4294967295"/>
          </p:nvPr>
        </p:nvSpPr>
        <p:spPr>
          <a:xfrm>
            <a:off x="609597" y="474235"/>
            <a:ext cx="10972800" cy="1143000"/>
          </a:xfrm>
        </p:spPr>
        <p:txBody>
          <a:bodyPr/>
          <a:lstStyle/>
          <a:p>
            <a:pPr algn="ctr" rtl="0" eaLnBrk="1" latinLnBrk="0" hangingPunct="1"/>
            <a:r>
              <a:rPr lang="en-US" sz="3700" kern="1200">
                <a:solidFill>
                  <a:srgbClr val="335B74"/>
                </a:solidFill>
                <a:effectLst/>
                <a:latin typeface="Lucida Sans Unicode" panose="020B0602030504020204" pitchFamily="34" charset="0"/>
                <a:ea typeface="+mn-ea"/>
                <a:cs typeface="+mn-cs"/>
              </a:rPr>
              <a:t>S-STEM Activities – Flexibility is Key</a:t>
            </a:r>
            <a:endParaRPr lang="en-US">
              <a:effectLst/>
            </a:endParaRPr>
          </a:p>
          <a:p>
            <a:endParaRPr lang="en-US"/>
          </a:p>
        </p:txBody>
      </p:sp>
      <p:sp>
        <p:nvSpPr>
          <p:cNvPr id="5" name="TextBox 4">
            <a:extLst>
              <a:ext uri="{FF2B5EF4-FFF2-40B4-BE49-F238E27FC236}">
                <a16:creationId xmlns:a16="http://schemas.microsoft.com/office/drawing/2014/main" id="{D84E9F08-4921-507A-2D0D-2420778B16D1}"/>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7" name="Recorded Sound">
            <a:hlinkClick r:id="" action="ppaction://media"/>
            <a:extLst>
              <a:ext uri="{FF2B5EF4-FFF2-40B4-BE49-F238E27FC236}">
                <a16:creationId xmlns:a16="http://schemas.microsoft.com/office/drawing/2014/main" id="{30BA659C-1D81-2E50-C45C-192F7BED72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262" y="5686329"/>
            <a:ext cx="406400" cy="406400"/>
          </a:xfrm>
          <a:prstGeom prst="rect">
            <a:avLst/>
          </a:prstGeom>
        </p:spPr>
      </p:pic>
    </p:spTree>
    <p:extLst>
      <p:ext uri="{BB962C8B-B14F-4D97-AF65-F5344CB8AC3E}">
        <p14:creationId xmlns:p14="http://schemas.microsoft.com/office/powerpoint/2010/main" val="3709696281"/>
      </p:ext>
    </p:extLst>
  </p:cSld>
  <p:clrMapOvr>
    <a:masterClrMapping/>
  </p:clrMapOvr>
  <mc:AlternateContent xmlns:mc="http://schemas.openxmlformats.org/markup-compatibility/2006" xmlns:p14="http://schemas.microsoft.com/office/powerpoint/2010/main">
    <mc:Choice Requires="p14">
      <p:transition spd="slow" p14:dur="2000" advTm="39414"/>
    </mc:Choice>
    <mc:Fallback xmlns="">
      <p:transition spd="slow" advTm="3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14300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Rectangle: Rounded Corners 1">
            <a:extLst>
              <a:ext uri="{FF2B5EF4-FFF2-40B4-BE49-F238E27FC236}">
                <a16:creationId xmlns:a16="http://schemas.microsoft.com/office/drawing/2014/main" id="{155D69E5-B5B0-4CE9-A5C0-0D15A5C71495}"/>
              </a:ext>
              <a:ext uri="{C183D7F6-B498-43B3-948B-1728B52AA6E4}">
                <adec:decorative xmlns:adec="http://schemas.microsoft.com/office/drawing/2017/decorative" val="1"/>
              </a:ext>
            </a:extLst>
          </p:cNvPr>
          <p:cNvSpPr/>
          <p:nvPr/>
        </p:nvSpPr>
        <p:spPr>
          <a:xfrm>
            <a:off x="528636" y="1341209"/>
            <a:ext cx="10906125" cy="144102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allout: Up Arrow 4">
            <a:extLst>
              <a:ext uri="{FF2B5EF4-FFF2-40B4-BE49-F238E27FC236}">
                <a16:creationId xmlns:a16="http://schemas.microsoft.com/office/drawing/2014/main" id="{1AB6BC5F-DC32-4DB3-9BAB-54C30557259A}"/>
              </a:ext>
            </a:extLst>
          </p:cNvPr>
          <p:cNvSpPr txBox="1"/>
          <p:nvPr/>
        </p:nvSpPr>
        <p:spPr>
          <a:xfrm>
            <a:off x="952500" y="1721246"/>
            <a:ext cx="10405725" cy="6809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r>
              <a:rPr lang="en-US" sz="2000">
                <a:solidFill>
                  <a:schemeClr val="tx1"/>
                </a:solidFill>
              </a:rPr>
              <a:t>The definition of low-income must be determined systematically by the institution’s </a:t>
            </a:r>
            <a:r>
              <a:rPr lang="en-US" sz="2000" b="1">
                <a:solidFill>
                  <a:schemeClr val="tx1"/>
                </a:solidFill>
              </a:rPr>
              <a:t>financial aid office</a:t>
            </a:r>
            <a:r>
              <a:rPr lang="en-US" sz="2000">
                <a:solidFill>
                  <a:schemeClr val="tx1"/>
                </a:solidFill>
              </a:rPr>
              <a:t> and should be applicable to the S-STEM project or any other federally-funded project that requires a definition of low-income.</a:t>
            </a:r>
          </a:p>
        </p:txBody>
      </p:sp>
      <p:sp>
        <p:nvSpPr>
          <p:cNvPr id="3" name="TextBox 2">
            <a:extLst>
              <a:ext uri="{FF2B5EF4-FFF2-40B4-BE49-F238E27FC236}">
                <a16:creationId xmlns:a16="http://schemas.microsoft.com/office/drawing/2014/main" id="{559C8175-9C35-4F04-832F-3C65C41CE0D8}"/>
              </a:ext>
            </a:extLst>
          </p:cNvPr>
          <p:cNvSpPr txBox="1"/>
          <p:nvPr/>
        </p:nvSpPr>
        <p:spPr>
          <a:xfrm>
            <a:off x="528636" y="3077706"/>
            <a:ext cx="11111735" cy="3231654"/>
          </a:xfrm>
          <a:prstGeom prst="rect">
            <a:avLst/>
          </a:prstGeom>
          <a:noFill/>
        </p:spPr>
        <p:txBody>
          <a:bodyPr wrap="square" rtlCol="0">
            <a:spAutoFit/>
          </a:bodyPr>
          <a:lstStyle/>
          <a:p>
            <a:pPr algn="ctr"/>
            <a:r>
              <a:rPr lang="en-US" dirty="0"/>
              <a:t>Reasonable definitions include eligibility for federal Pell grants or prior Pell eligibility for graduate students, </a:t>
            </a:r>
            <a:r>
              <a:rPr lang="en-US" dirty="0">
                <a:solidFill>
                  <a:schemeClr val="tx1"/>
                </a:solidFill>
              </a:rPr>
              <a:t>but other definitions applied consistently are also possible when well justified.</a:t>
            </a:r>
          </a:p>
          <a:p>
            <a:pPr algn="ctr"/>
            <a:endParaRPr lang="en-US" sz="2000" dirty="0"/>
          </a:p>
          <a:p>
            <a:pPr algn="ctr"/>
            <a:endParaRPr lang="en-US" sz="2000" b="1" dirty="0"/>
          </a:p>
          <a:p>
            <a:r>
              <a:rPr lang="en-US" dirty="0">
                <a:solidFill>
                  <a:srgbClr val="000000"/>
                </a:solidFill>
                <a:latin typeface="Lucida Sans Unicode (Body)"/>
              </a:rPr>
              <a:t>E</a:t>
            </a:r>
            <a:r>
              <a:rPr lang="en-US" sz="1800" b="0" i="0" u="none" strike="noStrike" baseline="0" dirty="0">
                <a:solidFill>
                  <a:srgbClr val="000000"/>
                </a:solidFill>
                <a:latin typeface="Lucida Sans Unicode (Body)"/>
              </a:rPr>
              <a:t>ach institution that will award scholarships must </a:t>
            </a:r>
            <a:r>
              <a:rPr lang="en-US" sz="1800" b="1" i="0" u="none" strike="noStrike" baseline="0" dirty="0">
                <a:solidFill>
                  <a:srgbClr val="000000"/>
                </a:solidFill>
                <a:latin typeface="Lucida Sans Unicode (Body)"/>
              </a:rPr>
              <a:t>submit a letter from the Office of Financial Aid</a:t>
            </a:r>
            <a:r>
              <a:rPr lang="en-US" sz="1800" b="0" i="0" u="none" strike="noStrike" baseline="0" dirty="0">
                <a:solidFill>
                  <a:srgbClr val="000000"/>
                </a:solidFill>
                <a:latin typeface="Lucida Sans Unicode (Body)"/>
              </a:rPr>
              <a:t> certifying the Office's understanding of the guidelines and requirements of the S-STEM program, confirming the institutional definition of low-income, that the eligible students will meet its definition of low-income, and stating their commitment to support the project as described in the proposal if awarded. </a:t>
            </a:r>
            <a:r>
              <a:rPr lang="en-US" sz="1800" b="0" i="0" u="none" strike="noStrike" baseline="0" dirty="0">
                <a:solidFill>
                  <a:srgbClr val="000000"/>
                </a:solidFill>
                <a:latin typeface="Arial" panose="020B0604020202020204" pitchFamily="34" charset="0"/>
              </a:rPr>
              <a:t>	</a:t>
            </a:r>
          </a:p>
          <a:p>
            <a:endParaRPr lang="en-US" sz="2000" dirty="0"/>
          </a:p>
          <a:p>
            <a:endParaRPr lang="en-US" dirty="0"/>
          </a:p>
        </p:txBody>
      </p:sp>
      <p:sp>
        <p:nvSpPr>
          <p:cNvPr id="4" name="Title 3">
            <a:extLst>
              <a:ext uri="{FF2B5EF4-FFF2-40B4-BE49-F238E27FC236}">
                <a16:creationId xmlns:a16="http://schemas.microsoft.com/office/drawing/2014/main" id="{9D0C74F9-0A39-40EE-BF74-B1BDA41366CC}"/>
              </a:ext>
            </a:extLst>
          </p:cNvPr>
          <p:cNvSpPr>
            <a:spLocks noGrp="1"/>
          </p:cNvSpPr>
          <p:nvPr>
            <p:ph type="title" idx="4294967295"/>
          </p:nvPr>
        </p:nvSpPr>
        <p:spPr>
          <a:xfrm>
            <a:off x="609600" y="479142"/>
            <a:ext cx="10972800" cy="1143000"/>
          </a:xfrm>
        </p:spPr>
        <p:txBody>
          <a:bodyPr/>
          <a:lstStyle/>
          <a:p>
            <a:pPr algn="ctr" rtl="0" eaLnBrk="1" latinLnBrk="0" hangingPunct="1"/>
            <a:r>
              <a:rPr lang="en-US" sz="3600" kern="1200">
                <a:solidFill>
                  <a:srgbClr val="335B74"/>
                </a:solidFill>
                <a:effectLst/>
                <a:latin typeface="Lucida Sans Unicode" panose="020B0602030504020204" pitchFamily="34" charset="0"/>
                <a:ea typeface="+mn-ea"/>
                <a:cs typeface="+mn-cs"/>
              </a:rPr>
              <a:t>Student Eligibility Criteria – Low Income</a:t>
            </a:r>
            <a:endParaRPr lang="en-US">
              <a:effectLst/>
            </a:endParaRPr>
          </a:p>
          <a:p>
            <a:endParaRPr lang="en-US"/>
          </a:p>
        </p:txBody>
      </p:sp>
      <p:sp>
        <p:nvSpPr>
          <p:cNvPr id="6" name="TextBox 5">
            <a:extLst>
              <a:ext uri="{FF2B5EF4-FFF2-40B4-BE49-F238E27FC236}">
                <a16:creationId xmlns:a16="http://schemas.microsoft.com/office/drawing/2014/main" id="{3DA10977-D4BB-6C18-630A-D06461147F9B}"/>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7" name="Recorded Sound">
            <a:hlinkClick r:id="" action="ppaction://media"/>
            <a:extLst>
              <a:ext uri="{FF2B5EF4-FFF2-40B4-BE49-F238E27FC236}">
                <a16:creationId xmlns:a16="http://schemas.microsoft.com/office/drawing/2014/main" id="{1D67E245-4D21-F103-C159-2DE5D82D0B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153" y="5807916"/>
            <a:ext cx="406400" cy="406400"/>
          </a:xfrm>
          <a:prstGeom prst="rect">
            <a:avLst/>
          </a:prstGeom>
        </p:spPr>
      </p:pic>
    </p:spTree>
    <p:extLst>
      <p:ext uri="{BB962C8B-B14F-4D97-AF65-F5344CB8AC3E}">
        <p14:creationId xmlns:p14="http://schemas.microsoft.com/office/powerpoint/2010/main" val="3687818747"/>
      </p:ext>
    </p:extLst>
  </p:cSld>
  <p:clrMapOvr>
    <a:masterClrMapping/>
  </p:clrMapOvr>
  <mc:AlternateContent xmlns:mc="http://schemas.openxmlformats.org/markup-compatibility/2006" xmlns:p14="http://schemas.microsoft.com/office/powerpoint/2010/main">
    <mc:Choice Requires="p14">
      <p:transition spd="slow" p14:dur="2000" advTm="55621"/>
    </mc:Choice>
    <mc:Fallback xmlns="">
      <p:transition spd="slow" advTm="5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92A0089-2983-4AEF-BCA0-FC45C1DD1D09}"/>
              </a:ext>
              <a:ext uri="{C183D7F6-B498-43B3-948B-1728B52AA6E4}">
                <adec:decorative xmlns:adec="http://schemas.microsoft.com/office/drawing/2017/decorative" val="1"/>
              </a:ext>
            </a:extLst>
          </p:cNvPr>
          <p:cNvCxnSpPr/>
          <p:nvPr/>
        </p:nvCxnSpPr>
        <p:spPr>
          <a:xfrm>
            <a:off x="2533404" y="1143000"/>
            <a:ext cx="672440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NSF logo">
            <a:extLst>
              <a:ext uri="{FF2B5EF4-FFF2-40B4-BE49-F238E27FC236}">
                <a16:creationId xmlns:a16="http://schemas.microsoft.com/office/drawing/2014/main" id="{923B7DAD-9812-4F22-AC1E-2524766ED800}"/>
              </a:ext>
            </a:extLst>
          </p:cNvPr>
          <p:cNvPicPr>
            <a:picLocks noChangeAspect="1"/>
          </p:cNvPicPr>
          <p:nvPr/>
        </p:nvPicPr>
        <p:blipFill>
          <a:blip r:embed="rId5" cstate="print"/>
          <a:stretch>
            <a:fillRect/>
          </a:stretch>
        </p:blipFill>
        <p:spPr>
          <a:xfrm>
            <a:off x="10992465" y="5943600"/>
            <a:ext cx="731520" cy="731520"/>
          </a:xfrm>
          <a:prstGeom prst="rect">
            <a:avLst/>
          </a:prstGeom>
        </p:spPr>
      </p:pic>
      <p:sp>
        <p:nvSpPr>
          <p:cNvPr id="2" name="Rectangle: Rounded Corners 1">
            <a:extLst>
              <a:ext uri="{FF2B5EF4-FFF2-40B4-BE49-F238E27FC236}">
                <a16:creationId xmlns:a16="http://schemas.microsoft.com/office/drawing/2014/main" id="{155D69E5-B5B0-4CE9-A5C0-0D15A5C71495}"/>
              </a:ext>
              <a:ext uri="{C183D7F6-B498-43B3-948B-1728B52AA6E4}">
                <adec:decorative xmlns:adec="http://schemas.microsoft.com/office/drawing/2017/decorative" val="1"/>
              </a:ext>
            </a:extLst>
          </p:cNvPr>
          <p:cNvSpPr/>
          <p:nvPr/>
        </p:nvSpPr>
        <p:spPr>
          <a:xfrm>
            <a:off x="606880" y="1218179"/>
            <a:ext cx="10507181" cy="14679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allout: Up Arrow 4">
            <a:extLst>
              <a:ext uri="{FF2B5EF4-FFF2-40B4-BE49-F238E27FC236}">
                <a16:creationId xmlns:a16="http://schemas.microsoft.com/office/drawing/2014/main" id="{1AB6BC5F-DC32-4DB3-9BAB-54C30557259A}"/>
              </a:ext>
            </a:extLst>
          </p:cNvPr>
          <p:cNvSpPr txBox="1"/>
          <p:nvPr/>
        </p:nvSpPr>
        <p:spPr>
          <a:xfrm>
            <a:off x="857234" y="1592679"/>
            <a:ext cx="10006471" cy="7189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r>
              <a:rPr lang="en-US" b="1" i="0" u="none" strike="noStrike" baseline="0">
                <a:solidFill>
                  <a:schemeClr val="tx1"/>
                </a:solidFill>
                <a:latin typeface="Lucida Sans Unicode (Body)"/>
              </a:rPr>
              <a:t>Cost of Attendance (CoA) </a:t>
            </a:r>
            <a:r>
              <a:rPr lang="en-US" i="0" u="none" strike="noStrike" baseline="0">
                <a:solidFill>
                  <a:schemeClr val="tx1"/>
                </a:solidFill>
                <a:latin typeface="Lucida Sans Unicode (Body)"/>
              </a:rPr>
              <a:t>is</a:t>
            </a:r>
            <a:r>
              <a:rPr lang="en-US" b="0" i="0" u="none" strike="noStrike" baseline="0">
                <a:solidFill>
                  <a:srgbClr val="000000"/>
                </a:solidFill>
                <a:latin typeface="Lucida Sans Unicode (Body)"/>
              </a:rPr>
              <a:t> determined by each educational institution and is the total amount it will cost a student to go to school, including tuition and fees, on- or off-campus housing and </a:t>
            </a:r>
            <a:r>
              <a:rPr lang="en-US" b="0" i="0" u="none" strike="noStrike" baseline="0">
                <a:solidFill>
                  <a:srgbClr val="000000"/>
                </a:solidFill>
              </a:rPr>
              <a:t>food costs, </a:t>
            </a:r>
            <a:r>
              <a:rPr lang="en-US" b="0" i="0" u="none" strike="noStrike" baseline="0">
                <a:solidFill>
                  <a:schemeClr val="tx1"/>
                </a:solidFill>
              </a:rPr>
              <a:t>books, supplies, transportation, costs related to a disability, and miscellaneous expenses. </a:t>
            </a:r>
            <a:r>
              <a:rPr lang="en-US" b="0" i="0">
                <a:solidFill>
                  <a:schemeClr val="tx1"/>
                </a:solidFill>
                <a:effectLst/>
              </a:rPr>
              <a:t>Any items incorporated in the definition of COA may be supported with S-STEM scholarship funds.</a:t>
            </a:r>
            <a:endParaRPr lang="en-US" b="0" i="0" u="none" strike="noStrike" baseline="0">
              <a:solidFill>
                <a:schemeClr val="tx1"/>
              </a:solidFill>
            </a:endParaRPr>
          </a:p>
        </p:txBody>
      </p:sp>
      <p:sp>
        <p:nvSpPr>
          <p:cNvPr id="14" name="Rectangle: Top Corners Rounded 13">
            <a:extLst>
              <a:ext uri="{FF2B5EF4-FFF2-40B4-BE49-F238E27FC236}">
                <a16:creationId xmlns:a16="http://schemas.microsoft.com/office/drawing/2014/main" id="{1F7753ED-C927-47C4-B800-C8653D6F32EF}"/>
              </a:ext>
            </a:extLst>
          </p:cNvPr>
          <p:cNvSpPr/>
          <p:nvPr/>
        </p:nvSpPr>
        <p:spPr>
          <a:xfrm>
            <a:off x="576567" y="2892685"/>
            <a:ext cx="10696576" cy="1467986"/>
          </a:xfrm>
          <a:prstGeom prst="round2Same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Student Aid Index (SAI</a:t>
            </a:r>
            <a:r>
              <a:rPr lang="en-US" b="1" dirty="0">
                <a:solidFill>
                  <a:schemeClr val="tx1"/>
                </a:solidFill>
              </a:rPr>
              <a:t>) </a:t>
            </a:r>
            <a:r>
              <a:rPr lang="en-US" dirty="0">
                <a:solidFill>
                  <a:schemeClr val="tx1"/>
                </a:solidFill>
              </a:rPr>
              <a:t>is defined for undergraduate students by the U.S. Department of Education Free Application for Federal Student Aid (FAFSA), or, for graduate students, defined as financial eligibility for Graduate Assistance in Areas of National Need (GAANN).</a:t>
            </a:r>
          </a:p>
        </p:txBody>
      </p:sp>
      <p:sp>
        <p:nvSpPr>
          <p:cNvPr id="15" name="TextBox 14">
            <a:extLst>
              <a:ext uri="{FF2B5EF4-FFF2-40B4-BE49-F238E27FC236}">
                <a16:creationId xmlns:a16="http://schemas.microsoft.com/office/drawing/2014/main" id="{49880A6A-B356-43B5-ABBA-5B459D963E1F}"/>
              </a:ext>
              <a:ext uri="{C183D7F6-B498-43B3-948B-1728B52AA6E4}">
                <adec:decorative xmlns:adec="http://schemas.microsoft.com/office/drawing/2017/decorative" val="1"/>
              </a:ext>
            </a:extLst>
          </p:cNvPr>
          <p:cNvSpPr txBox="1"/>
          <p:nvPr/>
        </p:nvSpPr>
        <p:spPr>
          <a:xfrm>
            <a:off x="6096000" y="3577568"/>
            <a:ext cx="4352926" cy="707886"/>
          </a:xfrm>
          <a:prstGeom prst="rect">
            <a:avLst/>
          </a:prstGeom>
          <a:noFill/>
        </p:spPr>
        <p:txBody>
          <a:bodyPr wrap="square" rtlCol="0">
            <a:spAutoFit/>
          </a:bodyPr>
          <a:lstStyle/>
          <a:p>
            <a:pPr algn="ctr"/>
            <a:r>
              <a:rPr lang="en-US" sz="2200" b="0" i="0" u="none" strike="noStrike" baseline="0">
                <a:solidFill>
                  <a:srgbClr val="000000"/>
                </a:solidFill>
                <a:latin typeface="Arial" panose="020B0604020202020204" pitchFamily="34" charset="0"/>
              </a:rPr>
              <a:t>	</a:t>
            </a:r>
          </a:p>
          <a:p>
            <a:endParaRPr lang="en-US"/>
          </a:p>
        </p:txBody>
      </p:sp>
      <p:sp>
        <p:nvSpPr>
          <p:cNvPr id="4" name="TextBox 3">
            <a:extLst>
              <a:ext uri="{FF2B5EF4-FFF2-40B4-BE49-F238E27FC236}">
                <a16:creationId xmlns:a16="http://schemas.microsoft.com/office/drawing/2014/main" id="{5AA146C0-4239-4FB8-87A6-99F147F3D01D}"/>
              </a:ext>
            </a:extLst>
          </p:cNvPr>
          <p:cNvSpPr txBox="1"/>
          <p:nvPr/>
        </p:nvSpPr>
        <p:spPr>
          <a:xfrm>
            <a:off x="606880" y="4544944"/>
            <a:ext cx="10696576" cy="1323439"/>
          </a:xfrm>
          <a:prstGeom prst="rect">
            <a:avLst/>
          </a:prstGeom>
          <a:noFill/>
        </p:spPr>
        <p:txBody>
          <a:bodyPr wrap="square" rtlCol="0">
            <a:spAutoFit/>
          </a:bodyPr>
          <a:lstStyle/>
          <a:p>
            <a:r>
              <a:rPr lang="en-US" sz="2000" dirty="0"/>
              <a:t>Scholarships awarded in S-STEM Tracks 1, 2 and 3 cannot exceed the smaller of $15,000 (undergrad) or $20,000 (grad) and the scholar’s unmet need, where</a:t>
            </a:r>
          </a:p>
          <a:p>
            <a:endParaRPr lang="en-US" sz="2000" b="1" dirty="0"/>
          </a:p>
          <a:p>
            <a:pPr algn="ctr"/>
            <a:r>
              <a:rPr lang="en-US" sz="2000" b="1" dirty="0"/>
              <a:t>Unmet Need = CoA – SAI – other grants and scholarships (but not loans or work)</a:t>
            </a:r>
          </a:p>
        </p:txBody>
      </p:sp>
      <p:sp>
        <p:nvSpPr>
          <p:cNvPr id="5" name="Title 4">
            <a:extLst>
              <a:ext uri="{FF2B5EF4-FFF2-40B4-BE49-F238E27FC236}">
                <a16:creationId xmlns:a16="http://schemas.microsoft.com/office/drawing/2014/main" id="{8C14E28F-50BB-4301-AE88-F607F0D50C89}"/>
              </a:ext>
            </a:extLst>
          </p:cNvPr>
          <p:cNvSpPr>
            <a:spLocks noGrp="1"/>
          </p:cNvSpPr>
          <p:nvPr>
            <p:ph type="title" idx="4294967295"/>
          </p:nvPr>
        </p:nvSpPr>
        <p:spPr>
          <a:xfrm>
            <a:off x="609600" y="21329"/>
            <a:ext cx="10972800" cy="1143000"/>
          </a:xfrm>
        </p:spPr>
        <p:txBody>
          <a:bodyPr>
            <a:normAutofit fontScale="90000"/>
          </a:bodyPr>
          <a:lstStyle/>
          <a:p>
            <a:pPr algn="ctr"/>
            <a:r>
              <a:rPr lang="en-US" sz="3600"/>
              <a:t>Student Eligibility Criteria - Unmet Financial Need</a:t>
            </a:r>
          </a:p>
        </p:txBody>
      </p:sp>
      <p:sp>
        <p:nvSpPr>
          <p:cNvPr id="6" name="TextBox 5">
            <a:extLst>
              <a:ext uri="{FF2B5EF4-FFF2-40B4-BE49-F238E27FC236}">
                <a16:creationId xmlns:a16="http://schemas.microsoft.com/office/drawing/2014/main" id="{0CA8C3E0-A1F7-EB4E-DFA4-FD88B3A4BF8D}"/>
              </a:ext>
            </a:extLst>
          </p:cNvPr>
          <p:cNvSpPr txBox="1"/>
          <p:nvPr/>
        </p:nvSpPr>
        <p:spPr>
          <a:xfrm>
            <a:off x="7112000" y="6156340"/>
            <a:ext cx="38374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ucida Sans Unicode"/>
                <a:ea typeface="+mn-ea"/>
                <a:cs typeface="+mn-cs"/>
              </a:rPr>
              <a:t>U.S. National Science Foundation</a:t>
            </a:r>
          </a:p>
        </p:txBody>
      </p:sp>
      <p:pic>
        <p:nvPicPr>
          <p:cNvPr id="7" name="Recorded Sound">
            <a:hlinkClick r:id="" action="ppaction://media"/>
            <a:extLst>
              <a:ext uri="{FF2B5EF4-FFF2-40B4-BE49-F238E27FC236}">
                <a16:creationId xmlns:a16="http://schemas.microsoft.com/office/drawing/2014/main" id="{4B606CD7-1641-BE86-5DC9-8372DBDC6C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0834" y="5461983"/>
            <a:ext cx="406400" cy="406400"/>
          </a:xfrm>
          <a:prstGeom prst="rect">
            <a:avLst/>
          </a:prstGeom>
        </p:spPr>
      </p:pic>
    </p:spTree>
    <p:extLst>
      <p:ext uri="{BB962C8B-B14F-4D97-AF65-F5344CB8AC3E}">
        <p14:creationId xmlns:p14="http://schemas.microsoft.com/office/powerpoint/2010/main" val="3294724410"/>
      </p:ext>
    </p:extLst>
  </p:cSld>
  <p:clrMapOvr>
    <a:masterClrMapping/>
  </p:clrMapOvr>
  <mc:AlternateContent xmlns:mc="http://schemas.openxmlformats.org/markup-compatibility/2006" xmlns:p14="http://schemas.microsoft.com/office/powerpoint/2010/main">
    <mc:Choice Requires="p14">
      <p:transition spd="slow" p14:dur="2000" advTm="96211"/>
    </mc:Choice>
    <mc:Fallback xmlns="">
      <p:transition spd="slow" advTm="9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ours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83736E58D60844B6DE5D3F89614D83" ma:contentTypeVersion="2" ma:contentTypeDescription="Create a new document." ma:contentTypeScope="" ma:versionID="a4fb6eea522c7a68560d25d946bb9228">
  <xsd:schema xmlns:xsd="http://www.w3.org/2001/XMLSchema" xmlns:xs="http://www.w3.org/2001/XMLSchema" xmlns:p="http://schemas.microsoft.com/office/2006/metadata/properties" xmlns:ns2="ece103af-0bf5-44d2-b82e-7a6c8c37b1c4" targetNamespace="http://schemas.microsoft.com/office/2006/metadata/properties" ma:root="true" ma:fieldsID="00a6e026a30983243542a640084e49a9" ns2:_="">
    <xsd:import namespace="ece103af-0bf5-44d2-b82e-7a6c8c37b1c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e103af-0bf5-44d2-b82e-7a6c8c37b1c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59C50F-84F5-4F4B-A318-699362B42125}">
  <ds:schemaRefs>
    <ds:schemaRef ds:uri="http://schemas.microsoft.com/sharepoint/v3/contenttype/forms"/>
  </ds:schemaRefs>
</ds:datastoreItem>
</file>

<file path=customXml/itemProps2.xml><?xml version="1.0" encoding="utf-8"?>
<ds:datastoreItem xmlns:ds="http://schemas.openxmlformats.org/officeDocument/2006/customXml" ds:itemID="{AB76ACC7-2FDF-4146-95C2-DEEFA96D7B61}">
  <ds:schemaRefs>
    <ds:schemaRef ds:uri="ece103af-0bf5-44d2-b82e-7a6c8c37b1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BC2473-2F8A-489B-A64D-F7B6A8BC8D19}">
  <ds:schemaRefs>
    <ds:schemaRef ds:uri="ece103af-0bf5-44d2-b82e-7a6c8c37b1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10424</TotalTime>
  <Words>6536</Words>
  <Application>Microsoft Office PowerPoint</Application>
  <PresentationFormat>Widescreen</PresentationFormat>
  <Paragraphs>362</Paragraphs>
  <Slides>28</Slides>
  <Notes>28</Notes>
  <HiddenSlides>0</HiddenSlides>
  <MMClips>29</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Concourse</vt:lpstr>
      <vt:lpstr>NSF Scholarships in Science, Technology, Engineering, &amp; Mathematics (S-STEM)  Overview of S-STEM Program NSF 24-511  Deadline:  March 11, 2024 for Tracks 1, 2, 3, &amp; Collaborative                        Planning Grants</vt:lpstr>
      <vt:lpstr>Summary of Program Changes and Important Info </vt:lpstr>
      <vt:lpstr>Reminder of Previous Program Changes </vt:lpstr>
      <vt:lpstr>S-STEM Program Goals</vt:lpstr>
      <vt:lpstr>Expected Scholar Outcomes </vt:lpstr>
      <vt:lpstr>Project Activities</vt:lpstr>
      <vt:lpstr>S-STEM Activities – Flexibility is Key </vt:lpstr>
      <vt:lpstr>Student Eligibility Criteria – Low Income </vt:lpstr>
      <vt:lpstr>Student Eligibility Criteria - Unmet Financial Need</vt:lpstr>
      <vt:lpstr>Student Eligibility Criteria – Academic Talent </vt:lpstr>
      <vt:lpstr>S-STEM Eligible Degrees and Disciplines </vt:lpstr>
      <vt:lpstr>Required: Analysis of Potential Scholar Pool</vt:lpstr>
      <vt:lpstr>Required: Analysis of Potential Scholar Pool</vt:lpstr>
      <vt:lpstr>Strategic Need and Scholar Job Prospects </vt:lpstr>
      <vt:lpstr>The S-STEM Program Encourages: </vt:lpstr>
      <vt:lpstr>Other Proposal Requirements </vt:lpstr>
      <vt:lpstr>S-STEM Program Tracks </vt:lpstr>
      <vt:lpstr>Limits on Number of Submissions </vt:lpstr>
      <vt:lpstr>Common Requirements for Tracks 1, 2, and 3 </vt:lpstr>
      <vt:lpstr>Track 1: Institutional Capacity Building </vt:lpstr>
      <vt:lpstr>Track 2: Implementation: Single Institution </vt:lpstr>
      <vt:lpstr>Knowledge Generation: Track 1 and 2</vt:lpstr>
      <vt:lpstr>Track 3: Inter-Institutional Consortia </vt:lpstr>
      <vt:lpstr>Track 3: Inter-Institutional Consortia </vt:lpstr>
      <vt:lpstr>Collaborative Planning Grants  to Develop an Inter-Institutional Consortium (Track 3) </vt:lpstr>
      <vt:lpstr>Collaborative Planning Grants:  Additional Items </vt:lpstr>
      <vt:lpstr>Miscellaneous Considerations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Scholarships in Science, Technology, Engineering, &amp; Mathematics (S-STEM)  Overview of Revised Solicitation NSF 20-526</dc:title>
  <dc:creator>Rollins, Sami</dc:creator>
  <cp:lastModifiedBy>Kim, Thomas D.</cp:lastModifiedBy>
  <cp:revision>4</cp:revision>
  <cp:lastPrinted>2019-12-27T17:00:37Z</cp:lastPrinted>
  <dcterms:created xsi:type="dcterms:W3CDTF">2019-12-20T22:09:47Z</dcterms:created>
  <dcterms:modified xsi:type="dcterms:W3CDTF">2024-01-26T12:54:16Z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0x0101003183736E58D60844B6DE5D3F89614D83</vt:lpwstr>
  </property>
  <property fmtid="{D5CDD505-2E9C-101B-9397-08002B2CF9AE}" pid="3" name="TitusGUID">
    <vt:lpwstr>4d693c61-00da-4cda-812a-c4392a1d4b61</vt:lpwstr>
  </property>
  <property fmtid="{D5CDD505-2E9C-101B-9397-08002B2CF9AE}" pid="4" name="ContainsCUI">
    <vt:lpwstr>No</vt:lpwstr>
  </property>
</Properties>
</file>