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76" r:id="rId5"/>
    <p:sldId id="373" r:id="rId6"/>
    <p:sldId id="375" r:id="rId7"/>
    <p:sldId id="415" r:id="rId8"/>
    <p:sldId id="2223" r:id="rId9"/>
    <p:sldId id="1413" r:id="rId10"/>
    <p:sldId id="2216" r:id="rId11"/>
    <p:sldId id="2217" r:id="rId12"/>
    <p:sldId id="2218" r:id="rId13"/>
    <p:sldId id="2220" r:id="rId14"/>
    <p:sldId id="2219" r:id="rId15"/>
    <p:sldId id="2221" r:id="rId16"/>
    <p:sldId id="2222" r:id="rId17"/>
    <p:sldId id="41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768" userDrawn="1">
          <p15:clr>
            <a:srgbClr val="A4A3A4"/>
          </p15:clr>
        </p15:guide>
        <p15:guide id="12" pos="6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E81416-D7FF-A0C4-2267-3CD73A5FC456}" name="McLauchlan, Kendra" initials="MK" userId="S::7094255555@nsf.gov::c6b35bec-8237-4e9e-9836-c2f9c17a31a5" providerId="AD"/>
  <p188:author id="{3379D416-3382-496F-9E42-3AA3A76A440A}" name="Dashoff, Jared" initials="DJ" userId="S::7170277486@nsf.gov::73854392-5ff4-4664-9999-6693453413f3" providerId="AD"/>
  <p188:author id="{E87371E1-4D79-02E6-36AA-41BA4BA7D7AF}" name="Wojdak, Jeremy" initials="WJ" userId="S::jwojdak@nsf.gov::04d184b2-2aff-4e02-8baf-239b5c5cd33e" providerId="AD"/>
  <p188:author id="{14521CFC-50B0-6415-A7A3-9E7231324DDC}" name="Lewis, Megan" initials="LM" userId="S::7134870236@nsf.gov::997d9c14-4c26-4ed0-8d0c-e3d3e2ed0a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ssett, Cori" initials="BC" lastIdx="151" clrIdx="0"/>
  <p:cmAuthor id="2" name="adrian apodaca" initials="aa" lastIdx="5" clrIdx="1"/>
  <p:cmAuthor id="3" name="greg coll" initials="gc" lastIdx="5" clrIdx="2">
    <p:extLst>
      <p:ext uri="{19B8F6BF-5375-455C-9EA6-DF929625EA0E}">
        <p15:presenceInfo xmlns:p15="http://schemas.microsoft.com/office/powerpoint/2012/main" userId="df97e58f0adccbd2" providerId="Windows Live"/>
      </p:ext>
    </p:extLst>
  </p:cmAuthor>
  <p:cmAuthor id="4" name="Hughes, Catherine (Contractor)" initials="H(" lastIdx="3" clrIdx="3">
    <p:extLst>
      <p:ext uri="{19B8F6BF-5375-455C-9EA6-DF929625EA0E}">
        <p15:presenceInfo xmlns:p15="http://schemas.microsoft.com/office/powerpoint/2012/main" userId="S::7327633403@nsf.gov::63e037ed-f314-4299-b46e-d2a6ecc44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34E"/>
    <a:srgbClr val="DDC477"/>
    <a:srgbClr val="00C37E"/>
    <a:srgbClr val="F0F0F0"/>
    <a:srgbClr val="002554"/>
    <a:srgbClr val="B0A6D0"/>
    <a:srgbClr val="4EC3E0"/>
    <a:srgbClr val="002454"/>
    <a:srgbClr val="473B70"/>
    <a:srgbClr val="007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6851" autoAdjust="0"/>
  </p:normalViewPr>
  <p:slideViewPr>
    <p:cSldViewPr snapToGrid="0">
      <p:cViewPr varScale="1">
        <p:scale>
          <a:sx n="79" d="100"/>
          <a:sy n="79" d="100"/>
        </p:scale>
        <p:origin x="1110" y="84"/>
      </p:cViewPr>
      <p:guideLst>
        <p:guide orient="horz" pos="768"/>
        <p:guide pos="6312"/>
      </p:guideLst>
    </p:cSldViewPr>
  </p:slideViewPr>
  <p:outlineViewPr>
    <p:cViewPr>
      <p:scale>
        <a:sx n="33" d="100"/>
        <a:sy n="33" d="100"/>
      </p:scale>
      <p:origin x="0" y="-12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1F29E-FB00-0E4D-BD0D-593D2136D112}"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ACDD8-89FB-574A-8A87-6A752B0B1C92}" type="slidenum">
              <a:rPr lang="en-US" smtClean="0"/>
              <a:t>‹#›</a:t>
            </a:fld>
            <a:endParaRPr lang="en-US"/>
          </a:p>
        </p:txBody>
      </p:sp>
    </p:spTree>
    <p:extLst>
      <p:ext uri="{BB962C8B-B14F-4D97-AF65-F5344CB8AC3E}">
        <p14:creationId xmlns:p14="http://schemas.microsoft.com/office/powerpoint/2010/main" val="337855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esearch.gov/research-web/content/aboutn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a:t>
            </a:fld>
            <a:endParaRPr lang="en-US"/>
          </a:p>
        </p:txBody>
      </p:sp>
    </p:spTree>
    <p:extLst>
      <p:ext uri="{BB962C8B-B14F-4D97-AF65-F5344CB8AC3E}">
        <p14:creationId xmlns:p14="http://schemas.microsoft.com/office/powerpoint/2010/main" val="86750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Kendra:</a:t>
            </a:r>
          </a:p>
          <a:p>
            <a:endParaRPr lang="en-US" dirty="0"/>
          </a:p>
          <a:p>
            <a:r>
              <a:rPr lang="en-US" dirty="0"/>
              <a:t>Same as previous...</a:t>
            </a:r>
          </a:p>
          <a:p>
            <a:endParaRPr lang="en-US" dirty="0"/>
          </a:p>
          <a:p>
            <a:r>
              <a:rPr lang="en-US" dirty="0"/>
              <a:t>First point is meant to help people avoid sending ecotoxicology, marine, pure management, pure conservation, etc. etc. etc. proposals that don’t actually fit our programs, even if they are very cool research. </a:t>
            </a:r>
          </a:p>
          <a:p>
            <a:endParaRPr lang="en-US" dirty="0"/>
          </a:p>
          <a:p>
            <a:r>
              <a:rPr lang="en-US" dirty="0"/>
              <a:t>Second point – call on Jeremy… this point was just about having colleagues help you write a proposal.  Asking for a friendly review before you submit, but without direction, often leads to copy editing.  Asking specific people for specific feedback produces better results. </a:t>
            </a:r>
          </a:p>
          <a:p>
            <a:endParaRPr lang="en-US" dirty="0"/>
          </a:p>
          <a:p>
            <a:r>
              <a:rPr lang="en-US" dirty="0"/>
              <a:t>Third point – of course there is official NSF guidance, help lines for Research.gov, etc. etc.  But SROs write guidance for POs in practical ways given their deep experience with many submissions.  Can be a rich source of info, but as with all free advice… be </a:t>
            </a:r>
            <a:r>
              <a:rPr lang="en-US" dirty="0" err="1"/>
              <a:t>carfeul</a:t>
            </a:r>
            <a:r>
              <a:rPr lang="en-US" dirty="0"/>
              <a:t>!</a:t>
            </a:r>
          </a:p>
          <a:p>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10</a:t>
            </a:fld>
            <a:endParaRPr lang="en-US"/>
          </a:p>
        </p:txBody>
      </p:sp>
    </p:spTree>
    <p:extLst>
      <p:ext uri="{BB962C8B-B14F-4D97-AF65-F5344CB8AC3E}">
        <p14:creationId xmlns:p14="http://schemas.microsoft.com/office/powerpoint/2010/main" val="302271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B</a:t>
            </a:r>
          </a:p>
        </p:txBody>
      </p:sp>
      <p:sp>
        <p:nvSpPr>
          <p:cNvPr id="4" name="Slide Number Placeholder 3"/>
          <p:cNvSpPr>
            <a:spLocks noGrp="1"/>
          </p:cNvSpPr>
          <p:nvPr>
            <p:ph type="sldNum" sz="quarter" idx="5"/>
          </p:nvPr>
        </p:nvSpPr>
        <p:spPr/>
        <p:txBody>
          <a:bodyPr/>
          <a:lstStyle/>
          <a:p>
            <a:fld id="{46BACDD8-89FB-574A-8A87-6A752B0B1C92}" type="slidenum">
              <a:rPr lang="en-US" smtClean="0"/>
              <a:t>11</a:t>
            </a:fld>
            <a:endParaRPr lang="en-US"/>
          </a:p>
        </p:txBody>
      </p:sp>
    </p:spTree>
    <p:extLst>
      <p:ext uri="{BB962C8B-B14F-4D97-AF65-F5344CB8AC3E}">
        <p14:creationId xmlns:p14="http://schemas.microsoft.com/office/powerpoint/2010/main" val="203674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{Again, we can share stories… but cover the ambiguity about due vs. overdue reports, and how disruptive an overdue report can be.  We can add any number of things about supplements… internally reviewed, typically &lt;20% of the original budget, easiest to justify if tied to key NSF priorities… not just “we can do more with more money”, because everyone can. }</a:t>
            </a:r>
          </a:p>
        </p:txBody>
      </p:sp>
      <p:sp>
        <p:nvSpPr>
          <p:cNvPr id="4" name="Slide Number Placeholder 3"/>
          <p:cNvSpPr>
            <a:spLocks noGrp="1"/>
          </p:cNvSpPr>
          <p:nvPr>
            <p:ph type="sldNum" sz="quarter" idx="5"/>
          </p:nvPr>
        </p:nvSpPr>
        <p:spPr/>
        <p:txBody>
          <a:bodyPr/>
          <a:lstStyle/>
          <a:p>
            <a:fld id="{46BACDD8-89FB-574A-8A87-6A752B0B1C92}" type="slidenum">
              <a:rPr lang="en-US" smtClean="0"/>
              <a:t>12</a:t>
            </a:fld>
            <a:endParaRPr lang="en-US"/>
          </a:p>
        </p:txBody>
      </p:sp>
    </p:spTree>
    <p:extLst>
      <p:ext uri="{BB962C8B-B14F-4D97-AF65-F5344CB8AC3E}">
        <p14:creationId xmlns:p14="http://schemas.microsoft.com/office/powerpoint/2010/main" val="52260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{Again, we can share stories… cover typical notifications, requests, etc. How NCE”s are really used, what changes require N&amp;R and which don’t, etc. etc. </a:t>
            </a:r>
          </a:p>
          <a:p>
            <a:endParaRPr lang="en-US" dirty="0"/>
          </a:p>
          <a:p>
            <a:r>
              <a:rPr lang="en-US" dirty="0"/>
              <a:t>Share that delays and problems aren’t meant to make a record for which there will be punitive action, they really are so that we are aware of problems and can connect PIs with resources to fix those problems when possible… we are very vested in your success, and when appropriate, can find ways to help alleviate bottlenecks…. IF </a:t>
            </a:r>
            <a:r>
              <a:rPr lang="en-US" dirty="0" err="1"/>
              <a:t>IF</a:t>
            </a:r>
            <a:r>
              <a:rPr lang="en-US" dirty="0"/>
              <a:t> </a:t>
            </a:r>
            <a:r>
              <a:rPr lang="en-US" dirty="0" err="1"/>
              <a:t>IF</a:t>
            </a:r>
            <a:r>
              <a:rPr lang="en-US" dirty="0"/>
              <a:t> we know about them.  </a:t>
            </a:r>
          </a:p>
          <a:p>
            <a:endParaRPr lang="en-US" dirty="0"/>
          </a:p>
          <a:p>
            <a:r>
              <a:rPr lang="en-US" dirty="0"/>
              <a:t>Share this link</a:t>
            </a:r>
          </a:p>
          <a:p>
            <a:r>
              <a:rPr lang="en-US" dirty="0">
                <a:hlinkClick r:id="rId3"/>
              </a:rPr>
              <a:t>Research.gov - About Notifications and Requests</a:t>
            </a:r>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13</a:t>
            </a:fld>
            <a:endParaRPr lang="en-US"/>
          </a:p>
        </p:txBody>
      </p:sp>
    </p:spTree>
    <p:extLst>
      <p:ext uri="{BB962C8B-B14F-4D97-AF65-F5344CB8AC3E}">
        <p14:creationId xmlns:p14="http://schemas.microsoft.com/office/powerpoint/2010/main" val="44892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3DC11-AC09-6347-8AF9-E384881D6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0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3DC11-AC09-6347-8AF9-E384881D6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05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3DC11-AC09-6347-8AF9-E384881D6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78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a:p>
            <a:r>
              <a:rPr lang="en-US" dirty="0"/>
              <a:t>(second block on right animates in to emphasize that slides and Q&amp;A are posted on blog after each VOH)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3DC11-AC09-6347-8AF9-E384881D6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788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5"/>
          </p:nvPr>
        </p:nvSpPr>
        <p:spPr/>
        <p:txBody>
          <a:bodyPr/>
          <a:lstStyle/>
          <a:p>
            <a:fld id="{9B74349A-219E-45A4-A6E4-E9799664F31B}" type="slidenum">
              <a:rPr lang="en-US" smtClean="0"/>
              <a:t>5</a:t>
            </a:fld>
            <a:endParaRPr lang="en-US" dirty="0"/>
          </a:p>
        </p:txBody>
      </p:sp>
    </p:spTree>
    <p:extLst>
      <p:ext uri="{BB962C8B-B14F-4D97-AF65-F5344CB8AC3E}">
        <p14:creationId xmlns:p14="http://schemas.microsoft.com/office/powerpoint/2010/main" val="150944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a:p>
            <a:r>
              <a:rPr lang="en-US" dirty="0"/>
              <a:t>Trying a new intro slide order.... VOH focuses, then DEB blog, then NSF-wide newsletter, THEN content, starting with all the solicitations then our topic of the day...</a:t>
            </a:r>
          </a:p>
          <a:p>
            <a:endParaRPr lang="en-US" dirty="0"/>
          </a:p>
          <a:p>
            <a:r>
              <a:rPr lang="en-US" dirty="0"/>
              <a:t>-Be sure to check out last month’s blog post with a slide presentation and Q&amp;A for the CAREER program as that deadline approaches.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3DC11-AC09-6347-8AF9-E384881D6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6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Chris:</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DMP: “For projects that involve collecting or generating </a:t>
            </a:r>
            <a:r>
              <a:rPr lang="en-US" b="1" i="0" dirty="0">
                <a:solidFill>
                  <a:srgbClr val="000000"/>
                </a:solidFill>
                <a:effectLst/>
                <a:latin typeface="Arial" panose="020B0604020202020204" pitchFamily="34" charset="0"/>
              </a:rPr>
              <a:t>specimens</a:t>
            </a:r>
            <a:r>
              <a:rPr lang="en-US" b="0" i="0" dirty="0">
                <a:solidFill>
                  <a:srgbClr val="000000"/>
                </a:solidFill>
                <a:effectLst/>
                <a:latin typeface="Arial" panose="020B0604020202020204" pitchFamily="34" charset="0"/>
              </a:rPr>
              <a:t> (e.g. organisms, parts of organisms, fossils including trace fossils, microbial isolates, etc), the Data Management Plan </a:t>
            </a:r>
            <a:r>
              <a:rPr lang="en-US" b="1" i="0" dirty="0">
                <a:solidFill>
                  <a:srgbClr val="000000"/>
                </a:solidFill>
                <a:effectLst/>
                <a:latin typeface="Arial" panose="020B0604020202020204" pitchFamily="34" charset="0"/>
              </a:rPr>
              <a:t>must</a:t>
            </a:r>
            <a:r>
              <a:rPr lang="en-US" b="0" i="0" dirty="0">
                <a:solidFill>
                  <a:srgbClr val="000000"/>
                </a:solidFill>
                <a:effectLst/>
                <a:latin typeface="Arial" panose="020B0604020202020204" pitchFamily="34" charset="0"/>
              </a:rPr>
              <a:t> include a description of how the specimens and associated data will be accessioned into and maintained in an established biological collection.”</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IntBIO: “Proposals submitted to the IntBIO Track must span two or more </a:t>
            </a:r>
            <a:r>
              <a:rPr lang="en-US" b="0" i="0" dirty="0" err="1">
                <a:solidFill>
                  <a:srgbClr val="000000"/>
                </a:solidFill>
                <a:effectLst/>
                <a:latin typeface="Arial" panose="020B0604020202020204" pitchFamily="34" charset="0"/>
              </a:rPr>
              <a:t>subdisciplinary</a:t>
            </a:r>
            <a:r>
              <a:rPr lang="en-US" b="0" i="0" dirty="0">
                <a:solidFill>
                  <a:srgbClr val="000000"/>
                </a:solidFill>
                <a:effectLst/>
                <a:latin typeface="Arial" panose="020B0604020202020204" pitchFamily="34" charset="0"/>
              </a:rPr>
              <a:t> boundaries in biology. Projects suitable for review in a single existing BIO program should be submitted to that program and not to the IntBIO track. Proposers are </a:t>
            </a:r>
            <a:r>
              <a:rPr lang="en-US" b="0" i="1" dirty="0">
                <a:solidFill>
                  <a:srgbClr val="000000"/>
                </a:solidFill>
                <a:effectLst/>
                <a:latin typeface="Arial" panose="020B0604020202020204" pitchFamily="34" charset="0"/>
              </a:rPr>
              <a:t>strongly encouraged</a:t>
            </a:r>
            <a:r>
              <a:rPr lang="en-US" b="0" i="0" dirty="0">
                <a:solidFill>
                  <a:srgbClr val="000000"/>
                </a:solidFill>
                <a:effectLst/>
                <a:latin typeface="Arial" panose="020B0604020202020204" pitchFamily="34" charset="0"/>
              </a:rPr>
              <a:t> to contact a MCB Program Director prior to submission to obtain advice on suitability of the project idea for the IntBIO Track.” AND “The IntBIO Track is common to each of the core research program solicitations in the Divisions of Environmental Biology, Integrative Organismal Systems, and Molecular and Cellular Biosciences.”</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Small Grants:  this isn’t a change, but a reminder that in DEB we have a mechanism for smaller grants, these aren’t pilot studies or collecting prelim data, but full fledged research projects that happen to be small.  This mechanism is largely about communicating our receptivity to smaller grants.  But nothing precludes a PI from submitting a $205,000 core proposal, or $400,000, or whatever. Ask for what you need.  But don’t inflate budgets that make it hard for us to say yes. </a:t>
            </a:r>
          </a:p>
          <a:p>
            <a:endParaRPr lang="en-US" b="0" i="0" dirty="0">
              <a:solidFill>
                <a:srgbClr val="000000"/>
              </a:solidFill>
              <a:effectLst/>
              <a:latin typeface="Arial" panose="020B0604020202020204" pitchFamily="34" charset="0"/>
            </a:endParaRPr>
          </a:p>
          <a:p>
            <a:r>
              <a:rPr lang="en-US" dirty="0"/>
              <a:t>Safe and inclusive are now required for submissions to the core solicitation. Please note that CAREER, RUI, and some other proposal categories are submissions to other, Foundation-wide solicitations, and not yet required to submit SAI. Read solicitation carefully, and ask a program officer if in doubt. </a:t>
            </a:r>
          </a:p>
        </p:txBody>
      </p:sp>
      <p:sp>
        <p:nvSpPr>
          <p:cNvPr id="4" name="Slide Number Placeholder 3"/>
          <p:cNvSpPr>
            <a:spLocks noGrp="1"/>
          </p:cNvSpPr>
          <p:nvPr>
            <p:ph type="sldNum" sz="quarter" idx="5"/>
          </p:nvPr>
        </p:nvSpPr>
        <p:spPr/>
        <p:txBody>
          <a:bodyPr/>
          <a:lstStyle/>
          <a:p>
            <a:fld id="{46BACDD8-89FB-574A-8A87-6A752B0B1C92}" type="slidenum">
              <a:rPr lang="en-US" smtClean="0"/>
              <a:t>7</a:t>
            </a:fld>
            <a:endParaRPr lang="en-US"/>
          </a:p>
        </p:txBody>
      </p:sp>
    </p:spTree>
    <p:extLst>
      <p:ext uri="{BB962C8B-B14F-4D97-AF65-F5344CB8AC3E}">
        <p14:creationId xmlns:p14="http://schemas.microsoft.com/office/powerpoint/2010/main" val="414713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a:t>
            </a:r>
          </a:p>
          <a:p>
            <a:r>
              <a:rPr lang="en-US" dirty="0"/>
              <a:t>NSF is a government bureaucracy, and it all seems pretty formal from the outside. But nonetheless, cultures develop and when you are first learning about NSF opportunities, it can seem a bit like a maze of terms, acronyms, and jargon… and you can feel like an “outsider”.   Just as a simple example, while a normal proposal to NSF has a page length and some formatting guidelines, the actual construction of a typical proposal is very constrained. Most proposals “look alike” in terms of sections, emphasis, etc. but that isn’t specified – it isn’t required – but it is an emergent cultural artifact of the process that you can’t learn from the outside.  Some people are fortunate in that they get a lot of exposure to the NSF system as graduate students, postdocs, or as early-career faculty…. But that kind of mentoring is heterogeneous, and from our side, we recognize that everyone could benefit from learning more about how NSF works.  There are perhaps three main mechanisms by which you can learn about NSF – the formal documentation that is issued from NSF, our own attempts at bridging the gaps to the community through outreach, and by participating by submitting proposals, managing an award, providing a review, or serving as a panelist.  </a:t>
            </a:r>
          </a:p>
          <a:p>
            <a:endParaRPr lang="en-US" dirty="0"/>
          </a:p>
          <a:p>
            <a:r>
              <a:rPr lang="en-US" dirty="0"/>
              <a:t>Today we hope to provide little windows into how NSF works, drawing from our own experiences as PIs and now as program officers. This is meant to be informal, and we’ll ask our panel for their reflections and encourage you to ask lots of questions via the Q&amp;A function in Zoom. </a:t>
            </a:r>
          </a:p>
        </p:txBody>
      </p:sp>
      <p:sp>
        <p:nvSpPr>
          <p:cNvPr id="4" name="Slide Number Placeholder 3"/>
          <p:cNvSpPr>
            <a:spLocks noGrp="1"/>
          </p:cNvSpPr>
          <p:nvPr>
            <p:ph type="sldNum" sz="quarter" idx="5"/>
          </p:nvPr>
        </p:nvSpPr>
        <p:spPr/>
        <p:txBody>
          <a:bodyPr/>
          <a:lstStyle/>
          <a:p>
            <a:fld id="{46BACDD8-89FB-574A-8A87-6A752B0B1C92}" type="slidenum">
              <a:rPr lang="en-US" smtClean="0"/>
              <a:t>8</a:t>
            </a:fld>
            <a:endParaRPr lang="en-US"/>
          </a:p>
        </p:txBody>
      </p:sp>
    </p:spTree>
    <p:extLst>
      <p:ext uri="{BB962C8B-B14F-4D97-AF65-F5344CB8AC3E}">
        <p14:creationId xmlns:p14="http://schemas.microsoft.com/office/powerpoint/2010/main" val="118880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Kendra: {Have a couple people share their experience, perhaps someone (Jeremy) who never called a PO as a PI…  emphasize that we are on the same team in a way, in that when great research comes to our program and we fund it, that is a measure of OUR success as well.  We want to cultivate great proposals and fund great projects. }</a:t>
            </a:r>
          </a:p>
          <a:p>
            <a:endParaRPr lang="en-US" dirty="0"/>
          </a:p>
          <a:p>
            <a:r>
              <a:rPr lang="en-US" dirty="0"/>
              <a:t>The first two points are meant to provide an explanation or rationale for why people should feel ok reaching out to POs. We always say “talk to your PO!” but if people are intimidated they may still resist… but especially point two makes it clear we want to foster/improve proposals and projects.  </a:t>
            </a:r>
          </a:p>
          <a:p>
            <a:endParaRPr lang="en-US" dirty="0"/>
          </a:p>
          <a:p>
            <a:r>
              <a:rPr lang="en-US" dirty="0"/>
              <a:t>The third point is meant to make people aware of inappropriate generalizations: “An NSF proposal has to… “ or “NSF likes x, y, z…”  what is true in one area may not be true elsewhere, and it pays to understand programs.  The </a:t>
            </a:r>
            <a:r>
              <a:rPr lang="en-US" dirty="0" err="1"/>
              <a:t>heterogeneiety</a:t>
            </a:r>
            <a:r>
              <a:rPr lang="en-US" dirty="0"/>
              <a:t> is adaptive – different programs have different goals, objectives, constraints, challenges, communities to serve… one size fits all would fit none. </a:t>
            </a:r>
          </a:p>
          <a:p>
            <a:endParaRPr lang="en-US" dirty="0"/>
          </a:p>
          <a:p>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9</a:t>
            </a:fld>
            <a:endParaRPr lang="en-US"/>
          </a:p>
        </p:txBody>
      </p:sp>
    </p:spTree>
    <p:extLst>
      <p:ext uri="{BB962C8B-B14F-4D97-AF65-F5344CB8AC3E}">
        <p14:creationId xmlns:p14="http://schemas.microsoft.com/office/powerpoint/2010/main" val="2084532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
        <p:nvSpPr>
          <p:cNvPr id="4" name="hcSlideMaster.Title SlideHeader">
            <a:extLst>
              <a:ext uri="{FF2B5EF4-FFF2-40B4-BE49-F238E27FC236}">
                <a16:creationId xmlns:a16="http://schemas.microsoft.com/office/drawing/2014/main" id="{5D6C4CB4-654D-75B0-5AF4-9FE7E659B514}"/>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Title SlideHeader">
            <a:extLst>
              <a:ext uri="{FF2B5EF4-FFF2-40B4-BE49-F238E27FC236}">
                <a16:creationId xmlns:a16="http://schemas.microsoft.com/office/drawing/2014/main" id="{C01D32DE-FB55-33C8-A9BE-DCC4ADB05F3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9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56FA-A4A8-C84A-A06E-BD15679744BF}"/>
              </a:ext>
            </a:extLst>
          </p:cNvPr>
          <p:cNvSpPr>
            <a:spLocks noGrp="1"/>
          </p:cNvSpPr>
          <p:nvPr>
            <p:ph type="title"/>
          </p:nvPr>
        </p:nvSpPr>
        <p:spPr>
          <a:xfrm>
            <a:off x="457200" y="457200"/>
            <a:ext cx="3932237" cy="1600200"/>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D0047-96EF-7346-A824-B13C35452C08}"/>
              </a:ext>
            </a:extLst>
          </p:cNvPr>
          <p:cNvSpPr>
            <a:spLocks noGrp="1"/>
          </p:cNvSpPr>
          <p:nvPr>
            <p:ph type="pic" idx="1"/>
          </p:nvPr>
        </p:nvSpPr>
        <p:spPr>
          <a:xfrm>
            <a:off x="5183188" y="457201"/>
            <a:ext cx="65516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D92FC-53B8-FB48-81FE-97CA786F64F4}"/>
              </a:ext>
            </a:extLst>
          </p:cNvPr>
          <p:cNvSpPr>
            <a:spLocks noGrp="1"/>
          </p:cNvSpPr>
          <p:nvPr>
            <p:ph type="body" sz="half" idx="2"/>
          </p:nvPr>
        </p:nvSpPr>
        <p:spPr>
          <a:xfrm>
            <a:off x="457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B6E6704-F0BE-D248-A670-E507CAC86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9643F-79ED-F44F-A841-9987ECE4A2D6}"/>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Picture with CaptionHeader">
            <a:extLst>
              <a:ext uri="{FF2B5EF4-FFF2-40B4-BE49-F238E27FC236}">
                <a16:creationId xmlns:a16="http://schemas.microsoft.com/office/drawing/2014/main" id="{AF27E1CF-6C7F-0F77-0793-36C305CCB6A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09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Tree>
    <p:extLst>
      <p:ext uri="{BB962C8B-B14F-4D97-AF65-F5344CB8AC3E}">
        <p14:creationId xmlns:p14="http://schemas.microsoft.com/office/powerpoint/2010/main" val="65729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67359"/>
            <a:ext cx="11277600" cy="1280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Title and ContentHeader">
            <a:extLst>
              <a:ext uri="{FF2B5EF4-FFF2-40B4-BE49-F238E27FC236}">
                <a16:creationId xmlns:a16="http://schemas.microsoft.com/office/drawing/2014/main" id="{B796D4B4-DB0C-3A6E-3D0A-12A161F9C1B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68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229A-19F4-1341-B25A-0EB0211C6455}"/>
              </a:ext>
            </a:extLst>
          </p:cNvPr>
          <p:cNvSpPr>
            <a:spLocks noGrp="1"/>
          </p:cNvSpPr>
          <p:nvPr>
            <p:ph type="title"/>
          </p:nvPr>
        </p:nvSpPr>
        <p:spPr>
          <a:xfrm>
            <a:off x="831850" y="1269471"/>
            <a:ext cx="10515600" cy="2852737"/>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A438B-709E-6F41-A4A2-5BB95FB76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5C56257-900A-3047-9080-FED5B14C40C0}"/>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Section HeaderHeader">
            <a:extLst>
              <a:ext uri="{FF2B5EF4-FFF2-40B4-BE49-F238E27FC236}">
                <a16:creationId xmlns:a16="http://schemas.microsoft.com/office/drawing/2014/main" id="{A9B88048-20B4-FA11-298A-76DEB3DF7C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24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262-7C24-5546-AD4A-F418FD79E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0785B-98F4-6C44-871A-A2FE78EAE382}"/>
              </a:ext>
            </a:extLst>
          </p:cNvPr>
          <p:cNvSpPr>
            <a:spLocks noGrp="1"/>
          </p:cNvSpPr>
          <p:nvPr>
            <p:ph sz="half" idx="1"/>
          </p:nvPr>
        </p:nvSpPr>
        <p:spPr>
          <a:xfrm>
            <a:off x="457200" y="1825625"/>
            <a:ext cx="5562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DBBC-8A2A-E44C-9D5B-61BF1C41B98E}"/>
              </a:ext>
            </a:extLst>
          </p:cNvPr>
          <p:cNvSpPr>
            <a:spLocks noGrp="1"/>
          </p:cNvSpPr>
          <p:nvPr>
            <p:ph sz="half" idx="2"/>
          </p:nvPr>
        </p:nvSpPr>
        <p:spPr>
          <a:xfrm>
            <a:off x="6172200" y="1825625"/>
            <a:ext cx="5181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A0D4A07-67EC-9447-984E-30696DCB0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70C5F-E6CE-FF42-85F4-757526B1A5F7}"/>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Two ContentHeader">
            <a:extLst>
              <a:ext uri="{FF2B5EF4-FFF2-40B4-BE49-F238E27FC236}">
                <a16:creationId xmlns:a16="http://schemas.microsoft.com/office/drawing/2014/main" id="{B95627D6-8FD6-904C-4959-E409CB1799A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95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2EAB-CFDE-AD42-BA85-680643C6FA99}"/>
              </a:ext>
            </a:extLst>
          </p:cNvPr>
          <p:cNvSpPr>
            <a:spLocks noGrp="1"/>
          </p:cNvSpPr>
          <p:nvPr>
            <p:ph type="title"/>
          </p:nvPr>
        </p:nvSpPr>
        <p:spPr>
          <a:xfrm>
            <a:off x="457200" y="457200"/>
            <a:ext cx="112776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954DC-5409-4844-AA1B-A6F40A3A159E}"/>
              </a:ext>
            </a:extLst>
          </p:cNvPr>
          <p:cNvSpPr>
            <a:spLocks noGrp="1"/>
          </p:cNvSpPr>
          <p:nvPr>
            <p:ph type="body" idx="1"/>
          </p:nvPr>
        </p:nvSpPr>
        <p:spPr>
          <a:xfrm>
            <a:off x="457200" y="1681163"/>
            <a:ext cx="5540375"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9B08F-9101-384C-B266-06133617DB97}"/>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9E07D-FAAB-1149-A16F-C766077D49B0}"/>
              </a:ext>
            </a:extLst>
          </p:cNvPr>
          <p:cNvSpPr>
            <a:spLocks noGrp="1"/>
          </p:cNvSpPr>
          <p:nvPr>
            <p:ph type="body" sz="quarter" idx="3"/>
          </p:nvPr>
        </p:nvSpPr>
        <p:spPr>
          <a:xfrm>
            <a:off x="6172200" y="1681163"/>
            <a:ext cx="5562600"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AC0CD-F259-4546-9F8C-448EF73148CA}"/>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96E872F-27FB-BD41-920F-B75BC29BB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1C492-60A3-5B4C-8851-46B55B805DFD}"/>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7" name="hcSlideMaster.ComparisonHeader">
            <a:extLst>
              <a:ext uri="{FF2B5EF4-FFF2-40B4-BE49-F238E27FC236}">
                <a16:creationId xmlns:a16="http://schemas.microsoft.com/office/drawing/2014/main" id="{509702D1-256A-EDF3-B2A8-9718B81A4B3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191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8A47-7ABF-A14F-AAA2-8CCA841F177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2241A9-DB61-BF48-BD28-0A23D29E0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BCD5F-BC28-C444-9DF3-428D81AA1DB3}"/>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3" name="hcSlideMaster.Title OnlyHeader">
            <a:extLst>
              <a:ext uri="{FF2B5EF4-FFF2-40B4-BE49-F238E27FC236}">
                <a16:creationId xmlns:a16="http://schemas.microsoft.com/office/drawing/2014/main" id="{F8619353-3157-5B35-E302-B5C61886091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54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2" name="hcSlideMaster.BlankHeader">
            <a:extLst>
              <a:ext uri="{FF2B5EF4-FFF2-40B4-BE49-F238E27FC236}">
                <a16:creationId xmlns:a16="http://schemas.microsoft.com/office/drawing/2014/main" id="{4ABA25EA-5F2E-4BD6-A47E-D031A5F1331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7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EB3-3DC5-A748-97FE-37F218EE0619}"/>
              </a:ext>
            </a:extLst>
          </p:cNvPr>
          <p:cNvSpPr>
            <a:spLocks noGrp="1"/>
          </p:cNvSpPr>
          <p:nvPr>
            <p:ph type="title"/>
          </p:nvPr>
        </p:nvSpPr>
        <p:spPr>
          <a:xfrm>
            <a:off x="464079" y="449262"/>
            <a:ext cx="3932237" cy="1600200"/>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8E70D-0C53-2246-B034-ED0E9C67FD62}"/>
              </a:ext>
            </a:extLst>
          </p:cNvPr>
          <p:cNvSpPr>
            <a:spLocks noGrp="1"/>
          </p:cNvSpPr>
          <p:nvPr>
            <p:ph idx="1"/>
          </p:nvPr>
        </p:nvSpPr>
        <p:spPr>
          <a:xfrm>
            <a:off x="5183188" y="457201"/>
            <a:ext cx="655161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7E4FE-1E33-9D4D-8412-2878B7245032}"/>
              </a:ext>
            </a:extLst>
          </p:cNvPr>
          <p:cNvSpPr>
            <a:spLocks noGrp="1"/>
          </p:cNvSpPr>
          <p:nvPr>
            <p:ph type="body" sz="half" idx="2"/>
          </p:nvPr>
        </p:nvSpPr>
        <p:spPr>
          <a:xfrm>
            <a:off x="464079"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4F2508D-EC7B-044E-A138-A7A7DF9E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DB622-E37D-644A-8A0A-872C60C43821}"/>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Content with CaptionHeader">
            <a:extLst>
              <a:ext uri="{FF2B5EF4-FFF2-40B4-BE49-F238E27FC236}">
                <a16:creationId xmlns:a16="http://schemas.microsoft.com/office/drawing/2014/main" id="{DE7FA246-ECDD-5A6C-61C5-D7BC654BB62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403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0EB2FA9-3334-354C-8D6E-E7E74B2B6BB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270500"/>
            <a:ext cx="12192000" cy="1587500"/>
          </a:xfrm>
          <a:prstGeom prst="rect">
            <a:avLst/>
          </a:prstGeom>
        </p:spPr>
      </p:pic>
      <p:sp>
        <p:nvSpPr>
          <p:cNvPr id="2" name="Title Placeholder 1">
            <a:extLst>
              <a:ext uri="{FF2B5EF4-FFF2-40B4-BE49-F238E27FC236}">
                <a16:creationId xmlns:a16="http://schemas.microsoft.com/office/drawing/2014/main" id="{A474A9EE-05B6-8E4F-BE00-83C5151C9DCA}"/>
              </a:ext>
            </a:extLst>
          </p:cNvPr>
          <p:cNvSpPr>
            <a:spLocks noGrp="1"/>
          </p:cNvSpPr>
          <p:nvPr>
            <p:ph type="title"/>
          </p:nvPr>
        </p:nvSpPr>
        <p:spPr>
          <a:xfrm>
            <a:off x="457201" y="457200"/>
            <a:ext cx="11277599" cy="128016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6BD6282-5692-254D-A43F-6FC6AE4ADDAD}"/>
              </a:ext>
            </a:extLst>
          </p:cNvPr>
          <p:cNvSpPr>
            <a:spLocks noGrp="1"/>
          </p:cNvSpPr>
          <p:nvPr>
            <p:ph type="body" idx="1"/>
          </p:nvPr>
        </p:nvSpPr>
        <p:spPr>
          <a:xfrm>
            <a:off x="457200" y="1825625"/>
            <a:ext cx="11277600" cy="3629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BFA10-0911-3E45-B261-9D0A641E6910}"/>
              </a:ext>
            </a:extLst>
          </p:cNvPr>
          <p:cNvSpPr>
            <a:spLocks noGrp="1"/>
          </p:cNvSpPr>
          <p:nvPr>
            <p:ph type="ftr" sz="quarter" idx="3"/>
          </p:nvPr>
        </p:nvSpPr>
        <p:spPr>
          <a:xfrm>
            <a:off x="457200" y="5480705"/>
            <a:ext cx="4114800" cy="365125"/>
          </a:xfrm>
          <a:prstGeom prst="rect">
            <a:avLst/>
          </a:prstGeom>
        </p:spPr>
        <p:txBody>
          <a:bodyPr vert="horz" lIns="91440" tIns="45720" rIns="91440" bIns="45720" rtlCol="0" anchor="ctr"/>
          <a:lstStyle>
            <a:lvl1pPr algn="l">
              <a:defRPr sz="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4929D61-5A32-F34C-BA2F-40B6A6E0FDFF}"/>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pic>
        <p:nvPicPr>
          <p:cNvPr id="10" name="Picture 9">
            <a:extLst>
              <a:ext uri="{FF2B5EF4-FFF2-40B4-BE49-F238E27FC236}">
                <a16:creationId xmlns:a16="http://schemas.microsoft.com/office/drawing/2014/main" id="{4B87410F-4A9C-E848-8B13-D6AA39996642}"/>
              </a:ext>
            </a:extLst>
          </p:cNvPr>
          <p:cNvPicPr>
            <a:picLocks noChangeAspect="1"/>
          </p:cNvPicPr>
          <p:nvPr userDrawn="1"/>
        </p:nvPicPr>
        <p:blipFill>
          <a:blip r:embed="rId13"/>
          <a:srcRect/>
          <a:stretch/>
        </p:blipFill>
        <p:spPr>
          <a:xfrm>
            <a:off x="102146" y="5756355"/>
            <a:ext cx="1019095" cy="1019095"/>
          </a:xfrm>
          <a:prstGeom prst="rect">
            <a:avLst/>
          </a:prstGeom>
        </p:spPr>
      </p:pic>
    </p:spTree>
    <p:extLst>
      <p:ext uri="{BB962C8B-B14F-4D97-AF65-F5344CB8AC3E}">
        <p14:creationId xmlns:p14="http://schemas.microsoft.com/office/powerpoint/2010/main" val="401854910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surveymonkey.com/r/DEBexpertis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beta.nsf.gov/careers/openings/bio/bio-18-00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C6CCFE-4D65-2741-BFCE-5F80909C2F0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672" y="154094"/>
            <a:ext cx="2404379" cy="2404379"/>
          </a:xfrm>
          <a:prstGeom prst="rect">
            <a:avLst/>
          </a:prstGeom>
        </p:spPr>
      </p:pic>
      <p:sp>
        <p:nvSpPr>
          <p:cNvPr id="9" name="Title 8">
            <a:extLst>
              <a:ext uri="{FF2B5EF4-FFF2-40B4-BE49-F238E27FC236}">
                <a16:creationId xmlns:a16="http://schemas.microsoft.com/office/drawing/2014/main" id="{43A7067F-0D35-43F8-B865-BAEABBDDD944}"/>
              </a:ext>
            </a:extLst>
          </p:cNvPr>
          <p:cNvSpPr>
            <a:spLocks noGrp="1"/>
          </p:cNvSpPr>
          <p:nvPr>
            <p:ph type="ctrTitle"/>
          </p:nvPr>
        </p:nvSpPr>
        <p:spPr/>
        <p:txBody>
          <a:bodyPr>
            <a:normAutofit fontScale="90000"/>
          </a:bodyPr>
          <a:lstStyle/>
          <a:p>
            <a:r>
              <a:rPr lang="en-US" dirty="0"/>
              <a:t>Division of Environmental Biology</a:t>
            </a:r>
            <a:br>
              <a:rPr lang="en-US" dirty="0"/>
            </a:br>
            <a:r>
              <a:rPr lang="en-US" dirty="0"/>
              <a:t>Virtual Office Hour</a:t>
            </a:r>
            <a:br>
              <a:rPr lang="en-US" dirty="0"/>
            </a:br>
            <a:endParaRPr lang="en-US" dirty="0"/>
          </a:p>
        </p:txBody>
      </p:sp>
      <p:sp>
        <p:nvSpPr>
          <p:cNvPr id="10" name="Subtitle 9">
            <a:extLst>
              <a:ext uri="{FF2B5EF4-FFF2-40B4-BE49-F238E27FC236}">
                <a16:creationId xmlns:a16="http://schemas.microsoft.com/office/drawing/2014/main" id="{1540BAFA-6E7C-44B4-9F31-55CE925EA6BD}"/>
              </a:ext>
            </a:extLst>
          </p:cNvPr>
          <p:cNvSpPr>
            <a:spLocks noGrp="1"/>
          </p:cNvSpPr>
          <p:nvPr>
            <p:ph type="subTitle" idx="1"/>
          </p:nvPr>
        </p:nvSpPr>
        <p:spPr/>
        <p:txBody>
          <a:bodyPr>
            <a:normAutofit fontScale="92500" lnSpcReduction="10000"/>
          </a:bodyPr>
          <a:lstStyle/>
          <a:p>
            <a:r>
              <a:rPr lang="en-US" sz="4400" dirty="0"/>
              <a:t>Things I wish I learned earlier about NSF!</a:t>
            </a:r>
          </a:p>
          <a:p>
            <a:endParaRPr lang="en-US" sz="4400" dirty="0"/>
          </a:p>
          <a:p>
            <a:r>
              <a:rPr lang="en-US" sz="2600" dirty="0"/>
              <a:t>Please submit questions via the Q&amp;A button available to you on Zoom.  </a:t>
            </a:r>
          </a:p>
          <a:p>
            <a:r>
              <a:rPr lang="en-US" sz="2600" dirty="0"/>
              <a:t>Please set to “Send anonymously”</a:t>
            </a:r>
          </a:p>
          <a:p>
            <a:endParaRPr lang="en-US" dirty="0"/>
          </a:p>
          <a:p>
            <a:endParaRPr lang="en-US" dirty="0"/>
          </a:p>
        </p:txBody>
      </p:sp>
      <p:sp>
        <p:nvSpPr>
          <p:cNvPr id="2" name="Slide Number Placeholder 1">
            <a:extLst>
              <a:ext uri="{FF2B5EF4-FFF2-40B4-BE49-F238E27FC236}">
                <a16:creationId xmlns:a16="http://schemas.microsoft.com/office/drawing/2014/main" id="{F3BED207-66A4-402A-843C-DE166AFC9275}"/>
              </a:ext>
              <a:ext uri="{C183D7F6-B498-43B3-948B-1728B52AA6E4}">
                <adec:decorative xmlns:adec="http://schemas.microsoft.com/office/drawing/2017/decorative" val="1"/>
              </a:ext>
            </a:extLst>
          </p:cNvPr>
          <p:cNvSpPr>
            <a:spLocks noGrp="1"/>
          </p:cNvSpPr>
          <p:nvPr>
            <p:ph type="sldNum" sz="quarter" idx="12"/>
          </p:nvPr>
        </p:nvSpPr>
        <p:spPr/>
        <p:txBody>
          <a:bodyPr/>
          <a:lstStyle/>
          <a:p>
            <a:fld id="{4710E8EA-57F6-764C-8914-AEEABF058192}" type="slidenum">
              <a:rPr lang="en-US" smtClean="0"/>
              <a:pPr/>
              <a:t>1</a:t>
            </a:fld>
            <a:endParaRPr lang="en-US"/>
          </a:p>
        </p:txBody>
      </p:sp>
    </p:spTree>
    <p:extLst>
      <p:ext uri="{BB962C8B-B14F-4D97-AF65-F5344CB8AC3E}">
        <p14:creationId xmlns:p14="http://schemas.microsoft.com/office/powerpoint/2010/main" val="32658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841B-A725-FEBC-3A47-862D4743E563}"/>
              </a:ext>
            </a:extLst>
          </p:cNvPr>
          <p:cNvSpPr>
            <a:spLocks noGrp="1"/>
          </p:cNvSpPr>
          <p:nvPr>
            <p:ph type="title"/>
          </p:nvPr>
        </p:nvSpPr>
        <p:spPr/>
        <p:txBody>
          <a:bodyPr/>
          <a:lstStyle/>
          <a:p>
            <a:r>
              <a:rPr lang="en-US" dirty="0"/>
              <a:t>Preparing to submit a proposal</a:t>
            </a:r>
          </a:p>
        </p:txBody>
      </p:sp>
      <p:sp>
        <p:nvSpPr>
          <p:cNvPr id="3" name="Content Placeholder 2">
            <a:extLst>
              <a:ext uri="{FF2B5EF4-FFF2-40B4-BE49-F238E27FC236}">
                <a16:creationId xmlns:a16="http://schemas.microsoft.com/office/drawing/2014/main" id="{30438AAF-587F-C102-E539-5A1876A39530}"/>
              </a:ext>
            </a:extLst>
          </p:cNvPr>
          <p:cNvSpPr>
            <a:spLocks noGrp="1"/>
          </p:cNvSpPr>
          <p:nvPr>
            <p:ph idx="1"/>
          </p:nvPr>
        </p:nvSpPr>
        <p:spPr>
          <a:xfrm>
            <a:off x="457200" y="1398494"/>
            <a:ext cx="11277600" cy="4851699"/>
          </a:xfrm>
        </p:spPr>
        <p:txBody>
          <a:bodyPr>
            <a:normAutofit lnSpcReduction="10000"/>
          </a:bodyPr>
          <a:lstStyle/>
          <a:p>
            <a:pPr>
              <a:lnSpc>
                <a:spcPct val="100000"/>
              </a:lnSpc>
            </a:pPr>
            <a:r>
              <a:rPr lang="en-US" b="1" dirty="0">
                <a:solidFill>
                  <a:schemeClr val="accent2">
                    <a:lumMod val="75000"/>
                  </a:schemeClr>
                </a:solidFill>
              </a:rPr>
              <a:t>Which solicitation? Be objective and honest with yourself…</a:t>
            </a:r>
          </a:p>
          <a:p>
            <a:pPr lvl="1">
              <a:lnSpc>
                <a:spcPct val="100000"/>
              </a:lnSpc>
            </a:pPr>
            <a:r>
              <a:rPr lang="en-US" dirty="0">
                <a:solidFill>
                  <a:schemeClr val="tx1"/>
                </a:solidFill>
              </a:rPr>
              <a:t>It is very common for someone to love their idea, and convince themselves it “fits” (i.e., is responsive to) any solicitation.  A great idea submitted to the wrong program can fail.</a:t>
            </a:r>
          </a:p>
          <a:p>
            <a:pPr lvl="1">
              <a:lnSpc>
                <a:spcPct val="100000"/>
              </a:lnSpc>
            </a:pPr>
            <a:endParaRPr lang="en-US" dirty="0"/>
          </a:p>
          <a:p>
            <a:pPr>
              <a:lnSpc>
                <a:spcPct val="100000"/>
              </a:lnSpc>
            </a:pPr>
            <a:r>
              <a:rPr lang="en-US" b="1" dirty="0">
                <a:solidFill>
                  <a:schemeClr val="accent2">
                    <a:lumMod val="75000"/>
                  </a:schemeClr>
                </a:solidFill>
              </a:rPr>
              <a:t>Revising a draft before submission: Be strategic with your “friendly” reviews</a:t>
            </a:r>
          </a:p>
          <a:p>
            <a:pPr lvl="1">
              <a:lnSpc>
                <a:spcPct val="100000"/>
              </a:lnSpc>
            </a:pPr>
            <a:r>
              <a:rPr lang="en-US" dirty="0">
                <a:solidFill>
                  <a:schemeClr val="tx1"/>
                </a:solidFill>
              </a:rPr>
              <a:t>Give people specific tasks that honor their expertise</a:t>
            </a:r>
          </a:p>
          <a:p>
            <a:pPr lvl="2">
              <a:lnSpc>
                <a:spcPct val="100000"/>
              </a:lnSpc>
            </a:pPr>
            <a:r>
              <a:rPr lang="en-US" dirty="0">
                <a:solidFill>
                  <a:schemeClr val="tx1"/>
                </a:solidFill>
              </a:rPr>
              <a:t>Big picture colleague? Point them to your conceptual framework</a:t>
            </a:r>
          </a:p>
          <a:p>
            <a:pPr lvl="2">
              <a:lnSpc>
                <a:spcPct val="100000"/>
              </a:lnSpc>
            </a:pPr>
            <a:r>
              <a:rPr lang="en-US" dirty="0">
                <a:solidFill>
                  <a:schemeClr val="tx1"/>
                </a:solidFill>
              </a:rPr>
              <a:t>Disciplinary expert? Point them to your methods</a:t>
            </a:r>
          </a:p>
          <a:p>
            <a:pPr lvl="2">
              <a:lnSpc>
                <a:spcPct val="100000"/>
              </a:lnSpc>
            </a:pPr>
            <a:r>
              <a:rPr lang="en-US" dirty="0">
                <a:solidFill>
                  <a:schemeClr val="tx1"/>
                </a:solidFill>
              </a:rPr>
              <a:t>Helps avoid mere copy-editing reviews</a:t>
            </a:r>
          </a:p>
          <a:p>
            <a:pPr>
              <a:lnSpc>
                <a:spcPct val="100000"/>
              </a:lnSpc>
            </a:pPr>
            <a:endParaRPr lang="en-US" sz="1000" dirty="0"/>
          </a:p>
          <a:p>
            <a:pPr>
              <a:lnSpc>
                <a:spcPct val="100000"/>
              </a:lnSpc>
            </a:pPr>
            <a:r>
              <a:rPr lang="en-US" b="1" dirty="0">
                <a:solidFill>
                  <a:schemeClr val="accent2">
                    <a:lumMod val="75000"/>
                  </a:schemeClr>
                </a:solidFill>
              </a:rPr>
              <a:t>Struggling with the process?  You are not alone!</a:t>
            </a:r>
          </a:p>
          <a:p>
            <a:pPr lvl="1">
              <a:lnSpc>
                <a:spcPct val="100000"/>
              </a:lnSpc>
            </a:pPr>
            <a:r>
              <a:rPr lang="en-US" dirty="0">
                <a:solidFill>
                  <a:schemeClr val="tx1"/>
                </a:solidFill>
              </a:rPr>
              <a:t>A great resource for proposal submission and grant administration advice are the websites published by SRO’s of research-intensive institutions. </a:t>
            </a:r>
          </a:p>
          <a:p>
            <a:pPr lvl="1">
              <a:lnSpc>
                <a:spcPct val="100000"/>
              </a:lnSpc>
            </a:pPr>
            <a:endParaRPr lang="en-US" dirty="0"/>
          </a:p>
          <a:p>
            <a:pPr lvl="1">
              <a:lnSpc>
                <a:spcPct val="100000"/>
              </a:lnSpc>
            </a:pPr>
            <a:endParaRPr lang="en-US" dirty="0"/>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9CFB5467-D7CC-56AF-5822-FFD816AB09D6}"/>
              </a:ext>
            </a:extLst>
          </p:cNvPr>
          <p:cNvSpPr>
            <a:spLocks noGrp="1"/>
          </p:cNvSpPr>
          <p:nvPr>
            <p:ph type="sldNum" sz="quarter" idx="12"/>
          </p:nvPr>
        </p:nvSpPr>
        <p:spPr/>
        <p:txBody>
          <a:bodyPr/>
          <a:lstStyle/>
          <a:p>
            <a:fld id="{4710E8EA-57F6-764C-8914-AEEABF058192}" type="slidenum">
              <a:rPr lang="en-US" smtClean="0"/>
              <a:t>10</a:t>
            </a:fld>
            <a:endParaRPr lang="en-US"/>
          </a:p>
        </p:txBody>
      </p:sp>
    </p:spTree>
    <p:extLst>
      <p:ext uri="{BB962C8B-B14F-4D97-AF65-F5344CB8AC3E}">
        <p14:creationId xmlns:p14="http://schemas.microsoft.com/office/powerpoint/2010/main" val="10205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BA64-D504-6FF7-8275-EC0A150C827C}"/>
              </a:ext>
            </a:extLst>
          </p:cNvPr>
          <p:cNvSpPr>
            <a:spLocks noGrp="1"/>
          </p:cNvSpPr>
          <p:nvPr>
            <p:ph type="title"/>
          </p:nvPr>
        </p:nvSpPr>
        <p:spPr/>
        <p:txBody>
          <a:bodyPr/>
          <a:lstStyle/>
          <a:p>
            <a:r>
              <a:rPr lang="en-US" dirty="0"/>
              <a:t>Getting reviews back after a proposal submission</a:t>
            </a:r>
          </a:p>
        </p:txBody>
      </p:sp>
      <p:sp>
        <p:nvSpPr>
          <p:cNvPr id="3" name="Content Placeholder 2">
            <a:extLst>
              <a:ext uri="{FF2B5EF4-FFF2-40B4-BE49-F238E27FC236}">
                <a16:creationId xmlns:a16="http://schemas.microsoft.com/office/drawing/2014/main" id="{658E3144-DF85-910E-CF3B-966AA82BD2FD}"/>
              </a:ext>
            </a:extLst>
          </p:cNvPr>
          <p:cNvSpPr>
            <a:spLocks noGrp="1"/>
          </p:cNvSpPr>
          <p:nvPr>
            <p:ph idx="1"/>
          </p:nvPr>
        </p:nvSpPr>
        <p:spPr>
          <a:xfrm>
            <a:off x="457200" y="1416833"/>
            <a:ext cx="11277600" cy="4209415"/>
          </a:xfrm>
        </p:spPr>
        <p:txBody>
          <a:bodyPr>
            <a:normAutofit/>
          </a:bodyPr>
          <a:lstStyle/>
          <a:p>
            <a:r>
              <a:rPr lang="en-US" b="1" dirty="0">
                <a:solidFill>
                  <a:schemeClr val="accent2">
                    <a:lumMod val="75000"/>
                  </a:schemeClr>
                </a:solidFill>
              </a:rPr>
              <a:t>If your proposal went to panel, the panel summary should be given more weight than individual reviews.</a:t>
            </a:r>
          </a:p>
          <a:p>
            <a:pPr lvl="1"/>
            <a:r>
              <a:rPr lang="en-US" dirty="0">
                <a:solidFill>
                  <a:schemeClr val="tx1"/>
                </a:solidFill>
              </a:rPr>
              <a:t>Should represent a comprehensive assessment of the factors that </a:t>
            </a:r>
            <a:r>
              <a:rPr lang="en-US" i="1" u="sng" dirty="0">
                <a:solidFill>
                  <a:schemeClr val="tx1"/>
                </a:solidFill>
              </a:rPr>
              <a:t>mattered</a:t>
            </a:r>
            <a:r>
              <a:rPr lang="en-US" dirty="0">
                <a:solidFill>
                  <a:schemeClr val="tx1"/>
                </a:solidFill>
              </a:rPr>
              <a:t> for the recommendation.</a:t>
            </a:r>
          </a:p>
          <a:p>
            <a:pPr lvl="1"/>
            <a:r>
              <a:rPr lang="en-US" dirty="0">
                <a:solidFill>
                  <a:schemeClr val="tx1"/>
                </a:solidFill>
              </a:rPr>
              <a:t>Some critiques in individual reviews, if not mentioned in the panel summary, may not have been viewed BY THE PANEL as that important. </a:t>
            </a:r>
          </a:p>
          <a:p>
            <a:pPr lvl="1"/>
            <a:r>
              <a:rPr lang="en-US" dirty="0">
                <a:solidFill>
                  <a:schemeClr val="tx1"/>
                </a:solidFill>
              </a:rPr>
              <a:t>Sometimes a review is off-track – that doesn’t mean the panel, or the program officers accepted it as valid without question.</a:t>
            </a:r>
          </a:p>
          <a:p>
            <a:pPr lvl="1"/>
            <a:endParaRPr lang="en-US" dirty="0"/>
          </a:p>
          <a:p>
            <a:r>
              <a:rPr lang="en-US" b="1" dirty="0">
                <a:solidFill>
                  <a:schemeClr val="accent2">
                    <a:lumMod val="75000"/>
                  </a:schemeClr>
                </a:solidFill>
              </a:rPr>
              <a:t>If you find yourself “</a:t>
            </a:r>
            <a:r>
              <a:rPr lang="en-US" b="1" i="1" dirty="0">
                <a:solidFill>
                  <a:schemeClr val="accent2">
                    <a:lumMod val="75000"/>
                  </a:schemeClr>
                </a:solidFill>
              </a:rPr>
              <a:t>But we said that on page 11!!! Didn’t they read!?!?</a:t>
            </a:r>
            <a:r>
              <a:rPr lang="en-US" b="1" dirty="0">
                <a:solidFill>
                  <a:schemeClr val="accent2">
                    <a:lumMod val="75000"/>
                  </a:schemeClr>
                </a:solidFill>
              </a:rPr>
              <a:t>”…</a:t>
            </a:r>
          </a:p>
          <a:p>
            <a:pPr lvl="1"/>
            <a:r>
              <a:rPr lang="en-US" dirty="0">
                <a:solidFill>
                  <a:schemeClr val="tx1"/>
                </a:solidFill>
              </a:rPr>
              <a:t>It probably means you can improve the clarity of your communication.  Make that your default assumption. </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AE1C2C2D-B8FF-40C8-106C-1D453124D3AD}"/>
              </a:ext>
            </a:extLst>
          </p:cNvPr>
          <p:cNvSpPr>
            <a:spLocks noGrp="1"/>
          </p:cNvSpPr>
          <p:nvPr>
            <p:ph type="sldNum" sz="quarter" idx="12"/>
          </p:nvPr>
        </p:nvSpPr>
        <p:spPr/>
        <p:txBody>
          <a:bodyPr/>
          <a:lstStyle/>
          <a:p>
            <a:fld id="{4710E8EA-57F6-764C-8914-AEEABF058192}" type="slidenum">
              <a:rPr lang="en-US" smtClean="0"/>
              <a:t>11</a:t>
            </a:fld>
            <a:endParaRPr lang="en-US"/>
          </a:p>
        </p:txBody>
      </p:sp>
    </p:spTree>
    <p:extLst>
      <p:ext uri="{BB962C8B-B14F-4D97-AF65-F5344CB8AC3E}">
        <p14:creationId xmlns:p14="http://schemas.microsoft.com/office/powerpoint/2010/main" val="9571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5073-276D-1E94-233C-D3DB7C0E7A09}"/>
              </a:ext>
            </a:extLst>
          </p:cNvPr>
          <p:cNvSpPr>
            <a:spLocks noGrp="1"/>
          </p:cNvSpPr>
          <p:nvPr>
            <p:ph type="title"/>
          </p:nvPr>
        </p:nvSpPr>
        <p:spPr>
          <a:xfrm>
            <a:off x="318655" y="136525"/>
            <a:ext cx="11277600" cy="683709"/>
          </a:xfrm>
        </p:spPr>
        <p:txBody>
          <a:bodyPr>
            <a:normAutofit fontScale="90000"/>
          </a:bodyPr>
          <a:lstStyle/>
          <a:p>
            <a:r>
              <a:rPr lang="en-US" dirty="0"/>
              <a:t>Award administration: Congratulations!  Now the real work begins….</a:t>
            </a:r>
            <a:br>
              <a:rPr lang="en-US" dirty="0"/>
            </a:br>
            <a:endParaRPr lang="en-US" dirty="0"/>
          </a:p>
        </p:txBody>
      </p:sp>
      <p:sp>
        <p:nvSpPr>
          <p:cNvPr id="3" name="Content Placeholder 2">
            <a:extLst>
              <a:ext uri="{FF2B5EF4-FFF2-40B4-BE49-F238E27FC236}">
                <a16:creationId xmlns:a16="http://schemas.microsoft.com/office/drawing/2014/main" id="{F101998A-DCBC-43FA-BA1B-3F66D8B09A71}"/>
              </a:ext>
            </a:extLst>
          </p:cNvPr>
          <p:cNvSpPr>
            <a:spLocks noGrp="1"/>
          </p:cNvSpPr>
          <p:nvPr>
            <p:ph idx="1"/>
          </p:nvPr>
        </p:nvSpPr>
        <p:spPr>
          <a:xfrm>
            <a:off x="457200" y="1127973"/>
            <a:ext cx="11277600" cy="5109883"/>
          </a:xfrm>
        </p:spPr>
        <p:txBody>
          <a:bodyPr>
            <a:normAutofit/>
          </a:bodyPr>
          <a:lstStyle/>
          <a:p>
            <a:r>
              <a:rPr lang="en-US" b="1" dirty="0">
                <a:solidFill>
                  <a:srgbClr val="D3B34E"/>
                </a:solidFill>
              </a:rPr>
              <a:t>Reporting</a:t>
            </a:r>
          </a:p>
          <a:p>
            <a:pPr lvl="1"/>
            <a:r>
              <a:rPr lang="en-US" dirty="0">
                <a:solidFill>
                  <a:schemeClr val="tx1"/>
                </a:solidFill>
              </a:rPr>
              <a:t>Due vs. overdue</a:t>
            </a:r>
          </a:p>
          <a:p>
            <a:pPr lvl="1"/>
            <a:r>
              <a:rPr lang="en-US" dirty="0">
                <a:solidFill>
                  <a:schemeClr val="tx1"/>
                </a:solidFill>
              </a:rPr>
              <a:t>Download the template on day one, know what you’ll need to collect and report, makes yearly reports a breeze</a:t>
            </a:r>
          </a:p>
          <a:p>
            <a:pPr lvl="1"/>
            <a:endParaRPr lang="en-US" dirty="0"/>
          </a:p>
          <a:p>
            <a:r>
              <a:rPr lang="en-US" b="1" dirty="0">
                <a:solidFill>
                  <a:srgbClr val="D3B34E"/>
                </a:solidFill>
              </a:rPr>
              <a:t>Supplements</a:t>
            </a:r>
          </a:p>
          <a:p>
            <a:pPr lvl="1"/>
            <a:r>
              <a:rPr lang="en-US" dirty="0">
                <a:solidFill>
                  <a:schemeClr val="tx1"/>
                </a:solidFill>
              </a:rPr>
              <a:t>Many programs now ask that you include REU/RET/ROA/RAHHS supplements in the original proposal</a:t>
            </a:r>
          </a:p>
          <a:p>
            <a:pPr lvl="2"/>
            <a:r>
              <a:rPr lang="en-US" sz="2000" dirty="0">
                <a:solidFill>
                  <a:schemeClr val="tx1"/>
                </a:solidFill>
              </a:rPr>
              <a:t>Less work for everybody, and the desire to include these participants is easy to anticipate</a:t>
            </a:r>
          </a:p>
          <a:p>
            <a:pPr lvl="2"/>
            <a:endParaRPr lang="en-US" sz="1000" dirty="0"/>
          </a:p>
          <a:p>
            <a:pPr lvl="1"/>
            <a:r>
              <a:rPr lang="en-US" sz="1800" dirty="0">
                <a:solidFill>
                  <a:schemeClr val="tx1"/>
                </a:solidFill>
              </a:rPr>
              <a:t>Some needs are emergent</a:t>
            </a:r>
          </a:p>
          <a:p>
            <a:pPr lvl="2"/>
            <a:r>
              <a:rPr lang="en-US" dirty="0">
                <a:solidFill>
                  <a:schemeClr val="tx1"/>
                </a:solidFill>
              </a:rPr>
              <a:t>Career-Life Balance</a:t>
            </a:r>
          </a:p>
          <a:p>
            <a:pPr lvl="2"/>
            <a:r>
              <a:rPr lang="en-US" dirty="0">
                <a:solidFill>
                  <a:schemeClr val="tx1"/>
                </a:solidFill>
              </a:rPr>
              <a:t>REPS</a:t>
            </a:r>
          </a:p>
          <a:p>
            <a:pPr lvl="2"/>
            <a:r>
              <a:rPr lang="en-US" dirty="0">
                <a:solidFill>
                  <a:schemeClr val="tx1"/>
                </a:solidFill>
              </a:rPr>
              <a:t>Accomplishment/opportunity based</a:t>
            </a:r>
          </a:p>
          <a:p>
            <a:pPr lvl="2"/>
            <a:endParaRPr lang="en-US" dirty="0"/>
          </a:p>
        </p:txBody>
      </p:sp>
      <p:sp>
        <p:nvSpPr>
          <p:cNvPr id="4" name="Slide Number Placeholder 3">
            <a:extLst>
              <a:ext uri="{FF2B5EF4-FFF2-40B4-BE49-F238E27FC236}">
                <a16:creationId xmlns:a16="http://schemas.microsoft.com/office/drawing/2014/main" id="{AF19AE2F-ADFD-15E4-4100-49B88741C945}"/>
              </a:ext>
              <a:ext uri="{C183D7F6-B498-43B3-948B-1728B52AA6E4}">
                <adec:decorative xmlns:adec="http://schemas.microsoft.com/office/drawing/2017/decorative" val="1"/>
              </a:ext>
            </a:extLst>
          </p:cNvPr>
          <p:cNvSpPr>
            <a:spLocks noGrp="1"/>
          </p:cNvSpPr>
          <p:nvPr>
            <p:ph type="sldNum" sz="quarter" idx="12"/>
          </p:nvPr>
        </p:nvSpPr>
        <p:spPr/>
        <p:txBody>
          <a:bodyPr/>
          <a:lstStyle/>
          <a:p>
            <a:fld id="{4710E8EA-57F6-764C-8914-AEEABF058192}" type="slidenum">
              <a:rPr lang="en-US" smtClean="0"/>
              <a:t>12</a:t>
            </a:fld>
            <a:endParaRPr lang="en-US"/>
          </a:p>
        </p:txBody>
      </p:sp>
      <p:sp>
        <p:nvSpPr>
          <p:cNvPr id="5" name="TextBox 4">
            <a:extLst>
              <a:ext uri="{FF2B5EF4-FFF2-40B4-BE49-F238E27FC236}">
                <a16:creationId xmlns:a16="http://schemas.microsoft.com/office/drawing/2014/main" id="{D03FC7C1-24F4-80F6-93C3-8979559C7568}"/>
              </a:ext>
            </a:extLst>
          </p:cNvPr>
          <p:cNvSpPr txBox="1"/>
          <p:nvPr/>
        </p:nvSpPr>
        <p:spPr>
          <a:xfrm>
            <a:off x="5678244" y="4614224"/>
            <a:ext cx="6056556"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Successful supplements are usually tied to core NSF priorities…</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Broadening participation</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Workforce</a:t>
            </a:r>
          </a:p>
          <a:p>
            <a:pPr marL="742950" lvl="1"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Needs of the scientific community</a:t>
            </a:r>
          </a:p>
        </p:txBody>
      </p:sp>
    </p:spTree>
    <p:extLst>
      <p:ext uri="{BB962C8B-B14F-4D97-AF65-F5344CB8AC3E}">
        <p14:creationId xmlns:p14="http://schemas.microsoft.com/office/powerpoint/2010/main" val="21965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5073-276D-1E94-233C-D3DB7C0E7A09}"/>
              </a:ext>
            </a:extLst>
          </p:cNvPr>
          <p:cNvSpPr>
            <a:spLocks noGrp="1"/>
          </p:cNvSpPr>
          <p:nvPr>
            <p:ph type="title"/>
          </p:nvPr>
        </p:nvSpPr>
        <p:spPr>
          <a:xfrm>
            <a:off x="457200" y="467359"/>
            <a:ext cx="11277600" cy="683709"/>
          </a:xfrm>
        </p:spPr>
        <p:txBody>
          <a:bodyPr>
            <a:noAutofit/>
          </a:bodyPr>
          <a:lstStyle/>
          <a:p>
            <a:r>
              <a:rPr lang="en-US" sz="4000" dirty="0"/>
              <a:t>Award administration: Congratulations!  Now the real work begins….</a:t>
            </a:r>
            <a:br>
              <a:rPr lang="en-US" sz="4000" dirty="0"/>
            </a:br>
            <a:endParaRPr lang="en-US" sz="4000" dirty="0"/>
          </a:p>
        </p:txBody>
      </p:sp>
      <p:sp>
        <p:nvSpPr>
          <p:cNvPr id="3" name="Content Placeholder 2">
            <a:extLst>
              <a:ext uri="{FF2B5EF4-FFF2-40B4-BE49-F238E27FC236}">
                <a16:creationId xmlns:a16="http://schemas.microsoft.com/office/drawing/2014/main" id="{F101998A-DCBC-43FA-BA1B-3F66D8B09A71}"/>
              </a:ext>
            </a:extLst>
          </p:cNvPr>
          <p:cNvSpPr>
            <a:spLocks noGrp="1"/>
          </p:cNvSpPr>
          <p:nvPr>
            <p:ph idx="1"/>
          </p:nvPr>
        </p:nvSpPr>
        <p:spPr>
          <a:xfrm>
            <a:off x="457200" y="2168317"/>
            <a:ext cx="11277600" cy="3553609"/>
          </a:xfrm>
        </p:spPr>
        <p:txBody>
          <a:bodyPr>
            <a:normAutofit/>
          </a:bodyPr>
          <a:lstStyle/>
          <a:p>
            <a:pPr marL="0" indent="0">
              <a:buNone/>
            </a:pPr>
            <a:r>
              <a:rPr lang="en-US" sz="3900" b="1" dirty="0">
                <a:solidFill>
                  <a:schemeClr val="accent2">
                    <a:lumMod val="75000"/>
                  </a:schemeClr>
                </a:solidFill>
              </a:rPr>
              <a:t>Notifications and Requests</a:t>
            </a:r>
          </a:p>
          <a:p>
            <a:pPr lvl="1"/>
            <a:r>
              <a:rPr lang="en-US" sz="3500" dirty="0">
                <a:solidFill>
                  <a:schemeClr val="tx1"/>
                </a:solidFill>
              </a:rPr>
              <a:t>No-cost extensions</a:t>
            </a:r>
          </a:p>
          <a:p>
            <a:pPr lvl="1"/>
            <a:r>
              <a:rPr lang="en-US" sz="3500" dirty="0">
                <a:solidFill>
                  <a:schemeClr val="tx1"/>
                </a:solidFill>
              </a:rPr>
              <a:t>Change in scope/PI/methods/ person-months allocated</a:t>
            </a:r>
          </a:p>
          <a:p>
            <a:pPr lvl="1"/>
            <a:r>
              <a:rPr lang="en-US" sz="3500" dirty="0">
                <a:solidFill>
                  <a:schemeClr val="tx1"/>
                </a:solidFill>
              </a:rPr>
              <a:t>Delays/problems</a:t>
            </a:r>
          </a:p>
        </p:txBody>
      </p:sp>
      <p:sp>
        <p:nvSpPr>
          <p:cNvPr id="4" name="Slide Number Placeholder 3">
            <a:extLst>
              <a:ext uri="{FF2B5EF4-FFF2-40B4-BE49-F238E27FC236}">
                <a16:creationId xmlns:a16="http://schemas.microsoft.com/office/drawing/2014/main" id="{AF19AE2F-ADFD-15E4-4100-49B88741C945}"/>
              </a:ext>
            </a:extLst>
          </p:cNvPr>
          <p:cNvSpPr>
            <a:spLocks noGrp="1"/>
          </p:cNvSpPr>
          <p:nvPr>
            <p:ph type="sldNum" sz="quarter" idx="12"/>
          </p:nvPr>
        </p:nvSpPr>
        <p:spPr/>
        <p:txBody>
          <a:bodyPr/>
          <a:lstStyle/>
          <a:p>
            <a:fld id="{4710E8EA-57F6-764C-8914-AEEABF058192}" type="slidenum">
              <a:rPr lang="en-US" smtClean="0"/>
              <a:t>13</a:t>
            </a:fld>
            <a:endParaRPr lang="en-US"/>
          </a:p>
        </p:txBody>
      </p:sp>
    </p:spTree>
    <p:extLst>
      <p:ext uri="{BB962C8B-B14F-4D97-AF65-F5344CB8AC3E}">
        <p14:creationId xmlns:p14="http://schemas.microsoft.com/office/powerpoint/2010/main" val="88456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4189A-D19C-4002-BD54-A3653B8E8AF9}"/>
              </a:ext>
            </a:extLst>
          </p:cNvPr>
          <p:cNvSpPr>
            <a:spLocks noGrp="1"/>
          </p:cNvSpPr>
          <p:nvPr>
            <p:ph idx="1"/>
          </p:nvPr>
        </p:nvSpPr>
        <p:spPr>
          <a:xfrm>
            <a:off x="972015" y="1641165"/>
            <a:ext cx="10515600" cy="4351338"/>
          </a:xfrm>
        </p:spPr>
        <p:txBody>
          <a:bodyPr/>
          <a:lstStyle/>
          <a:p>
            <a:pPr lvl="0">
              <a:spcBef>
                <a:spcPts val="1200"/>
              </a:spcBef>
              <a:spcAft>
                <a:spcPts val="1200"/>
              </a:spcAft>
              <a:defRPr/>
            </a:pPr>
            <a:r>
              <a:rPr lang="en-US" b="1" dirty="0">
                <a:solidFill>
                  <a:schemeClr val="accent2">
                    <a:lumMod val="75000"/>
                  </a:schemeClr>
                </a:solidFill>
                <a:latin typeface="Open Sans" pitchFamily="2" charset="0"/>
                <a:ea typeface="Open Sans" pitchFamily="2" charset="0"/>
                <a:cs typeface="Open Sans" pitchFamily="2" charset="0"/>
              </a:rPr>
              <a:t>Submit your questions via the Q&amp;A box on your screen and set to “Send anonymously”</a:t>
            </a: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rPr>
              <a:t>Upvote questions by clicking the thumbs up icon next to the question you most want answered </a:t>
            </a:r>
            <a:endParaRPr lang="en-US" dirty="0">
              <a:solidFill>
                <a:schemeClr val="accent1"/>
              </a:solidFill>
              <a:latin typeface="Open Sans" pitchFamily="2" charset="0"/>
              <a:ea typeface="Open Sans" pitchFamily="2" charset="0"/>
              <a:cs typeface="Open Sans" pitchFamily="2" charset="0"/>
            </a:endParaRPr>
          </a:p>
          <a:p>
            <a:pPr marL="0" indent="0">
              <a:buNone/>
            </a:pPr>
            <a:endParaRPr lang="en-US" dirty="0">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7CE27178-373D-F9E1-C7C4-024FB8BAF1A8}"/>
              </a:ext>
              <a:ext uri="{C183D7F6-B498-43B3-948B-1728B52AA6E4}">
                <adec:decorative xmlns:adec="http://schemas.microsoft.com/office/drawing/2017/decorative" val="1"/>
              </a:ext>
            </a:extLst>
          </p:cNvPr>
          <p:cNvSpPr>
            <a:spLocks noGrp="1"/>
          </p:cNvSpPr>
          <p:nvPr>
            <p:ph type="sldNum" sz="quarter" idx="12"/>
          </p:nvPr>
        </p:nvSpPr>
        <p:spPr/>
        <p:txBody>
          <a:bodyPr/>
          <a:lstStyle/>
          <a:p>
            <a:fld id="{4710E8EA-57F6-764C-8914-AEEABF058192}" type="slidenum">
              <a:rPr lang="en-US" smtClean="0"/>
              <a:pPr/>
              <a:t>14</a:t>
            </a:fld>
            <a:endParaRPr lang="en-US"/>
          </a:p>
        </p:txBody>
      </p:sp>
      <p:sp>
        <p:nvSpPr>
          <p:cNvPr id="2" name="Title 1">
            <a:extLst>
              <a:ext uri="{FF2B5EF4-FFF2-40B4-BE49-F238E27FC236}">
                <a16:creationId xmlns:a16="http://schemas.microsoft.com/office/drawing/2014/main" id="{B2E4AB17-E0E9-A3AF-777B-0C82C5049AE4}"/>
              </a:ext>
            </a:extLst>
          </p:cNvPr>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55260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663C-AC25-474C-894D-F37427AF2400}"/>
              </a:ext>
            </a:extLst>
          </p:cNvPr>
          <p:cNvSpPr>
            <a:spLocks noGrp="1"/>
          </p:cNvSpPr>
          <p:nvPr>
            <p:ph type="title"/>
          </p:nvPr>
        </p:nvSpPr>
        <p:spPr>
          <a:xfrm>
            <a:off x="340468" y="292570"/>
            <a:ext cx="11277600" cy="1280160"/>
          </a:xfrm>
        </p:spPr>
        <p:txBody>
          <a:bodyPr>
            <a:normAutofit/>
          </a:bodyPr>
          <a:lstStyle/>
          <a:p>
            <a:pPr algn="ctr"/>
            <a:r>
              <a:rPr lang="en-US" dirty="0">
                <a:solidFill>
                  <a:schemeClr val="accent1"/>
                </a:solidFill>
                <a:latin typeface="Open Sans" pitchFamily="2" charset="0"/>
                <a:ea typeface="Open Sans" pitchFamily="2" charset="0"/>
                <a:cs typeface="Open Sans" pitchFamily="2" charset="0"/>
              </a:rPr>
              <a:t>Welcome!</a:t>
            </a:r>
            <a:br>
              <a:rPr lang="en-US" dirty="0">
                <a:solidFill>
                  <a:schemeClr val="accent2"/>
                </a:solidFill>
                <a:latin typeface="Open Sans" pitchFamily="2" charset="0"/>
                <a:ea typeface="Open Sans" pitchFamily="2" charset="0"/>
                <a:cs typeface="Open Sans" pitchFamily="2" charset="0"/>
              </a:rPr>
            </a:br>
            <a:r>
              <a:rPr lang="en-US" dirty="0">
                <a:solidFill>
                  <a:schemeClr val="accent2">
                    <a:lumMod val="75000"/>
                  </a:schemeClr>
                </a:solidFill>
                <a:latin typeface="Open Sans" pitchFamily="2" charset="0"/>
                <a:ea typeface="Open Sans" pitchFamily="2" charset="0"/>
                <a:cs typeface="Open Sans" pitchFamily="2" charset="0"/>
              </a:rPr>
              <a:t>Division of Environmental Biology</a:t>
            </a:r>
          </a:p>
        </p:txBody>
      </p:sp>
      <p:sp>
        <p:nvSpPr>
          <p:cNvPr id="3" name="Content Placeholder 2">
            <a:extLst>
              <a:ext uri="{FF2B5EF4-FFF2-40B4-BE49-F238E27FC236}">
                <a16:creationId xmlns:a16="http://schemas.microsoft.com/office/drawing/2014/main" id="{3677FAB1-8D27-4F82-AE4D-4B625D1C0407}"/>
              </a:ext>
            </a:extLst>
          </p:cNvPr>
          <p:cNvSpPr>
            <a:spLocks noGrp="1"/>
          </p:cNvSpPr>
          <p:nvPr>
            <p:ph idx="1"/>
          </p:nvPr>
        </p:nvSpPr>
        <p:spPr>
          <a:xfrm>
            <a:off x="457200" y="1924493"/>
            <a:ext cx="11277600" cy="4080094"/>
          </a:xfrm>
        </p:spPr>
        <p:txBody>
          <a:bodyPr vert="horz" lIns="91440" tIns="45720" rIns="91440" bIns="45720" rtlCol="0" anchor="t">
            <a:normAutofit/>
          </a:bodyPr>
          <a:lstStyle/>
          <a:p>
            <a:pPr marL="457200" lvl="1" indent="0">
              <a:spcAft>
                <a:spcPts val="600"/>
              </a:spcAft>
              <a:buNone/>
              <a:defRPr/>
            </a:pPr>
            <a:r>
              <a:rPr lang="en-US" sz="3000" dirty="0">
                <a:solidFill>
                  <a:schemeClr val="accent1"/>
                </a:solidFill>
                <a:latin typeface="Open Sans"/>
                <a:ea typeface="Open Sans"/>
                <a:cs typeface="Open Sans"/>
              </a:rPr>
              <a:t>NSF staff in attendance today:</a:t>
            </a:r>
            <a:endParaRPr lang="en-US" sz="2100" dirty="0">
              <a:solidFill>
                <a:schemeClr val="accent1"/>
              </a:solidFill>
              <a:latin typeface="Open Sans"/>
              <a:ea typeface="Open Sans"/>
              <a:cs typeface="Open Sans"/>
            </a:endParaRPr>
          </a:p>
          <a:p>
            <a:pPr lvl="2">
              <a:lnSpc>
                <a:spcPct val="120000"/>
              </a:lnSpc>
              <a:spcAft>
                <a:spcPts val="600"/>
              </a:spcAft>
              <a:defRPr/>
            </a:pPr>
            <a:r>
              <a:rPr lang="en-US" sz="2100" dirty="0">
                <a:solidFill>
                  <a:schemeClr val="accent1"/>
                </a:solidFill>
                <a:latin typeface="Open Sans"/>
                <a:ea typeface="Open Sans"/>
                <a:cs typeface="Open Sans"/>
              </a:rPr>
              <a:t>Jeremy Wojdak (host) </a:t>
            </a:r>
            <a:r>
              <a:rPr lang="en-US" dirty="0">
                <a:solidFill>
                  <a:schemeClr val="accent1"/>
                </a:solidFill>
                <a:latin typeface="Open Sans"/>
                <a:ea typeface="Open Sans"/>
                <a:cs typeface="Open Sans"/>
              </a:rPr>
              <a:t>– </a:t>
            </a:r>
            <a:r>
              <a:rPr lang="en-US" sz="2100" dirty="0">
                <a:solidFill>
                  <a:schemeClr val="accent1"/>
                </a:solidFill>
                <a:latin typeface="Open Sans"/>
                <a:ea typeface="Open Sans"/>
                <a:cs typeface="Open Sans"/>
              </a:rPr>
              <a:t>Population and Community Ecology</a:t>
            </a:r>
          </a:p>
          <a:p>
            <a:pPr lvl="2">
              <a:lnSpc>
                <a:spcPct val="120000"/>
              </a:lnSpc>
              <a:spcAft>
                <a:spcPts val="600"/>
              </a:spcAft>
              <a:defRPr/>
            </a:pPr>
            <a:r>
              <a:rPr lang="en-US" sz="2100" dirty="0">
                <a:solidFill>
                  <a:schemeClr val="accent1"/>
                </a:solidFill>
                <a:latin typeface="Open Sans" pitchFamily="2" charset="0"/>
                <a:ea typeface="Open Sans" pitchFamily="2" charset="0"/>
                <a:cs typeface="Open Sans" pitchFamily="2" charset="0"/>
              </a:rPr>
              <a:t>Chris Balakrishnan – Systematics and Biodiversity Science</a:t>
            </a:r>
          </a:p>
          <a:p>
            <a:pPr lvl="2">
              <a:lnSpc>
                <a:spcPct val="120000"/>
              </a:lnSpc>
              <a:spcAft>
                <a:spcPts val="600"/>
              </a:spcAft>
              <a:defRPr/>
            </a:pPr>
            <a:r>
              <a:rPr lang="en-US" sz="2100" dirty="0">
                <a:solidFill>
                  <a:schemeClr val="accent1"/>
                </a:solidFill>
                <a:latin typeface="Open Sans" pitchFamily="2" charset="0"/>
                <a:ea typeface="Open Sans" pitchFamily="2" charset="0"/>
                <a:cs typeface="Open Sans" pitchFamily="2" charset="0"/>
              </a:rPr>
              <a:t>Kim Hughes – Evolutionary Processes</a:t>
            </a:r>
          </a:p>
          <a:p>
            <a:pPr lvl="2">
              <a:lnSpc>
                <a:spcPct val="120000"/>
              </a:lnSpc>
              <a:spcAft>
                <a:spcPts val="600"/>
              </a:spcAft>
              <a:defRPr/>
            </a:pPr>
            <a:r>
              <a:rPr lang="en-US" sz="2100" dirty="0">
                <a:solidFill>
                  <a:schemeClr val="accent1"/>
                </a:solidFill>
                <a:latin typeface="Open Sans" pitchFamily="2" charset="0"/>
                <a:ea typeface="Open Sans" pitchFamily="2" charset="0"/>
                <a:cs typeface="Open Sans" pitchFamily="2" charset="0"/>
              </a:rPr>
              <a:t>Kendra McLauchlan – Ecosystem Science</a:t>
            </a:r>
          </a:p>
          <a:p>
            <a:pPr lvl="2">
              <a:lnSpc>
                <a:spcPct val="120000"/>
              </a:lnSpc>
              <a:spcAft>
                <a:spcPts val="600"/>
              </a:spcAft>
              <a:defRPr/>
            </a:pPr>
            <a:endParaRPr lang="en-US" sz="2100" dirty="0">
              <a:solidFill>
                <a:schemeClr val="accent1"/>
              </a:solidFill>
              <a:latin typeface="Open Sans" pitchFamily="2" charset="0"/>
              <a:ea typeface="Open Sans" pitchFamily="2" charset="0"/>
              <a:cs typeface="Open Sans" pitchFamily="2" charset="0"/>
            </a:endParaRPr>
          </a:p>
          <a:p>
            <a:pPr marL="914400" lvl="2" indent="0">
              <a:spcAft>
                <a:spcPts val="600"/>
              </a:spcAft>
              <a:buNone/>
              <a:defRPr/>
            </a:pPr>
            <a:r>
              <a:rPr lang="en-US" b="1" dirty="0">
                <a:solidFill>
                  <a:schemeClr val="accent1"/>
                </a:solidFill>
                <a:latin typeface="Open Sans"/>
                <a:ea typeface="Open Sans"/>
                <a:cs typeface="Open Sans"/>
              </a:rPr>
              <a:t>Facilitators</a:t>
            </a:r>
            <a:r>
              <a:rPr lang="en-US" dirty="0">
                <a:solidFill>
                  <a:schemeClr val="accent1"/>
                </a:solidFill>
                <a:latin typeface="Open Sans"/>
                <a:ea typeface="Open Sans"/>
                <a:cs typeface="Open Sans"/>
              </a:rPr>
              <a:t> – Megan Lewis, Christina Washington, and Bill Lawson</a:t>
            </a:r>
          </a:p>
        </p:txBody>
      </p:sp>
      <p:sp>
        <p:nvSpPr>
          <p:cNvPr id="5" name="Slide Number Placeholder 4">
            <a:extLst>
              <a:ext uri="{FF2B5EF4-FFF2-40B4-BE49-F238E27FC236}">
                <a16:creationId xmlns:a16="http://schemas.microsoft.com/office/drawing/2014/main" id="{D7D9D276-2EAF-EA79-09E0-FAC0B176C85C}"/>
              </a:ext>
            </a:extLst>
          </p:cNvPr>
          <p:cNvSpPr>
            <a:spLocks noGrp="1"/>
          </p:cNvSpPr>
          <p:nvPr>
            <p:ph type="sldNum" sz="quarter" idx="12"/>
          </p:nvPr>
        </p:nvSpPr>
        <p:spPr/>
        <p:txBody>
          <a:bodyPr/>
          <a:lstStyle/>
          <a:p>
            <a:fld id="{4710E8EA-57F6-764C-8914-AEEABF058192}" type="slidenum">
              <a:rPr lang="en-US" smtClean="0"/>
              <a:pPr/>
              <a:t>2</a:t>
            </a:fld>
            <a:endParaRPr lang="en-US"/>
          </a:p>
        </p:txBody>
      </p:sp>
    </p:spTree>
    <p:extLst>
      <p:ext uri="{BB962C8B-B14F-4D97-AF65-F5344CB8AC3E}">
        <p14:creationId xmlns:p14="http://schemas.microsoft.com/office/powerpoint/2010/main" val="412907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663C-AC25-474C-894D-F37427AF2400}"/>
              </a:ext>
            </a:extLst>
          </p:cNvPr>
          <p:cNvSpPr>
            <a:spLocks noGrp="1"/>
          </p:cNvSpPr>
          <p:nvPr>
            <p:ph type="title"/>
          </p:nvPr>
        </p:nvSpPr>
        <p:spPr>
          <a:xfrm>
            <a:off x="249134" y="520995"/>
            <a:ext cx="11693731" cy="941093"/>
          </a:xfrm>
        </p:spPr>
        <p:txBody>
          <a:bodyPr/>
          <a:lstStyle/>
          <a:p>
            <a:pPr algn="ctr"/>
            <a:r>
              <a:rPr lang="en-US" dirty="0">
                <a:latin typeface="Open Sans" pitchFamily="2" charset="0"/>
                <a:ea typeface="Open Sans" pitchFamily="2" charset="0"/>
                <a:cs typeface="Open Sans" pitchFamily="2" charset="0"/>
              </a:rPr>
              <a:t>DEB Virtual Office Hour</a:t>
            </a:r>
          </a:p>
        </p:txBody>
      </p:sp>
      <p:sp>
        <p:nvSpPr>
          <p:cNvPr id="3" name="Content Placeholder 2">
            <a:extLst>
              <a:ext uri="{FF2B5EF4-FFF2-40B4-BE49-F238E27FC236}">
                <a16:creationId xmlns:a16="http://schemas.microsoft.com/office/drawing/2014/main" id="{3677FAB1-8D27-4F82-AE4D-4B625D1C0407}"/>
              </a:ext>
            </a:extLst>
          </p:cNvPr>
          <p:cNvSpPr>
            <a:spLocks noGrp="1"/>
          </p:cNvSpPr>
          <p:nvPr>
            <p:ph idx="1"/>
          </p:nvPr>
        </p:nvSpPr>
        <p:spPr>
          <a:xfrm>
            <a:off x="825189" y="1190847"/>
            <a:ext cx="10828095" cy="5530628"/>
          </a:xfrm>
        </p:spPr>
        <p:txBody>
          <a:bodyPr vert="horz" lIns="91440" tIns="45720" rIns="91440" bIns="45720" rtlCol="0" anchor="t">
            <a:noAutofit/>
          </a:bodyPr>
          <a:lstStyle/>
          <a:p>
            <a:pPr marL="0" indent="0">
              <a:buNone/>
              <a:defRPr/>
            </a:pPr>
            <a:endParaRPr lang="en-US" sz="2600" b="1" dirty="0">
              <a:solidFill>
                <a:schemeClr val="accent2"/>
              </a:solidFill>
              <a:latin typeface="Open Sans" pitchFamily="2" charset="0"/>
              <a:ea typeface="Open Sans" pitchFamily="2" charset="0"/>
              <a:cs typeface="Open Sans" pitchFamily="2" charset="0"/>
            </a:endParaRPr>
          </a:p>
          <a:p>
            <a:pPr marL="0" indent="0">
              <a:buNone/>
              <a:defRPr/>
            </a:pPr>
            <a:r>
              <a:rPr lang="en-US" sz="2600" b="1" dirty="0">
                <a:solidFill>
                  <a:schemeClr val="accent2">
                    <a:lumMod val="75000"/>
                  </a:schemeClr>
                </a:solidFill>
                <a:latin typeface="Open Sans" pitchFamily="2" charset="0"/>
                <a:ea typeface="Open Sans" pitchFamily="2" charset="0"/>
                <a:cs typeface="Open Sans" pitchFamily="2" charset="0"/>
              </a:rPr>
              <a:t>DEB Office Hours: </a:t>
            </a:r>
            <a:r>
              <a:rPr lang="en-US" sz="2600" b="1" u="sng" dirty="0">
                <a:solidFill>
                  <a:schemeClr val="accent2">
                    <a:lumMod val="75000"/>
                  </a:schemeClr>
                </a:solidFill>
                <a:latin typeface="Open Sans" pitchFamily="2" charset="0"/>
                <a:ea typeface="Open Sans" pitchFamily="2" charset="0"/>
                <a:cs typeface="Open Sans" pitchFamily="2" charset="0"/>
              </a:rPr>
              <a:t>second Monday </a:t>
            </a:r>
            <a:r>
              <a:rPr lang="en-US" sz="2600" b="1" dirty="0">
                <a:solidFill>
                  <a:schemeClr val="accent2">
                    <a:lumMod val="75000"/>
                  </a:schemeClr>
                </a:solidFill>
                <a:latin typeface="Open Sans" pitchFamily="2" charset="0"/>
                <a:ea typeface="Open Sans" pitchFamily="2" charset="0"/>
                <a:cs typeface="Open Sans" pitchFamily="2" charset="0"/>
              </a:rPr>
              <a:t>of each month, 1-2pm Eastern</a:t>
            </a:r>
            <a:endParaRPr lang="en-US" sz="2600" b="1" u="sng" dirty="0">
              <a:solidFill>
                <a:schemeClr val="accent2">
                  <a:lumMod val="75000"/>
                </a:schemeClr>
              </a:solidFill>
              <a:latin typeface="Open Sans" pitchFamily="2" charset="0"/>
              <a:ea typeface="Open Sans" pitchFamily="2" charset="0"/>
              <a:cs typeface="Open Sans" pitchFamily="2" charset="0"/>
            </a:endParaRPr>
          </a:p>
          <a:p>
            <a:pPr marL="0" indent="0" algn="ctr">
              <a:buNone/>
              <a:defRPr/>
            </a:pPr>
            <a:endParaRPr lang="en-US" sz="1000" u="sng" dirty="0">
              <a:solidFill>
                <a:schemeClr val="tx1"/>
              </a:solidFill>
              <a:latin typeface="Open Sans" pitchFamily="2" charset="0"/>
              <a:ea typeface="Open Sans" pitchFamily="2" charset="0"/>
              <a:cs typeface="Open Sans" pitchFamily="2" charset="0"/>
            </a:endParaRPr>
          </a:p>
          <a:p>
            <a:pPr marL="0" indent="0" algn="ctr">
              <a:buNone/>
              <a:defRPr/>
            </a:pPr>
            <a:r>
              <a:rPr lang="en-US" b="1" u="sng" dirty="0">
                <a:solidFill>
                  <a:schemeClr val="accent1"/>
                </a:solidFill>
                <a:latin typeface="Open Sans"/>
                <a:ea typeface="Open Sans"/>
                <a:cs typeface="Open Sans"/>
              </a:rPr>
              <a:t>Upcoming Topics:</a:t>
            </a:r>
            <a:r>
              <a:rPr lang="en-US" b="1" dirty="0">
                <a:solidFill>
                  <a:schemeClr val="accent1"/>
                </a:solidFill>
                <a:latin typeface="Open Sans"/>
                <a:ea typeface="Open Sans"/>
                <a:cs typeface="Open Sans"/>
              </a:rPr>
              <a:t> </a:t>
            </a:r>
            <a:r>
              <a:rPr lang="en-US" dirty="0">
                <a:solidFill>
                  <a:schemeClr val="accent1"/>
                </a:solidFill>
                <a:latin typeface="Open Sans"/>
                <a:ea typeface="Open Sans"/>
                <a:cs typeface="Open Sans"/>
              </a:rPr>
              <a:t> </a:t>
            </a:r>
            <a:endParaRPr lang="en-US" dirty="0">
              <a:solidFill>
                <a:schemeClr val="accent1"/>
              </a:solidFill>
              <a:latin typeface="Open Sans" pitchFamily="2" charset="0"/>
              <a:ea typeface="Open Sans" pitchFamily="2" charset="0"/>
              <a:cs typeface="Open Sans" pitchFamily="2" charset="0"/>
            </a:endParaRPr>
          </a:p>
          <a:p>
            <a:pPr marL="0" indent="0">
              <a:buNone/>
            </a:pPr>
            <a:r>
              <a:rPr lang="en-US" dirty="0">
                <a:solidFill>
                  <a:schemeClr val="accent1"/>
                </a:solidFill>
                <a:latin typeface="Open Sans" pitchFamily="2" charset="0"/>
                <a:ea typeface="Open Sans" pitchFamily="2" charset="0"/>
                <a:cs typeface="Open Sans" pitchFamily="2" charset="0"/>
              </a:rPr>
              <a:t>September 11:	Macrosystems Biology and NEON-Enabled Science 				(MSB-NES)</a:t>
            </a:r>
          </a:p>
          <a:p>
            <a:pPr marL="0" indent="0">
              <a:buNone/>
            </a:pPr>
            <a:r>
              <a:rPr lang="en-US" dirty="0">
                <a:solidFill>
                  <a:schemeClr val="accent1"/>
                </a:solidFill>
                <a:latin typeface="Open Sans" pitchFamily="2" charset="0"/>
                <a:ea typeface="Open Sans" pitchFamily="2" charset="0"/>
                <a:cs typeface="Open Sans" pitchFamily="2" charset="0"/>
              </a:rPr>
              <a:t>October  16*:	Welcome to DEB</a:t>
            </a:r>
          </a:p>
          <a:p>
            <a:pPr marL="0" indent="0">
              <a:buNone/>
            </a:pPr>
            <a:r>
              <a:rPr lang="en-US" dirty="0">
                <a:solidFill>
                  <a:schemeClr val="accent1"/>
                </a:solidFill>
                <a:latin typeface="Open Sans" pitchFamily="2" charset="0"/>
                <a:ea typeface="Open Sans" pitchFamily="2" charset="0"/>
                <a:cs typeface="Open Sans" pitchFamily="2" charset="0"/>
              </a:rPr>
              <a:t>November 13: 	Partnership to Advance Conservation Science and 				Practice (PACSP) Update</a:t>
            </a:r>
          </a:p>
          <a:p>
            <a:pPr marL="0" indent="0">
              <a:buNone/>
            </a:pPr>
            <a:r>
              <a:rPr lang="en-US" dirty="0">
                <a:solidFill>
                  <a:schemeClr val="accent1"/>
                </a:solidFill>
                <a:latin typeface="Open Sans" pitchFamily="2" charset="0"/>
                <a:ea typeface="Open Sans" pitchFamily="2" charset="0"/>
                <a:cs typeface="Open Sans" pitchFamily="2" charset="0"/>
              </a:rPr>
              <a:t>December 11:	Introduction to the Directorate for Technology, 				Innovation and Partnerships (TIP)</a:t>
            </a:r>
          </a:p>
          <a:p>
            <a:pPr marL="0" indent="0">
              <a:buNone/>
            </a:pPr>
            <a:endParaRPr lang="en-US" sz="1400" dirty="0">
              <a:solidFill>
                <a:schemeClr val="accent1"/>
              </a:solidFill>
              <a:latin typeface="Open Sans" pitchFamily="2" charset="0"/>
              <a:ea typeface="Open Sans" pitchFamily="2" charset="0"/>
              <a:cs typeface="Open Sans" pitchFamily="2" charset="0"/>
            </a:endParaRPr>
          </a:p>
          <a:p>
            <a:pPr marL="0" indent="0">
              <a:buNone/>
            </a:pPr>
            <a:r>
              <a:rPr lang="en-US" dirty="0">
                <a:solidFill>
                  <a:schemeClr val="accent1"/>
                </a:solidFill>
                <a:latin typeface="Open Sans" pitchFamily="2" charset="0"/>
                <a:ea typeface="Open Sans" pitchFamily="2" charset="0"/>
                <a:cs typeface="Open Sans" pitchFamily="2" charset="0"/>
              </a:rPr>
              <a:t>	*indicates time and date change</a:t>
            </a:r>
          </a:p>
        </p:txBody>
      </p:sp>
      <p:sp>
        <p:nvSpPr>
          <p:cNvPr id="5" name="Slide Number Placeholder 4">
            <a:extLst>
              <a:ext uri="{FF2B5EF4-FFF2-40B4-BE49-F238E27FC236}">
                <a16:creationId xmlns:a16="http://schemas.microsoft.com/office/drawing/2014/main" id="{67EFC948-D55D-945D-A99B-11498D5ADF91}"/>
              </a:ext>
            </a:extLst>
          </p:cNvPr>
          <p:cNvSpPr>
            <a:spLocks noGrp="1"/>
          </p:cNvSpPr>
          <p:nvPr>
            <p:ph type="sldNum" sz="quarter" idx="12"/>
          </p:nvPr>
        </p:nvSpPr>
        <p:spPr/>
        <p:txBody>
          <a:bodyPr/>
          <a:lstStyle/>
          <a:p>
            <a:fld id="{4710E8EA-57F6-764C-8914-AEEABF058192}" type="slidenum">
              <a:rPr lang="en-US" smtClean="0"/>
              <a:pPr/>
              <a:t>3</a:t>
            </a:fld>
            <a:endParaRPr lang="en-US"/>
          </a:p>
        </p:txBody>
      </p:sp>
    </p:spTree>
    <p:extLst>
      <p:ext uri="{BB962C8B-B14F-4D97-AF65-F5344CB8AC3E}">
        <p14:creationId xmlns:p14="http://schemas.microsoft.com/office/powerpoint/2010/main" val="6588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663C-AC25-474C-894D-F37427AF2400}"/>
              </a:ext>
            </a:extLst>
          </p:cNvPr>
          <p:cNvSpPr>
            <a:spLocks noGrp="1"/>
          </p:cNvSpPr>
          <p:nvPr>
            <p:ph type="title"/>
          </p:nvPr>
        </p:nvSpPr>
        <p:spPr>
          <a:xfrm>
            <a:off x="815896" y="246018"/>
            <a:ext cx="10725616" cy="1040965"/>
          </a:xfrm>
        </p:spPr>
        <p:txBody>
          <a:bodyPr>
            <a:noAutofit/>
          </a:bodyPr>
          <a:lstStyle/>
          <a:p>
            <a:pPr algn="ctr"/>
            <a:r>
              <a:rPr lang="en-US" dirty="0">
                <a:latin typeface="Open Sans"/>
                <a:ea typeface="Open Sans"/>
                <a:cs typeface="Open Sans"/>
              </a:rPr>
              <a:t>DEB Blog posts upcoming topics, registration, and recap posts</a:t>
            </a:r>
          </a:p>
        </p:txBody>
      </p:sp>
      <p:sp>
        <p:nvSpPr>
          <p:cNvPr id="3" name="Content Placeholder 2">
            <a:extLst>
              <a:ext uri="{FF2B5EF4-FFF2-40B4-BE49-F238E27FC236}">
                <a16:creationId xmlns:a16="http://schemas.microsoft.com/office/drawing/2014/main" id="{3677FAB1-8D27-4F82-AE4D-4B625D1C0407}"/>
              </a:ext>
            </a:extLst>
          </p:cNvPr>
          <p:cNvSpPr>
            <a:spLocks noGrp="1"/>
          </p:cNvSpPr>
          <p:nvPr>
            <p:ph idx="1"/>
          </p:nvPr>
        </p:nvSpPr>
        <p:spPr>
          <a:xfrm>
            <a:off x="2142392" y="1445872"/>
            <a:ext cx="7907215" cy="4351338"/>
          </a:xfrm>
        </p:spPr>
        <p:txBody>
          <a:bodyPr>
            <a:normAutofit/>
          </a:bodyPr>
          <a:lstStyle/>
          <a:p>
            <a:pPr marL="0" lvl="0" indent="0" algn="ctr">
              <a:spcBef>
                <a:spcPts val="1200"/>
              </a:spcBef>
              <a:spcAft>
                <a:spcPts val="1200"/>
              </a:spcAft>
              <a:buNone/>
              <a:defRPr/>
            </a:pPr>
            <a:r>
              <a:rPr lang="en-US" sz="2600" b="1" dirty="0">
                <a:solidFill>
                  <a:schemeClr val="accent2">
                    <a:lumMod val="75000"/>
                  </a:schemeClr>
                </a:solidFill>
                <a:latin typeface="Open Sans" pitchFamily="2" charset="0"/>
                <a:ea typeface="Open Sans" pitchFamily="2" charset="0"/>
                <a:cs typeface="Open Sans" pitchFamily="2" charset="0"/>
              </a:rPr>
              <a:t>https://debblog.nsfbio.com/office-hours/</a:t>
            </a:r>
          </a:p>
          <a:p>
            <a:pPr marL="0" lvl="0" indent="0">
              <a:buNone/>
              <a:defRPr/>
            </a:pPr>
            <a:endParaRPr lang="en-US" dirty="0">
              <a:solidFill>
                <a:schemeClr val="accent2"/>
              </a:solidFill>
              <a:latin typeface="Open Sans" pitchFamily="2" charset="0"/>
              <a:ea typeface="Open Sans" pitchFamily="2" charset="0"/>
              <a:cs typeface="Open Sans" pitchFamily="2" charset="0"/>
            </a:endParaRPr>
          </a:p>
          <a:p>
            <a:pPr marL="0" lvl="0" indent="0">
              <a:buNone/>
              <a:defRPr/>
            </a:pPr>
            <a:endParaRPr lang="en-US" sz="1600" dirty="0">
              <a:solidFill>
                <a:schemeClr val="accent2"/>
              </a:solidFill>
              <a:latin typeface="Open Sans" pitchFamily="2" charset="0"/>
              <a:ea typeface="Open Sans" pitchFamily="2" charset="0"/>
              <a:cs typeface="Open Sans" pitchFamily="2" charset="0"/>
            </a:endParaRPr>
          </a:p>
          <a:p>
            <a:endParaRPr lang="en-US" dirty="0">
              <a:latin typeface="Open Sans" pitchFamily="2" charset="0"/>
              <a:ea typeface="Open Sans" pitchFamily="2" charset="0"/>
              <a:cs typeface="Open Sans" pitchFamily="2" charset="0"/>
            </a:endParaRPr>
          </a:p>
        </p:txBody>
      </p:sp>
      <p:pic>
        <p:nvPicPr>
          <p:cNvPr id="6" name="Picture 5" descr="A screenshot of the office hours page on DEBrief">
            <a:extLst>
              <a:ext uri="{FF2B5EF4-FFF2-40B4-BE49-F238E27FC236}">
                <a16:creationId xmlns:a16="http://schemas.microsoft.com/office/drawing/2014/main" id="{6341CD77-EAF7-EB48-BA2F-AC145EFE712A}"/>
              </a:ext>
            </a:extLst>
          </p:cNvPr>
          <p:cNvPicPr>
            <a:picLocks noChangeAspect="1"/>
          </p:cNvPicPr>
          <p:nvPr/>
        </p:nvPicPr>
        <p:blipFill>
          <a:blip r:embed="rId3"/>
          <a:stretch>
            <a:fillRect/>
          </a:stretch>
        </p:blipFill>
        <p:spPr>
          <a:xfrm>
            <a:off x="0" y="1914683"/>
            <a:ext cx="7105186" cy="3745931"/>
          </a:xfrm>
          <a:prstGeom prst="rect">
            <a:avLst/>
          </a:prstGeom>
        </p:spPr>
      </p:pic>
      <p:pic>
        <p:nvPicPr>
          <p:cNvPr id="5" name="Picture 4" descr="Screen shot of DEBrief post on November 2021 Virtual Office Hours">
            <a:extLst>
              <a:ext uri="{FF2B5EF4-FFF2-40B4-BE49-F238E27FC236}">
                <a16:creationId xmlns:a16="http://schemas.microsoft.com/office/drawing/2014/main" id="{290F0A4C-A7AF-A718-CF6B-5EBA944B2387}"/>
              </a:ext>
            </a:extLst>
          </p:cNvPr>
          <p:cNvPicPr>
            <a:picLocks noChangeAspect="1"/>
          </p:cNvPicPr>
          <p:nvPr/>
        </p:nvPicPr>
        <p:blipFill>
          <a:blip r:embed="rId4"/>
          <a:stretch>
            <a:fillRect/>
          </a:stretch>
        </p:blipFill>
        <p:spPr>
          <a:xfrm>
            <a:off x="6272036" y="2073397"/>
            <a:ext cx="4270064" cy="3792111"/>
          </a:xfrm>
          <a:prstGeom prst="rect">
            <a:avLst/>
          </a:prstGeom>
        </p:spPr>
      </p:pic>
      <p:sp>
        <p:nvSpPr>
          <p:cNvPr id="7" name="Slide Number Placeholder 6">
            <a:extLst>
              <a:ext uri="{FF2B5EF4-FFF2-40B4-BE49-F238E27FC236}">
                <a16:creationId xmlns:a16="http://schemas.microsoft.com/office/drawing/2014/main" id="{5B97B84C-F146-A5F7-4EC5-F167B9AF0D4A}"/>
              </a:ext>
            </a:extLst>
          </p:cNvPr>
          <p:cNvSpPr>
            <a:spLocks noGrp="1"/>
          </p:cNvSpPr>
          <p:nvPr>
            <p:ph type="sldNum" sz="quarter" idx="12"/>
          </p:nvPr>
        </p:nvSpPr>
        <p:spPr/>
        <p:txBody>
          <a:bodyPr/>
          <a:lstStyle/>
          <a:p>
            <a:fld id="{4710E8EA-57F6-764C-8914-AEEABF058192}" type="slidenum">
              <a:rPr lang="en-US" smtClean="0"/>
              <a:pPr/>
              <a:t>4</a:t>
            </a:fld>
            <a:endParaRPr lang="en-US"/>
          </a:p>
        </p:txBody>
      </p:sp>
    </p:spTree>
    <p:extLst>
      <p:ext uri="{BB962C8B-B14F-4D97-AF65-F5344CB8AC3E}">
        <p14:creationId xmlns:p14="http://schemas.microsoft.com/office/powerpoint/2010/main" val="37010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D09BF6-6014-4585-B35D-EFD0CC218552}"/>
              </a:ext>
            </a:extLst>
          </p:cNvPr>
          <p:cNvSpPr>
            <a:spLocks noGrp="1"/>
          </p:cNvSpPr>
          <p:nvPr>
            <p:ph type="title"/>
          </p:nvPr>
        </p:nvSpPr>
        <p:spPr>
          <a:xfrm>
            <a:off x="-95795" y="299400"/>
            <a:ext cx="12192000" cy="979916"/>
          </a:xfrm>
        </p:spPr>
        <p:txBody>
          <a:bodyPr>
            <a:noAutofit/>
          </a:bodyPr>
          <a:lstStyle/>
          <a:p>
            <a:pPr algn="ctr"/>
            <a:r>
              <a:rPr lang="en-US" dirty="0">
                <a:solidFill>
                  <a:schemeClr val="accent1"/>
                </a:solidFill>
                <a:latin typeface="Open Sans" pitchFamily="2" charset="0"/>
                <a:ea typeface="Open Sans" pitchFamily="2" charset="0"/>
                <a:cs typeface="Open Sans" pitchFamily="2" charset="0"/>
              </a:rPr>
              <a:t>BIO News and Updates</a:t>
            </a:r>
          </a:p>
        </p:txBody>
      </p:sp>
      <p:sp>
        <p:nvSpPr>
          <p:cNvPr id="5" name="Slide Number Placeholder 2">
            <a:extLst>
              <a:ext uri="{FF2B5EF4-FFF2-40B4-BE49-F238E27FC236}">
                <a16:creationId xmlns:a16="http://schemas.microsoft.com/office/drawing/2014/main" id="{A6194775-B42C-4717-8196-85F2AF3DF80F}"/>
              </a:ext>
              <a:ext uri="{C183D7F6-B498-43B3-948B-1728B52AA6E4}">
                <adec:decorative xmlns:adec="http://schemas.microsoft.com/office/drawing/2017/decorative" val="1"/>
              </a:ext>
            </a:extLst>
          </p:cNvPr>
          <p:cNvSpPr>
            <a:spLocks noGrp="1"/>
          </p:cNvSpPr>
          <p:nvPr>
            <p:ph type="sldNum" sz="quarter" idx="12"/>
          </p:nvPr>
        </p:nvSpPr>
        <p:spPr/>
        <p:txBody>
          <a:bodyPr/>
          <a:lstStyle/>
          <a:p>
            <a:fld id="{D969AC67-C3F7-3545-ADCE-689B70974B79}" type="slidenum">
              <a:rPr lang="en-US" smtClean="0">
                <a:latin typeface="Open Sans" pitchFamily="2" charset="0"/>
                <a:ea typeface="Open Sans" pitchFamily="2" charset="0"/>
                <a:cs typeface="Open Sans" pitchFamily="2" charset="0"/>
              </a:rPr>
              <a:pPr/>
              <a:t>5</a:t>
            </a:fld>
            <a:endParaRPr lang="en-US" dirty="0">
              <a:latin typeface="Open Sans" pitchFamily="2" charset="0"/>
              <a:ea typeface="Open Sans" pitchFamily="2" charset="0"/>
              <a:cs typeface="Open Sans" pitchFamily="2" charset="0"/>
            </a:endParaRPr>
          </a:p>
        </p:txBody>
      </p:sp>
      <p:sp>
        <p:nvSpPr>
          <p:cNvPr id="11" name="Content Placeholder 2">
            <a:extLst>
              <a:ext uri="{FF2B5EF4-FFF2-40B4-BE49-F238E27FC236}">
                <a16:creationId xmlns:a16="http://schemas.microsoft.com/office/drawing/2014/main" id="{C2ADEF84-66E8-4F58-A913-64ABE38E27FC}"/>
              </a:ext>
            </a:extLst>
          </p:cNvPr>
          <p:cNvSpPr txBox="1">
            <a:spLocks/>
          </p:cNvSpPr>
          <p:nvPr/>
        </p:nvSpPr>
        <p:spPr>
          <a:xfrm>
            <a:off x="1246027" y="1146855"/>
            <a:ext cx="9643424" cy="22685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solidFill>
                  <a:schemeClr val="accent1"/>
                </a:solidFill>
                <a:latin typeface="Open Sans" pitchFamily="2" charset="0"/>
                <a:ea typeface="Open Sans" pitchFamily="2" charset="0"/>
                <a:cs typeface="Open Sans" pitchFamily="2" charset="0"/>
              </a:rPr>
              <a:t>Visit </a:t>
            </a:r>
            <a:r>
              <a:rPr lang="en-US" sz="2800" dirty="0">
                <a:solidFill>
                  <a:schemeClr val="accent6">
                    <a:lumMod val="75000"/>
                  </a:schemeClr>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www.nsf.gov</a:t>
            </a:r>
            <a:r>
              <a:rPr lang="en-US" sz="2800" dirty="0">
                <a:solidFill>
                  <a:schemeClr val="accent6">
                    <a:lumMod val="75000"/>
                  </a:schemeClr>
                </a:solidFill>
                <a:latin typeface="Open Sans" pitchFamily="2" charset="0"/>
                <a:ea typeface="Open Sans" pitchFamily="2" charset="0"/>
                <a:cs typeface="Open Sans" pitchFamily="2" charset="0"/>
              </a:rPr>
              <a:t> </a:t>
            </a:r>
            <a:r>
              <a:rPr lang="en-US" sz="2800" dirty="0">
                <a:solidFill>
                  <a:schemeClr val="accent1"/>
                </a:solidFill>
                <a:latin typeface="Open Sans" pitchFamily="2" charset="0"/>
                <a:ea typeface="Open Sans" pitchFamily="2" charset="0"/>
                <a:cs typeface="Open Sans" pitchFamily="2" charset="0"/>
              </a:rPr>
              <a:t>and scroll down until you see the Sign up and social media banner, click on the yellow box, and follow the prompts.</a:t>
            </a:r>
          </a:p>
          <a:p>
            <a:pPr marL="0" indent="0">
              <a:buFont typeface="Arial" panose="020B0604020202020204" pitchFamily="34" charset="0"/>
              <a:buNone/>
            </a:pPr>
            <a:endParaRPr lang="en-US" sz="3200" dirty="0">
              <a:solidFill>
                <a:schemeClr val="accent1"/>
              </a:solidFill>
              <a:latin typeface="Open Sans" pitchFamily="2" charset="0"/>
              <a:ea typeface="Open Sans" pitchFamily="2" charset="0"/>
              <a:cs typeface="Open Sans" pitchFamily="2" charset="0"/>
            </a:endParaRPr>
          </a:p>
          <a:p>
            <a:endParaRPr lang="en-US" sz="2400" dirty="0">
              <a:solidFill>
                <a:schemeClr val="accent1"/>
              </a:solidFill>
              <a:latin typeface="Open Sans" pitchFamily="2" charset="0"/>
              <a:ea typeface="Open Sans" pitchFamily="2" charset="0"/>
              <a:cs typeface="Open Sans" pitchFamily="2" charset="0"/>
            </a:endParaRPr>
          </a:p>
          <a:p>
            <a:endParaRPr lang="en-US" sz="2400" dirty="0">
              <a:solidFill>
                <a:schemeClr val="accent1"/>
              </a:solidFill>
              <a:latin typeface="Open Sans" pitchFamily="2" charset="0"/>
              <a:ea typeface="Open Sans" pitchFamily="2" charset="0"/>
              <a:cs typeface="Open Sans" pitchFamily="2" charset="0"/>
            </a:endParaRPr>
          </a:p>
        </p:txBody>
      </p:sp>
      <p:pic>
        <p:nvPicPr>
          <p:cNvPr id="4" name="Picture 3" descr="A screenshot from new.nsf.gov that shows a pagewide banner reading &quot;Get the latest news on topics you chose, right in your inbox.&quot; the text is followed by a yellow &quot;Sign up&quot; button and icons depicting NSF's various social media accounts.">
            <a:extLst>
              <a:ext uri="{FF2B5EF4-FFF2-40B4-BE49-F238E27FC236}">
                <a16:creationId xmlns:a16="http://schemas.microsoft.com/office/drawing/2014/main" id="{EF6CD163-AC1F-AA39-A921-B14E399FC882}"/>
              </a:ext>
            </a:extLst>
          </p:cNvPr>
          <p:cNvPicPr>
            <a:picLocks noChangeAspect="1"/>
          </p:cNvPicPr>
          <p:nvPr/>
        </p:nvPicPr>
        <p:blipFill>
          <a:blip r:embed="rId4"/>
          <a:stretch>
            <a:fillRect/>
          </a:stretch>
        </p:blipFill>
        <p:spPr>
          <a:xfrm>
            <a:off x="560614" y="2692224"/>
            <a:ext cx="10515600" cy="876300"/>
          </a:xfrm>
          <a:prstGeom prst="rect">
            <a:avLst/>
          </a:prstGeom>
        </p:spPr>
      </p:pic>
      <p:sp>
        <p:nvSpPr>
          <p:cNvPr id="2" name="TextBox 1">
            <a:extLst>
              <a:ext uri="{FF2B5EF4-FFF2-40B4-BE49-F238E27FC236}">
                <a16:creationId xmlns:a16="http://schemas.microsoft.com/office/drawing/2014/main" id="{A2CE7E14-3C21-6825-760F-BF9807B1C487}"/>
              </a:ext>
            </a:extLst>
          </p:cNvPr>
          <p:cNvSpPr txBox="1"/>
          <p:nvPr/>
        </p:nvSpPr>
        <p:spPr>
          <a:xfrm>
            <a:off x="1780227" y="4510816"/>
            <a:ext cx="863154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3200" b="1" dirty="0">
                <a:solidFill>
                  <a:schemeClr val="accent1"/>
                </a:solidFill>
                <a:latin typeface="Open Sans" pitchFamily="2" charset="0"/>
                <a:ea typeface="Open Sans" pitchFamily="2" charset="0"/>
                <a:cs typeface="Open Sans" pitchFamily="2" charset="0"/>
              </a:rPr>
              <a:t>Volunteer to review:</a:t>
            </a:r>
            <a:r>
              <a:rPr kumimoji="0" lang="en-US" sz="3200" b="1"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rPr>
              <a:t> </a:t>
            </a:r>
            <a:r>
              <a:rPr kumimoji="0" lang="en-US" sz="44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rPr>
              <a:t>DEB: </a:t>
            </a:r>
            <a:r>
              <a:rPr kumimoji="0" lang="en-US" sz="2800" b="0" i="0" u="none" strike="noStrike" kern="1200" cap="none" spc="0" normalizeH="0" baseline="0" noProof="0" dirty="0">
                <a:ln>
                  <a:noFill/>
                </a:ln>
                <a:solidFill>
                  <a:schemeClr val="accent2">
                    <a:lumMod val="75000"/>
                  </a:schemeClr>
                </a:solidFill>
                <a:effectLst/>
                <a:uLnTx/>
                <a:uFillTx/>
                <a:latin typeface="Open Sans" pitchFamily="2" charset="0"/>
                <a:ea typeface="Open Sans" pitchFamily="2" charset="0"/>
                <a:cs typeface="Open Sans" pitchFamily="2" charset="0"/>
                <a:hlinkClick r:id="rId5">
                  <a:extLst>
                    <a:ext uri="{A12FA001-AC4F-418D-AE19-62706E023703}">
                      <ahyp:hlinkClr xmlns:ahyp="http://schemas.microsoft.com/office/drawing/2018/hyperlinkcolor" val="tx"/>
                    </a:ext>
                  </a:extLst>
                </a:hlinkClick>
              </a:rPr>
              <a:t>https://www.surveymonkey.com/r/DEBexpertise</a:t>
            </a:r>
            <a:r>
              <a:rPr kumimoji="0" lang="en-US" sz="2800" b="0" i="0" u="none" strike="noStrike" kern="1200" cap="none" spc="0" normalizeH="0" baseline="0" noProof="0" dirty="0">
                <a:ln>
                  <a:noFill/>
                </a:ln>
                <a:solidFill>
                  <a:schemeClr val="accent2">
                    <a:lumMod val="75000"/>
                  </a:schemeClr>
                </a:solidFill>
                <a:effectLst/>
                <a:uLnTx/>
                <a:uFillTx/>
                <a:latin typeface="Open Sans" pitchFamily="2" charset="0"/>
                <a:ea typeface="Open Sans" pitchFamily="2" charset="0"/>
                <a:cs typeface="Open Sans" pitchFamily="2" charset="0"/>
              </a:rPr>
              <a:t>  </a:t>
            </a:r>
          </a:p>
        </p:txBody>
      </p:sp>
    </p:spTree>
    <p:extLst>
      <p:ext uri="{BB962C8B-B14F-4D97-AF65-F5344CB8AC3E}">
        <p14:creationId xmlns:p14="http://schemas.microsoft.com/office/powerpoint/2010/main" val="278572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4873-15A5-4F37-A19E-186311B1E87B}"/>
              </a:ext>
            </a:extLst>
          </p:cNvPr>
          <p:cNvSpPr>
            <a:spLocks noGrp="1"/>
          </p:cNvSpPr>
          <p:nvPr>
            <p:ph type="title"/>
          </p:nvPr>
        </p:nvSpPr>
        <p:spPr>
          <a:xfrm>
            <a:off x="0" y="440441"/>
            <a:ext cx="12192000" cy="1280160"/>
          </a:xfrm>
        </p:spPr>
        <p:txBody>
          <a:bodyPr/>
          <a:lstStyle/>
          <a:p>
            <a:pPr algn="ctr"/>
            <a:r>
              <a:rPr lang="en-US" dirty="0">
                <a:latin typeface="Open Sans" pitchFamily="2" charset="0"/>
                <a:ea typeface="Open Sans" pitchFamily="2" charset="0"/>
                <a:cs typeface="Open Sans" pitchFamily="2" charset="0"/>
              </a:rPr>
              <a:t>Recent Funding Opportunities</a:t>
            </a:r>
          </a:p>
        </p:txBody>
      </p:sp>
      <p:sp>
        <p:nvSpPr>
          <p:cNvPr id="6" name="TextBox 5">
            <a:extLst>
              <a:ext uri="{FF2B5EF4-FFF2-40B4-BE49-F238E27FC236}">
                <a16:creationId xmlns:a16="http://schemas.microsoft.com/office/drawing/2014/main" id="{7F325E59-50C2-4CD0-9A95-0C9F4826A351}"/>
              </a:ext>
            </a:extLst>
          </p:cNvPr>
          <p:cNvSpPr txBox="1"/>
          <p:nvPr/>
        </p:nvSpPr>
        <p:spPr>
          <a:xfrm>
            <a:off x="407685" y="1080521"/>
            <a:ext cx="117843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Open Sans" pitchFamily="2" charset="0"/>
                <a:ea typeface="Open Sans" pitchFamily="2" charset="0"/>
                <a:cs typeface="Open Sans" pitchFamily="2" charset="0"/>
              </a:rPr>
              <a:t>Find links to all recent solicitations and DCL at the left side of the BIO webpage under Funding</a:t>
            </a:r>
          </a:p>
        </p:txBody>
      </p:sp>
      <p:sp>
        <p:nvSpPr>
          <p:cNvPr id="5" name="TextBox 4">
            <a:extLst>
              <a:ext uri="{FF2B5EF4-FFF2-40B4-BE49-F238E27FC236}">
                <a16:creationId xmlns:a16="http://schemas.microsoft.com/office/drawing/2014/main" id="{2F64BB6B-C52E-4DC3-BA41-AB0848700CAF}"/>
              </a:ext>
            </a:extLst>
          </p:cNvPr>
          <p:cNvSpPr txBox="1"/>
          <p:nvPr/>
        </p:nvSpPr>
        <p:spPr>
          <a:xfrm>
            <a:off x="203842" y="1535144"/>
            <a:ext cx="11784315" cy="461665"/>
          </a:xfrm>
          <a:prstGeom prst="rect">
            <a:avLst/>
          </a:prstGeom>
          <a:noFill/>
        </p:spPr>
        <p:txBody>
          <a:bodyPr wrap="square" rtlCol="0">
            <a:spAutoFit/>
          </a:bodyPr>
          <a:lstStyle/>
          <a:p>
            <a:pPr algn="ctr">
              <a:defRPr/>
            </a:pPr>
            <a:r>
              <a:rPr kumimoji="0" lang="en-US" sz="2400" b="1" i="0" u="none" strike="noStrike" kern="1200" cap="none" spc="0" normalizeH="0" baseline="0" noProof="0" dirty="0">
                <a:ln>
                  <a:noFill/>
                </a:ln>
                <a:solidFill>
                  <a:schemeClr val="accent2">
                    <a:lumMod val="75000"/>
                  </a:schemeClr>
                </a:solidFill>
                <a:effectLst/>
                <a:uLnTx/>
                <a:uFillTx/>
                <a:latin typeface="Open Sans" pitchFamily="2" charset="0"/>
                <a:ea typeface="Open Sans" pitchFamily="2" charset="0"/>
                <a:cs typeface="Open Sans" pitchFamily="2" charset="0"/>
              </a:rPr>
              <a:t>Remember – </a:t>
            </a:r>
            <a:r>
              <a:rPr kumimoji="0" lang="en-US" sz="2400" i="0" u="none" strike="noStrike" kern="1200" cap="none" spc="0" normalizeH="0" baseline="0" noProof="0" dirty="0">
                <a:ln>
                  <a:noFill/>
                </a:ln>
                <a:solidFill>
                  <a:schemeClr val="accent2">
                    <a:lumMod val="75000"/>
                  </a:schemeClr>
                </a:solidFill>
                <a:effectLst/>
                <a:uLnTx/>
                <a:uFillTx/>
                <a:latin typeface="Open Sans" pitchFamily="2" charset="0"/>
                <a:ea typeface="Open Sans" pitchFamily="2" charset="0"/>
                <a:cs typeface="Open Sans" pitchFamily="2" charset="0"/>
              </a:rPr>
              <a:t>Many </a:t>
            </a:r>
            <a:r>
              <a:rPr kumimoji="0" lang="en-US" sz="2400" b="0" i="0" u="none" strike="noStrike" kern="1200" cap="none" spc="0" normalizeH="0" baseline="0" noProof="0" dirty="0">
                <a:ln>
                  <a:noFill/>
                </a:ln>
                <a:solidFill>
                  <a:schemeClr val="accent2">
                    <a:lumMod val="75000"/>
                  </a:schemeClr>
                </a:solidFill>
                <a:effectLst/>
                <a:uLnTx/>
                <a:uFillTx/>
                <a:latin typeface="Open Sans" pitchFamily="2" charset="0"/>
                <a:ea typeface="Open Sans" pitchFamily="2" charset="0"/>
                <a:cs typeface="Open Sans" pitchFamily="2" charset="0"/>
              </a:rPr>
              <a:t>BIO solicitations have no deadlines and no submission limits. </a:t>
            </a:r>
            <a:endParaRPr kumimoji="0" lang="en-US" sz="2400" b="1" i="0" u="none" strike="noStrike" kern="1200" cap="none" spc="0" normalizeH="0" baseline="0" noProof="0" dirty="0">
              <a:ln>
                <a:noFill/>
              </a:ln>
              <a:solidFill>
                <a:schemeClr val="accent2">
                  <a:lumMod val="75000"/>
                </a:schemeClr>
              </a:solidFill>
              <a:effectLst/>
              <a:uLnTx/>
              <a:uFillTx/>
              <a:latin typeface="Open Sans" pitchFamily="2" charset="0"/>
              <a:ea typeface="Open Sans" pitchFamily="2" charset="0"/>
              <a:cs typeface="Open Sans" pitchFamily="2" charset="0"/>
            </a:endParaRPr>
          </a:p>
        </p:txBody>
      </p:sp>
      <p:sp>
        <p:nvSpPr>
          <p:cNvPr id="3" name="Content Placeholder 2">
            <a:extLst>
              <a:ext uri="{FF2B5EF4-FFF2-40B4-BE49-F238E27FC236}">
                <a16:creationId xmlns:a16="http://schemas.microsoft.com/office/drawing/2014/main" id="{F0AA5B47-33CC-488F-BD7A-CDC1071302B7}"/>
              </a:ext>
            </a:extLst>
          </p:cNvPr>
          <p:cNvSpPr>
            <a:spLocks noGrp="1"/>
          </p:cNvSpPr>
          <p:nvPr>
            <p:ph idx="1"/>
          </p:nvPr>
        </p:nvSpPr>
        <p:spPr>
          <a:xfrm>
            <a:off x="203842" y="2039129"/>
            <a:ext cx="12080487" cy="3893320"/>
          </a:xfrm>
        </p:spPr>
        <p:txBody>
          <a:bodyPr vert="horz" lIns="91440" tIns="45720" rIns="91440" bIns="45720" rtlCol="0" anchor="t">
            <a:normAutofit fontScale="92500" lnSpcReduction="10000"/>
          </a:bodyPr>
          <a:lstStyle/>
          <a:p>
            <a:pPr>
              <a:spcBef>
                <a:spcPts val="1600"/>
              </a:spcBef>
            </a:pPr>
            <a:r>
              <a:rPr lang="en-US" sz="1800" dirty="0">
                <a:solidFill>
                  <a:schemeClr val="accent2">
                    <a:lumMod val="50000"/>
                  </a:schemeClr>
                </a:solidFill>
                <a:latin typeface="Open Sans" pitchFamily="2" charset="0"/>
                <a:ea typeface="Open Sans" pitchFamily="2" charset="0"/>
                <a:cs typeface="Open Sans" pitchFamily="2" charset="0"/>
              </a:rPr>
              <a:t>NSF 23-549 </a:t>
            </a:r>
            <a:r>
              <a:rPr lang="en-US" sz="1800" dirty="0">
                <a:latin typeface="Open Sans" pitchFamily="2" charset="0"/>
                <a:ea typeface="Open Sans" pitchFamily="2" charset="0"/>
                <a:cs typeface="Open Sans" pitchFamily="2" charset="0"/>
              </a:rPr>
              <a:t>– </a:t>
            </a:r>
            <a:r>
              <a:rPr lang="en-US" sz="1800" dirty="0">
                <a:solidFill>
                  <a:schemeClr val="tx1"/>
                </a:solidFill>
                <a:latin typeface="Open Sans" pitchFamily="2" charset="0"/>
                <a:ea typeface="Open Sans" pitchFamily="2" charset="0"/>
                <a:cs typeface="Open Sans" pitchFamily="2" charset="0"/>
              </a:rPr>
              <a:t>Division of Environmental Biology Core Programs - </a:t>
            </a:r>
            <a:r>
              <a:rPr lang="en-US" sz="1800" dirty="0">
                <a:solidFill>
                  <a:srgbClr val="FF0000"/>
                </a:solidFill>
                <a:latin typeface="Open Sans" pitchFamily="2" charset="0"/>
                <a:ea typeface="Open Sans" pitchFamily="2" charset="0"/>
                <a:cs typeface="Open Sans" pitchFamily="2" charset="0"/>
              </a:rPr>
              <a:t>No deadline</a:t>
            </a:r>
            <a:endParaRPr lang="en-US" sz="1800" dirty="0">
              <a:solidFill>
                <a:schemeClr val="tx1"/>
              </a:solidFill>
              <a:latin typeface="Open Sans" pitchFamily="2" charset="0"/>
              <a:ea typeface="Open Sans" pitchFamily="2" charset="0"/>
              <a:cs typeface="Open Sans" pitchFamily="2" charset="0"/>
            </a:endParaRPr>
          </a:p>
          <a:p>
            <a:pPr>
              <a:spcBef>
                <a:spcPts val="1600"/>
              </a:spcBef>
            </a:pPr>
            <a:r>
              <a:rPr lang="en-US" sz="1800" dirty="0">
                <a:solidFill>
                  <a:schemeClr val="accent2">
                    <a:lumMod val="50000"/>
                  </a:schemeClr>
                </a:solidFill>
                <a:latin typeface="Open Sans" pitchFamily="2" charset="0"/>
                <a:ea typeface="Open Sans" pitchFamily="2" charset="0"/>
                <a:cs typeface="Open Sans" pitchFamily="2" charset="0"/>
              </a:rPr>
              <a:t>NSF 22-591 </a:t>
            </a:r>
            <a:r>
              <a:rPr lang="en-US" sz="1800" dirty="0">
                <a:latin typeface="Open Sans" pitchFamily="2" charset="0"/>
                <a:ea typeface="Open Sans" pitchFamily="2" charset="0"/>
                <a:cs typeface="Open Sans" pitchFamily="2" charset="0"/>
              </a:rPr>
              <a:t>–</a:t>
            </a:r>
            <a:r>
              <a:rPr lang="en-US" sz="1800" dirty="0">
                <a:solidFill>
                  <a:schemeClr val="accent2"/>
                </a:solidFill>
                <a:latin typeface="Open Sans" pitchFamily="2" charset="0"/>
                <a:ea typeface="Open Sans" pitchFamily="2" charset="0"/>
                <a:cs typeface="Open Sans" pitchFamily="2" charset="0"/>
              </a:rPr>
              <a:t> </a:t>
            </a:r>
            <a:r>
              <a:rPr lang="en-US" sz="1800" dirty="0">
                <a:solidFill>
                  <a:schemeClr val="tx1"/>
                </a:solidFill>
                <a:latin typeface="Open Sans" pitchFamily="2" charset="0"/>
                <a:ea typeface="Open Sans" pitchFamily="2" charset="0"/>
                <a:cs typeface="Open Sans" pitchFamily="2" charset="0"/>
              </a:rPr>
              <a:t>Opportunities for Promoting Understanding through Synthesis (OPUS) </a:t>
            </a:r>
            <a:r>
              <a:rPr lang="en-US" sz="1800" dirty="0">
                <a:latin typeface="Open Sans" pitchFamily="2" charset="0"/>
                <a:ea typeface="Open Sans" pitchFamily="2" charset="0"/>
                <a:cs typeface="Open Sans" pitchFamily="2" charset="0"/>
              </a:rPr>
              <a:t>–</a:t>
            </a:r>
            <a:r>
              <a:rPr lang="en-US" sz="1800" dirty="0">
                <a:solidFill>
                  <a:srgbClr val="FF0000"/>
                </a:solidFill>
                <a:latin typeface="Open Sans" pitchFamily="2" charset="0"/>
                <a:ea typeface="Open Sans" pitchFamily="2" charset="0"/>
                <a:cs typeface="Open Sans" pitchFamily="2" charset="0"/>
              </a:rPr>
              <a:t> No deadline</a:t>
            </a:r>
          </a:p>
          <a:p>
            <a:pPr>
              <a:spcBef>
                <a:spcPts val="1600"/>
              </a:spcBef>
            </a:pPr>
            <a:r>
              <a:rPr lang="en-US" sz="1800" dirty="0">
                <a:solidFill>
                  <a:schemeClr val="accent2">
                    <a:lumMod val="50000"/>
                  </a:schemeClr>
                </a:solidFill>
                <a:latin typeface="Open Sans" pitchFamily="2" charset="0"/>
                <a:ea typeface="Open Sans" pitchFamily="2" charset="0"/>
                <a:cs typeface="Open Sans" pitchFamily="2" charset="0"/>
              </a:rPr>
              <a:t>NSF 22-504 </a:t>
            </a:r>
            <a:r>
              <a:rPr lang="en-US" sz="1800" dirty="0">
                <a:solidFill>
                  <a:schemeClr val="tx1"/>
                </a:solidFill>
                <a:latin typeface="Open Sans" pitchFamily="2" charset="0"/>
                <a:ea typeface="Open Sans" pitchFamily="2" charset="0"/>
                <a:cs typeface="Open Sans" pitchFamily="2" charset="0"/>
              </a:rPr>
              <a:t>– Macrosystems Biology and NEON-Enabled Sciences (MSB-NES) </a:t>
            </a:r>
            <a:r>
              <a:rPr lang="en-US" sz="1800" dirty="0">
                <a:solidFill>
                  <a:srgbClr val="FF0000"/>
                </a:solidFill>
                <a:latin typeface="Open Sans" pitchFamily="2" charset="0"/>
                <a:ea typeface="Open Sans" pitchFamily="2" charset="0"/>
                <a:cs typeface="Open Sans" pitchFamily="2" charset="0"/>
              </a:rPr>
              <a:t>– Deadline Nov 13</a:t>
            </a:r>
          </a:p>
          <a:p>
            <a:pPr>
              <a:spcBef>
                <a:spcPts val="1600"/>
              </a:spcBef>
            </a:pPr>
            <a:r>
              <a:rPr lang="en-US" sz="1800" dirty="0">
                <a:solidFill>
                  <a:schemeClr val="accent2">
                    <a:lumMod val="50000"/>
                  </a:schemeClr>
                </a:solidFill>
                <a:latin typeface="Open Sans" pitchFamily="2" charset="0"/>
                <a:ea typeface="Open Sans" pitchFamily="2" charset="0"/>
                <a:cs typeface="Open Sans" pitchFamily="2" charset="0"/>
              </a:rPr>
              <a:t>NSF 20-579 </a:t>
            </a:r>
            <a:r>
              <a:rPr lang="en-US" sz="1800" dirty="0">
                <a:solidFill>
                  <a:schemeClr val="tx1"/>
                </a:solidFill>
                <a:latin typeface="Open Sans" pitchFamily="2" charset="0"/>
                <a:ea typeface="Open Sans" pitchFamily="2" charset="0"/>
                <a:cs typeface="Open Sans" pitchFamily="2" charset="0"/>
              </a:rPr>
              <a:t>– Dynamics of Integrated Socio-Environmental Systems (DISES) </a:t>
            </a:r>
            <a:r>
              <a:rPr lang="en-US" sz="1800" dirty="0">
                <a:solidFill>
                  <a:srgbClr val="FF0000"/>
                </a:solidFill>
                <a:latin typeface="Open Sans" pitchFamily="2" charset="0"/>
                <a:ea typeface="Open Sans" pitchFamily="2" charset="0"/>
                <a:cs typeface="Open Sans" pitchFamily="2" charset="0"/>
              </a:rPr>
              <a:t>– Deadline Nov 15</a:t>
            </a:r>
          </a:p>
          <a:p>
            <a:pPr marL="228600" marR="0" lvl="0" indent="-228600" algn="l" defTabSz="91440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accent2">
                    <a:lumMod val="50000"/>
                  </a:schemeClr>
                </a:solidFill>
                <a:effectLst/>
                <a:uLnTx/>
                <a:uFillTx/>
                <a:latin typeface="Open Sans" pitchFamily="2" charset="0"/>
                <a:ea typeface="Open Sans" pitchFamily="2" charset="0"/>
                <a:cs typeface="Open Sans" pitchFamily="2" charset="0"/>
              </a:rPr>
              <a:t>NSF 22-513 </a:t>
            </a:r>
            <a:r>
              <a:rPr kumimoji="0" lang="en-US" sz="1800" b="0" i="0" u="none" strike="noStrike" kern="1200" cap="none" spc="0" normalizeH="0" baseline="0" noProof="0" dirty="0">
                <a:ln>
                  <a:noFill/>
                </a:ln>
                <a:solidFill>
                  <a:srgbClr val="000000"/>
                </a:solidFill>
                <a:effectLst/>
                <a:uLnTx/>
                <a:uFillTx/>
                <a:latin typeface="Open Sans" pitchFamily="2" charset="0"/>
                <a:ea typeface="Open Sans" pitchFamily="2" charset="0"/>
                <a:cs typeface="Open Sans" pitchFamily="2" charset="0"/>
              </a:rPr>
              <a:t>– Organismal Response to Climate Change (ORCC) </a:t>
            </a:r>
            <a:r>
              <a:rPr kumimoji="0" lang="en-US" sz="1800" b="0" i="0" u="none" strike="noStrike" kern="1200" cap="none" spc="0" normalizeH="0" baseline="0" noProof="0" dirty="0">
                <a:ln>
                  <a:noFill/>
                </a:ln>
                <a:solidFill>
                  <a:srgbClr val="FF0000"/>
                </a:solidFill>
                <a:effectLst/>
                <a:uLnTx/>
                <a:uFillTx/>
                <a:latin typeface="Open Sans" pitchFamily="2" charset="0"/>
                <a:ea typeface="Open Sans" pitchFamily="2" charset="0"/>
                <a:cs typeface="Open Sans" pitchFamily="2" charset="0"/>
              </a:rPr>
              <a:t>– Deadline Nov 21</a:t>
            </a:r>
            <a:endParaRPr lang="en-US" sz="1800" dirty="0">
              <a:solidFill>
                <a:srgbClr val="FF0000"/>
              </a:solidFill>
              <a:latin typeface="Open Sans" pitchFamily="2" charset="0"/>
              <a:ea typeface="Open Sans" pitchFamily="2" charset="0"/>
              <a:cs typeface="Open Sans" pitchFamily="2" charset="0"/>
            </a:endParaRPr>
          </a:p>
          <a:p>
            <a:pPr>
              <a:spcBef>
                <a:spcPts val="1600"/>
              </a:spcBef>
            </a:pPr>
            <a:r>
              <a:rPr lang="en-US" sz="1800" dirty="0">
                <a:solidFill>
                  <a:schemeClr val="tx1"/>
                </a:solidFill>
                <a:latin typeface="Open Sans" pitchFamily="2" charset="0"/>
                <a:ea typeface="Open Sans" pitchFamily="2" charset="0"/>
                <a:cs typeface="Open Sans" pitchFamily="2" charset="0"/>
              </a:rPr>
              <a:t>DCL 23-055 – Bioinspired Design Collaborations to Accelerate the Discovery-Translation Process (</a:t>
            </a:r>
            <a:r>
              <a:rPr lang="en-US" sz="1800" dirty="0" err="1">
                <a:solidFill>
                  <a:schemeClr val="tx1"/>
                </a:solidFill>
                <a:latin typeface="Open Sans" pitchFamily="2" charset="0"/>
                <a:ea typeface="Open Sans" pitchFamily="2" charset="0"/>
                <a:cs typeface="Open Sans" pitchFamily="2" charset="0"/>
              </a:rPr>
              <a:t>BioDesign</a:t>
            </a:r>
            <a:r>
              <a:rPr lang="en-US" sz="1800" dirty="0">
                <a:solidFill>
                  <a:schemeClr val="tx1"/>
                </a:solidFill>
                <a:latin typeface="Open Sans" pitchFamily="2" charset="0"/>
                <a:ea typeface="Open Sans" pitchFamily="2" charset="0"/>
                <a:cs typeface="Open Sans" pitchFamily="2" charset="0"/>
              </a:rPr>
              <a:t>)</a:t>
            </a:r>
          </a:p>
          <a:p>
            <a:pPr>
              <a:spcBef>
                <a:spcPts val="1600"/>
              </a:spcBef>
            </a:pPr>
            <a:r>
              <a:rPr lang="en-US" sz="1800" dirty="0">
                <a:solidFill>
                  <a:schemeClr val="tx1"/>
                </a:solidFill>
                <a:latin typeface="Open Sans" pitchFamily="2" charset="0"/>
                <a:ea typeface="Open Sans" pitchFamily="2" charset="0"/>
                <a:cs typeface="Open Sans" pitchFamily="2" charset="0"/>
              </a:rPr>
              <a:t>DCL 23-092 </a:t>
            </a:r>
            <a:r>
              <a:rPr lang="en-US" sz="1800" dirty="0">
                <a:latin typeface="Open Sans" pitchFamily="2" charset="0"/>
                <a:ea typeface="Open Sans" pitchFamily="2" charset="0"/>
                <a:cs typeface="Open Sans" pitchFamily="2" charset="0"/>
              </a:rPr>
              <a:t>– </a:t>
            </a:r>
            <a:r>
              <a:rPr lang="en-US" sz="1800" dirty="0">
                <a:solidFill>
                  <a:schemeClr val="tx1"/>
                </a:solidFill>
                <a:latin typeface="Open Sans" pitchFamily="2" charset="0"/>
                <a:ea typeface="Open Sans" pitchFamily="2" charset="0"/>
                <a:cs typeface="Open Sans" pitchFamily="2" charset="0"/>
              </a:rPr>
              <a:t>Dear Colleague Letter: Availability of Earth Observation Data for NSF-Funded Researchers</a:t>
            </a:r>
          </a:p>
          <a:p>
            <a:pPr>
              <a:spcBef>
                <a:spcPts val="1600"/>
              </a:spcBef>
            </a:pPr>
            <a:r>
              <a:rPr lang="en-US" sz="1800" dirty="0">
                <a:solidFill>
                  <a:schemeClr val="tx1"/>
                </a:solidFill>
                <a:latin typeface="Open Sans" pitchFamily="2" charset="0"/>
                <a:ea typeface="Open Sans" pitchFamily="2" charset="0"/>
                <a:cs typeface="Open Sans" pitchFamily="2" charset="0"/>
              </a:rPr>
              <a:t>DCL 22-122 – Planning Proposals to Catalyze Innovative and Inclusive Wildland Fire Science through Diverse Collaborations</a:t>
            </a:r>
          </a:p>
          <a:p>
            <a:pPr>
              <a:spcBef>
                <a:spcPts val="1600"/>
              </a:spcBef>
            </a:pPr>
            <a:r>
              <a:rPr lang="en-US" sz="1800" dirty="0">
                <a:solidFill>
                  <a:schemeClr val="accent1"/>
                </a:solidFill>
                <a:latin typeface="Open Sans" pitchFamily="2" charset="0"/>
                <a:ea typeface="Open Sans" pitchFamily="2" charset="0"/>
                <a:cs typeface="Open Sans" pitchFamily="2" charset="0"/>
                <a:hlinkClick r:id="rId3">
                  <a:extLst>
                    <a:ext uri="{A12FA001-AC4F-418D-AE19-62706E023703}">
                      <ahyp:hlinkClr xmlns:ahyp="http://schemas.microsoft.com/office/drawing/2018/hyperlinkcolor" val="tx"/>
                    </a:ext>
                  </a:extLst>
                </a:hlinkClick>
              </a:rPr>
              <a:t>BIO 18-001 </a:t>
            </a:r>
            <a:r>
              <a:rPr lang="en-US" sz="1800" dirty="0">
                <a:latin typeface="Open Sans" pitchFamily="2" charset="0"/>
                <a:ea typeface="Open Sans" pitchFamily="2" charset="0"/>
                <a:cs typeface="Open Sans" pitchFamily="2" charset="0"/>
              </a:rPr>
              <a:t>– </a:t>
            </a:r>
            <a:r>
              <a:rPr lang="en-US" sz="1800" dirty="0">
                <a:solidFill>
                  <a:schemeClr val="tx1"/>
                </a:solidFill>
                <a:latin typeface="Open Sans" pitchFamily="2" charset="0"/>
                <a:ea typeface="Open Sans" pitchFamily="2" charset="0"/>
                <a:cs typeface="Open Sans" pitchFamily="2" charset="0"/>
              </a:rPr>
              <a:t>Biological Sciences Temporary/Rotator Program Officer</a:t>
            </a:r>
          </a:p>
          <a:p>
            <a:endParaRPr lang="en-US" sz="1800" dirty="0">
              <a:solidFill>
                <a:srgbClr val="FF0000"/>
              </a:solidFill>
              <a:latin typeface="Open Sans" pitchFamily="2" charset="0"/>
              <a:ea typeface="Open Sans" pitchFamily="2" charset="0"/>
              <a:cs typeface="Open Sans" pitchFamily="2" charset="0"/>
            </a:endParaRPr>
          </a:p>
        </p:txBody>
      </p:sp>
      <p:sp>
        <p:nvSpPr>
          <p:cNvPr id="7" name="Slide Number Placeholder 6">
            <a:extLst>
              <a:ext uri="{FF2B5EF4-FFF2-40B4-BE49-F238E27FC236}">
                <a16:creationId xmlns:a16="http://schemas.microsoft.com/office/drawing/2014/main" id="{C393E231-2B49-CAF2-1923-6867DF1790B1}"/>
              </a:ext>
              <a:ext uri="{C183D7F6-B498-43B3-948B-1728B52AA6E4}">
                <adec:decorative xmlns:adec="http://schemas.microsoft.com/office/drawing/2017/decorative" val="1"/>
              </a:ext>
            </a:extLst>
          </p:cNvPr>
          <p:cNvSpPr>
            <a:spLocks noGrp="1"/>
          </p:cNvSpPr>
          <p:nvPr>
            <p:ph type="sldNum" sz="quarter" idx="12"/>
          </p:nvPr>
        </p:nvSpPr>
        <p:spPr/>
        <p:txBody>
          <a:bodyPr/>
          <a:lstStyle/>
          <a:p>
            <a:fld id="{4710E8EA-57F6-764C-8914-AEEABF058192}" type="slidenum">
              <a:rPr lang="en-US" smtClean="0"/>
              <a:pPr/>
              <a:t>6</a:t>
            </a:fld>
            <a:endParaRPr lang="en-US"/>
          </a:p>
        </p:txBody>
      </p:sp>
    </p:spTree>
    <p:extLst>
      <p:ext uri="{BB962C8B-B14F-4D97-AF65-F5344CB8AC3E}">
        <p14:creationId xmlns:p14="http://schemas.microsoft.com/office/powerpoint/2010/main" val="48344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C191-95AE-B2A7-4378-5C4D11A6748A}"/>
              </a:ext>
            </a:extLst>
          </p:cNvPr>
          <p:cNvSpPr>
            <a:spLocks noGrp="1"/>
          </p:cNvSpPr>
          <p:nvPr>
            <p:ph type="title"/>
          </p:nvPr>
        </p:nvSpPr>
        <p:spPr/>
        <p:txBody>
          <a:bodyPr/>
          <a:lstStyle/>
          <a:p>
            <a:pPr algn="ctr"/>
            <a:r>
              <a:rPr lang="en-US" dirty="0"/>
              <a:t>***New DEB Core Program Solicitation***</a:t>
            </a:r>
            <a:br>
              <a:rPr lang="en-US" dirty="0"/>
            </a:br>
            <a:r>
              <a:rPr lang="en-US" b="1" dirty="0">
                <a:solidFill>
                  <a:schemeClr val="accent2">
                    <a:lumMod val="75000"/>
                  </a:schemeClr>
                </a:solidFill>
              </a:rPr>
              <a:t>NSF 23-549</a:t>
            </a:r>
          </a:p>
        </p:txBody>
      </p:sp>
      <p:sp>
        <p:nvSpPr>
          <p:cNvPr id="3" name="Content Placeholder 2">
            <a:extLst>
              <a:ext uri="{FF2B5EF4-FFF2-40B4-BE49-F238E27FC236}">
                <a16:creationId xmlns:a16="http://schemas.microsoft.com/office/drawing/2014/main" id="{39CD7ABB-74E8-09D4-0746-D7C9CE2C878C}"/>
              </a:ext>
            </a:extLst>
          </p:cNvPr>
          <p:cNvSpPr>
            <a:spLocks noGrp="1"/>
          </p:cNvSpPr>
          <p:nvPr>
            <p:ph idx="1"/>
          </p:nvPr>
        </p:nvSpPr>
        <p:spPr>
          <a:xfrm>
            <a:off x="294290" y="1606777"/>
            <a:ext cx="11666061" cy="3644446"/>
          </a:xfrm>
        </p:spPr>
        <p:txBody>
          <a:bodyPr>
            <a:noAutofit/>
          </a:bodyPr>
          <a:lstStyle/>
          <a:p>
            <a:pPr algn="l">
              <a:lnSpc>
                <a:spcPct val="120000"/>
              </a:lnSpc>
            </a:pPr>
            <a:r>
              <a:rPr lang="en-US" sz="2000" b="1" i="0" dirty="0">
                <a:solidFill>
                  <a:schemeClr val="accent1"/>
                </a:solidFill>
                <a:effectLst/>
                <a:latin typeface="+mn-lt"/>
              </a:rPr>
              <a:t>Data Management Plan: </a:t>
            </a:r>
            <a:r>
              <a:rPr lang="en-US" sz="2000" b="0" i="0" dirty="0">
                <a:solidFill>
                  <a:schemeClr val="accent1"/>
                </a:solidFill>
                <a:effectLst/>
                <a:latin typeface="+mn-lt"/>
              </a:rPr>
              <a:t>New </a:t>
            </a:r>
            <a:r>
              <a:rPr lang="en-US" sz="2000" dirty="0">
                <a:solidFill>
                  <a:schemeClr val="accent1"/>
                </a:solidFill>
                <a:latin typeface="+mn-lt"/>
              </a:rPr>
              <a:t>guidance </a:t>
            </a:r>
            <a:r>
              <a:rPr lang="en-US" sz="2000" b="0" i="0" dirty="0">
                <a:solidFill>
                  <a:schemeClr val="accent1"/>
                </a:solidFill>
                <a:effectLst/>
                <a:latin typeface="+mn-lt"/>
              </a:rPr>
              <a:t>for specimen management.</a:t>
            </a:r>
          </a:p>
          <a:p>
            <a:pPr algn="l">
              <a:lnSpc>
                <a:spcPct val="120000"/>
              </a:lnSpc>
            </a:pPr>
            <a:r>
              <a:rPr lang="en-US" sz="2000" b="1" i="0" dirty="0">
                <a:solidFill>
                  <a:schemeClr val="accent1"/>
                </a:solidFill>
                <a:effectLst/>
                <a:latin typeface="+mn-lt"/>
              </a:rPr>
              <a:t>IntBIO Track</a:t>
            </a:r>
            <a:r>
              <a:rPr lang="en-US" sz="2000" b="0" i="0" dirty="0">
                <a:solidFill>
                  <a:schemeClr val="accent1"/>
                </a:solidFill>
                <a:effectLst/>
                <a:latin typeface="+mn-lt"/>
              </a:rPr>
              <a:t>: An Integrative Research in Biology (IntBIO) track invites submission of collaborative proposals to tackle bold questions in biology that require an integrated approach to make substantive progress.</a:t>
            </a:r>
          </a:p>
          <a:p>
            <a:pPr lvl="1">
              <a:lnSpc>
                <a:spcPct val="120000"/>
              </a:lnSpc>
            </a:pPr>
            <a:r>
              <a:rPr lang="en-US" b="0" i="0" dirty="0">
                <a:solidFill>
                  <a:schemeClr val="accent1"/>
                </a:solidFill>
                <a:effectLst/>
                <a:latin typeface="Arial" panose="020B0604020202020204" pitchFamily="34" charset="0"/>
              </a:rPr>
              <a:t>must span two or more sub-disciplinary boundaries in biology</a:t>
            </a:r>
          </a:p>
          <a:p>
            <a:pPr lvl="1">
              <a:lnSpc>
                <a:spcPct val="120000"/>
              </a:lnSpc>
            </a:pPr>
            <a:r>
              <a:rPr lang="en-US" b="0" i="0" dirty="0">
                <a:solidFill>
                  <a:schemeClr val="accent1"/>
                </a:solidFill>
                <a:effectLst/>
                <a:latin typeface="Arial" panose="020B0604020202020204" pitchFamily="34" charset="0"/>
              </a:rPr>
              <a:t>Projects suitable for review in a single existing BIO program should be submitted to that program </a:t>
            </a:r>
            <a:r>
              <a:rPr lang="en-US" dirty="0">
                <a:solidFill>
                  <a:schemeClr val="accent1"/>
                </a:solidFill>
                <a:latin typeface="Arial" panose="020B0604020202020204" pitchFamily="34" charset="0"/>
              </a:rPr>
              <a:t>(i.e., and not I</a:t>
            </a:r>
            <a:r>
              <a:rPr lang="en-US" b="0" i="0" dirty="0">
                <a:solidFill>
                  <a:schemeClr val="accent1"/>
                </a:solidFill>
                <a:effectLst/>
                <a:latin typeface="Arial" panose="020B0604020202020204" pitchFamily="34" charset="0"/>
              </a:rPr>
              <a:t>ntBIO)</a:t>
            </a:r>
          </a:p>
          <a:p>
            <a:pPr>
              <a:lnSpc>
                <a:spcPct val="120000"/>
              </a:lnSpc>
            </a:pPr>
            <a:r>
              <a:rPr lang="en-US" sz="2000" b="1" dirty="0">
                <a:solidFill>
                  <a:schemeClr val="accent1"/>
                </a:solidFill>
                <a:latin typeface="+mn-lt"/>
              </a:rPr>
              <a:t>Small Grants: </a:t>
            </a:r>
            <a:r>
              <a:rPr lang="en-US" sz="2000" dirty="0">
                <a:solidFill>
                  <a:schemeClr val="accent1"/>
                </a:solidFill>
                <a:latin typeface="+mn-lt"/>
              </a:rPr>
              <a:t>Complete research projects, up to $200,000</a:t>
            </a:r>
          </a:p>
          <a:p>
            <a:pPr algn="l">
              <a:lnSpc>
                <a:spcPct val="120000"/>
              </a:lnSpc>
            </a:pPr>
            <a:r>
              <a:rPr lang="en-US" sz="2000" b="1" dirty="0">
                <a:solidFill>
                  <a:srgbClr val="FF0000"/>
                </a:solidFill>
                <a:latin typeface="+mn-lt"/>
              </a:rPr>
              <a:t>Safe and Inclusive Work Environments </a:t>
            </a:r>
            <a:r>
              <a:rPr lang="en-US" sz="2000" dirty="0">
                <a:solidFill>
                  <a:srgbClr val="FF0000"/>
                </a:solidFill>
                <a:latin typeface="+mn-lt"/>
              </a:rPr>
              <a:t>for off-site research </a:t>
            </a:r>
            <a:r>
              <a:rPr lang="en-US" sz="2000" b="1" dirty="0">
                <a:solidFill>
                  <a:srgbClr val="FF0000"/>
                </a:solidFill>
                <a:latin typeface="+mn-lt"/>
              </a:rPr>
              <a:t>required </a:t>
            </a:r>
            <a:r>
              <a:rPr lang="en-US" sz="2000" dirty="0">
                <a:solidFill>
                  <a:srgbClr val="FF0000"/>
                </a:solidFill>
                <a:latin typeface="+mn-lt"/>
              </a:rPr>
              <a:t>upon submission</a:t>
            </a:r>
            <a:r>
              <a:rPr lang="en-US" sz="2000" b="1" dirty="0">
                <a:solidFill>
                  <a:srgbClr val="FF0000"/>
                </a:solidFill>
                <a:latin typeface="+mn-lt"/>
              </a:rPr>
              <a:t>****</a:t>
            </a:r>
          </a:p>
          <a:p>
            <a:pPr marL="0" indent="0" algn="ctr">
              <a:lnSpc>
                <a:spcPct val="120000"/>
              </a:lnSpc>
              <a:buNone/>
            </a:pPr>
            <a:r>
              <a:rPr lang="en-US" dirty="0">
                <a:solidFill>
                  <a:schemeClr val="accent1"/>
                </a:solidFill>
                <a:latin typeface="+mn-lt"/>
              </a:rPr>
              <a:t>Check out the DEB Blog for more information </a:t>
            </a:r>
            <a:endParaRPr lang="en-US" b="0" i="0" dirty="0">
              <a:solidFill>
                <a:schemeClr val="accent1"/>
              </a:solidFill>
              <a:effectLst/>
              <a:latin typeface="+mn-lt"/>
            </a:endParaRPr>
          </a:p>
        </p:txBody>
      </p:sp>
      <p:sp>
        <p:nvSpPr>
          <p:cNvPr id="4" name="Slide Number Placeholder 3">
            <a:extLst>
              <a:ext uri="{FF2B5EF4-FFF2-40B4-BE49-F238E27FC236}">
                <a16:creationId xmlns:a16="http://schemas.microsoft.com/office/drawing/2014/main" id="{E183D09D-E57E-3AFF-9A68-B17AFA5EFDC8}"/>
              </a:ext>
            </a:extLst>
          </p:cNvPr>
          <p:cNvSpPr>
            <a:spLocks noGrp="1"/>
          </p:cNvSpPr>
          <p:nvPr>
            <p:ph type="sldNum" sz="quarter" idx="12"/>
          </p:nvPr>
        </p:nvSpPr>
        <p:spPr/>
        <p:txBody>
          <a:bodyPr/>
          <a:lstStyle/>
          <a:p>
            <a:fld id="{4710E8EA-57F6-764C-8914-AEEABF058192}" type="slidenum">
              <a:rPr lang="en-US" smtClean="0"/>
              <a:t>7</a:t>
            </a:fld>
            <a:endParaRPr lang="en-US"/>
          </a:p>
        </p:txBody>
      </p:sp>
    </p:spTree>
    <p:extLst>
      <p:ext uri="{BB962C8B-B14F-4D97-AF65-F5344CB8AC3E}">
        <p14:creationId xmlns:p14="http://schemas.microsoft.com/office/powerpoint/2010/main" val="168262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6A63-59C8-47E7-449C-13EFB9670D81}"/>
              </a:ext>
            </a:extLst>
          </p:cNvPr>
          <p:cNvSpPr>
            <a:spLocks noGrp="1"/>
          </p:cNvSpPr>
          <p:nvPr>
            <p:ph type="title"/>
          </p:nvPr>
        </p:nvSpPr>
        <p:spPr/>
        <p:txBody>
          <a:bodyPr/>
          <a:lstStyle/>
          <a:p>
            <a:r>
              <a:rPr lang="en-US" dirty="0"/>
              <a:t>Learning the “culture” of NSF</a:t>
            </a:r>
          </a:p>
        </p:txBody>
      </p:sp>
      <p:sp>
        <p:nvSpPr>
          <p:cNvPr id="3" name="Content Placeholder 2">
            <a:extLst>
              <a:ext uri="{FF2B5EF4-FFF2-40B4-BE49-F238E27FC236}">
                <a16:creationId xmlns:a16="http://schemas.microsoft.com/office/drawing/2014/main" id="{EB04675F-58AA-5983-55A5-807AA67E8569}"/>
              </a:ext>
            </a:extLst>
          </p:cNvPr>
          <p:cNvSpPr>
            <a:spLocks noGrp="1"/>
          </p:cNvSpPr>
          <p:nvPr>
            <p:ph idx="1"/>
          </p:nvPr>
        </p:nvSpPr>
        <p:spPr>
          <a:xfrm>
            <a:off x="231289" y="1481022"/>
            <a:ext cx="4028739" cy="3629460"/>
          </a:xfrm>
        </p:spPr>
        <p:txBody>
          <a:bodyPr/>
          <a:lstStyle/>
          <a:p>
            <a:pPr marL="0" indent="0">
              <a:buNone/>
            </a:pPr>
            <a:r>
              <a:rPr lang="en-US" b="1" dirty="0">
                <a:solidFill>
                  <a:schemeClr val="accent2">
                    <a:lumMod val="75000"/>
                  </a:schemeClr>
                </a:solidFill>
              </a:rPr>
              <a:t>Formal documentation</a:t>
            </a:r>
          </a:p>
          <a:p>
            <a:r>
              <a:rPr lang="en-US" dirty="0">
                <a:solidFill>
                  <a:schemeClr val="tx1"/>
                </a:solidFill>
              </a:rPr>
              <a:t>Proposals &amp; Awards  Policy and Procedures Guide (PAPPG)</a:t>
            </a:r>
          </a:p>
          <a:p>
            <a:r>
              <a:rPr lang="en-US" dirty="0">
                <a:solidFill>
                  <a:schemeClr val="tx1"/>
                </a:solidFill>
              </a:rPr>
              <a:t>Solicitations</a:t>
            </a:r>
          </a:p>
          <a:p>
            <a:r>
              <a:rPr lang="en-US" dirty="0">
                <a:solidFill>
                  <a:schemeClr val="tx1"/>
                </a:solidFill>
              </a:rPr>
              <a:t>Dear Colleague Letters</a:t>
            </a:r>
          </a:p>
          <a:p>
            <a:r>
              <a:rPr lang="en-US" dirty="0">
                <a:solidFill>
                  <a:schemeClr val="tx1"/>
                </a:solidFill>
              </a:rPr>
              <a:t>Research.gov/ Fastlane systems</a:t>
            </a:r>
          </a:p>
        </p:txBody>
      </p:sp>
      <p:sp>
        <p:nvSpPr>
          <p:cNvPr id="4" name="Slide Number Placeholder 3">
            <a:extLst>
              <a:ext uri="{FF2B5EF4-FFF2-40B4-BE49-F238E27FC236}">
                <a16:creationId xmlns:a16="http://schemas.microsoft.com/office/drawing/2014/main" id="{52A832E7-4D63-3E8E-E017-0C0DE3C8E23A}"/>
              </a:ext>
              <a:ext uri="{C183D7F6-B498-43B3-948B-1728B52AA6E4}">
                <adec:decorative xmlns:adec="http://schemas.microsoft.com/office/drawing/2017/decorative" val="1"/>
              </a:ext>
            </a:extLst>
          </p:cNvPr>
          <p:cNvSpPr>
            <a:spLocks noGrp="1"/>
          </p:cNvSpPr>
          <p:nvPr>
            <p:ph type="sldNum" sz="quarter" idx="12"/>
          </p:nvPr>
        </p:nvSpPr>
        <p:spPr/>
        <p:txBody>
          <a:bodyPr/>
          <a:lstStyle/>
          <a:p>
            <a:fld id="{4710E8EA-57F6-764C-8914-AEEABF058192}" type="slidenum">
              <a:rPr lang="en-US" smtClean="0"/>
              <a:t>8</a:t>
            </a:fld>
            <a:endParaRPr lang="en-US"/>
          </a:p>
        </p:txBody>
      </p:sp>
      <p:sp>
        <p:nvSpPr>
          <p:cNvPr id="5" name="Content Placeholder 2">
            <a:extLst>
              <a:ext uri="{FF2B5EF4-FFF2-40B4-BE49-F238E27FC236}">
                <a16:creationId xmlns:a16="http://schemas.microsoft.com/office/drawing/2014/main" id="{F811AE1B-9EC4-86C1-037C-E534C18F4E95}"/>
              </a:ext>
            </a:extLst>
          </p:cNvPr>
          <p:cNvSpPr txBox="1">
            <a:spLocks/>
          </p:cNvSpPr>
          <p:nvPr/>
        </p:nvSpPr>
        <p:spPr>
          <a:xfrm>
            <a:off x="4625788" y="1481022"/>
            <a:ext cx="3227295" cy="3629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lumMod val="75000"/>
                  </a:schemeClr>
                </a:solidFill>
              </a:rPr>
              <a:t>NSF outreach</a:t>
            </a:r>
          </a:p>
          <a:p>
            <a:r>
              <a:rPr lang="en-US" dirty="0">
                <a:solidFill>
                  <a:schemeClr val="tx1"/>
                </a:solidFill>
              </a:rPr>
              <a:t>Blogs</a:t>
            </a:r>
          </a:p>
          <a:p>
            <a:r>
              <a:rPr lang="en-US" dirty="0">
                <a:solidFill>
                  <a:schemeClr val="tx1"/>
                </a:solidFill>
              </a:rPr>
              <a:t>Virtual Office Hours</a:t>
            </a:r>
          </a:p>
          <a:p>
            <a:r>
              <a:rPr lang="en-US" dirty="0">
                <a:solidFill>
                  <a:schemeClr val="tx1"/>
                </a:solidFill>
              </a:rPr>
              <a:t>Conferences</a:t>
            </a:r>
          </a:p>
          <a:p>
            <a:r>
              <a:rPr lang="en-US" dirty="0">
                <a:solidFill>
                  <a:schemeClr val="tx1"/>
                </a:solidFill>
              </a:rPr>
              <a:t>Individual meetings with program officers</a:t>
            </a:r>
          </a:p>
        </p:txBody>
      </p:sp>
      <p:sp>
        <p:nvSpPr>
          <p:cNvPr id="6" name="Content Placeholder 2">
            <a:extLst>
              <a:ext uri="{FF2B5EF4-FFF2-40B4-BE49-F238E27FC236}">
                <a16:creationId xmlns:a16="http://schemas.microsoft.com/office/drawing/2014/main" id="{A9A30F8D-A9F5-BD40-079D-1460DF133F80}"/>
              </a:ext>
            </a:extLst>
          </p:cNvPr>
          <p:cNvSpPr txBox="1">
            <a:spLocks/>
          </p:cNvSpPr>
          <p:nvPr/>
        </p:nvSpPr>
        <p:spPr>
          <a:xfrm>
            <a:off x="8478818" y="1481022"/>
            <a:ext cx="3376109" cy="36294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2">
                    <a:lumMod val="75000"/>
                  </a:schemeClr>
                </a:solidFill>
              </a:rPr>
              <a:t>Participation</a:t>
            </a:r>
          </a:p>
          <a:p>
            <a:r>
              <a:rPr lang="en-US" dirty="0">
                <a:solidFill>
                  <a:schemeClr val="tx1"/>
                </a:solidFill>
              </a:rPr>
              <a:t>Proposal submission</a:t>
            </a:r>
          </a:p>
          <a:p>
            <a:r>
              <a:rPr lang="en-US" dirty="0">
                <a:solidFill>
                  <a:schemeClr val="tx1"/>
                </a:solidFill>
              </a:rPr>
              <a:t>Receiving reviews/ panel Summaries</a:t>
            </a:r>
          </a:p>
          <a:p>
            <a:r>
              <a:rPr lang="en-US" dirty="0">
                <a:solidFill>
                  <a:schemeClr val="tx1"/>
                </a:solidFill>
              </a:rPr>
              <a:t>Award management</a:t>
            </a:r>
          </a:p>
          <a:p>
            <a:pPr lvl="1"/>
            <a:r>
              <a:rPr lang="en-US" dirty="0">
                <a:solidFill>
                  <a:schemeClr val="tx1"/>
                </a:solidFill>
              </a:rPr>
              <a:t>Reports, requests, supplements</a:t>
            </a:r>
          </a:p>
          <a:p>
            <a:r>
              <a:rPr lang="en-US" dirty="0">
                <a:solidFill>
                  <a:schemeClr val="tx1"/>
                </a:solidFill>
              </a:rPr>
              <a:t>Writing ad hoc reviews</a:t>
            </a:r>
          </a:p>
          <a:p>
            <a:r>
              <a:rPr lang="en-US" dirty="0">
                <a:solidFill>
                  <a:schemeClr val="tx1"/>
                </a:solidFill>
              </a:rPr>
              <a:t>Panelist service</a:t>
            </a:r>
          </a:p>
        </p:txBody>
      </p:sp>
    </p:spTree>
    <p:extLst>
      <p:ext uri="{BB962C8B-B14F-4D97-AF65-F5344CB8AC3E}">
        <p14:creationId xmlns:p14="http://schemas.microsoft.com/office/powerpoint/2010/main" val="23455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62231-92D9-696D-AF87-083B3C20D47E}"/>
              </a:ext>
            </a:extLst>
          </p:cNvPr>
          <p:cNvSpPr>
            <a:spLocks noGrp="1"/>
          </p:cNvSpPr>
          <p:nvPr>
            <p:ph type="title"/>
          </p:nvPr>
        </p:nvSpPr>
        <p:spPr>
          <a:xfrm>
            <a:off x="457200" y="136525"/>
            <a:ext cx="11277600" cy="759557"/>
          </a:xfrm>
        </p:spPr>
        <p:txBody>
          <a:bodyPr/>
          <a:lstStyle/>
          <a:p>
            <a:r>
              <a:rPr lang="en-US" dirty="0"/>
              <a:t>NSF is a customer service-oriented organization</a:t>
            </a:r>
          </a:p>
        </p:txBody>
      </p:sp>
      <p:sp>
        <p:nvSpPr>
          <p:cNvPr id="4" name="Content Placeholder 3">
            <a:extLst>
              <a:ext uri="{FF2B5EF4-FFF2-40B4-BE49-F238E27FC236}">
                <a16:creationId xmlns:a16="http://schemas.microsoft.com/office/drawing/2014/main" id="{39D3BDCD-D1D0-931A-D144-58290B9E006B}"/>
              </a:ext>
            </a:extLst>
          </p:cNvPr>
          <p:cNvSpPr>
            <a:spLocks noGrp="1"/>
          </p:cNvSpPr>
          <p:nvPr>
            <p:ph idx="1"/>
          </p:nvPr>
        </p:nvSpPr>
        <p:spPr>
          <a:xfrm>
            <a:off x="457200" y="939933"/>
            <a:ext cx="11277600" cy="4988689"/>
          </a:xfrm>
        </p:spPr>
        <p:txBody>
          <a:bodyPr>
            <a:normAutofit fontScale="92500" lnSpcReduction="20000"/>
          </a:bodyPr>
          <a:lstStyle/>
          <a:p>
            <a:pPr marL="0" indent="0">
              <a:lnSpc>
                <a:spcPct val="110000"/>
              </a:lnSpc>
              <a:buNone/>
            </a:pPr>
            <a:r>
              <a:rPr lang="en-US" b="1" dirty="0">
                <a:solidFill>
                  <a:schemeClr val="accent2">
                    <a:lumMod val="75000"/>
                  </a:schemeClr>
                </a:solidFill>
              </a:rPr>
              <a:t>Myth:  Program officers are too busy to talk with people about their grant ideas.</a:t>
            </a:r>
            <a:endParaRPr lang="en-US" dirty="0">
              <a:solidFill>
                <a:schemeClr val="accent2">
                  <a:lumMod val="75000"/>
                </a:schemeClr>
              </a:solidFill>
            </a:endParaRPr>
          </a:p>
          <a:p>
            <a:pPr>
              <a:lnSpc>
                <a:spcPct val="110000"/>
              </a:lnSpc>
            </a:pPr>
            <a:r>
              <a:rPr lang="en-US" dirty="0">
                <a:solidFill>
                  <a:schemeClr val="tx1"/>
                </a:solidFill>
              </a:rPr>
              <a:t>Truth:  PO’s welcome PI emails and frequently meet via Zoom to discuss proposals, awards, even nascent ideas, and we </a:t>
            </a:r>
            <a:r>
              <a:rPr lang="en-US" i="1" u="sng" dirty="0">
                <a:solidFill>
                  <a:schemeClr val="tx1"/>
                </a:solidFill>
              </a:rPr>
              <a:t>enjoy</a:t>
            </a:r>
            <a:r>
              <a:rPr lang="en-US" dirty="0">
                <a:solidFill>
                  <a:schemeClr val="tx1"/>
                </a:solidFill>
              </a:rPr>
              <a:t> it!</a:t>
            </a:r>
            <a:endParaRPr lang="en-US" sz="900" dirty="0">
              <a:solidFill>
                <a:schemeClr val="tx1"/>
              </a:solidFill>
            </a:endParaRPr>
          </a:p>
          <a:p>
            <a:pPr marL="0" indent="0">
              <a:lnSpc>
                <a:spcPct val="110000"/>
              </a:lnSpc>
              <a:buNone/>
            </a:pPr>
            <a:r>
              <a:rPr lang="en-US" b="1" dirty="0">
                <a:solidFill>
                  <a:schemeClr val="accent2">
                    <a:lumMod val="75000"/>
                  </a:schemeClr>
                </a:solidFill>
              </a:rPr>
              <a:t>Myth: NSF loves to say no.</a:t>
            </a:r>
          </a:p>
          <a:p>
            <a:pPr>
              <a:lnSpc>
                <a:spcPct val="110000"/>
              </a:lnSpc>
            </a:pPr>
            <a:r>
              <a:rPr lang="en-US" dirty="0">
                <a:solidFill>
                  <a:schemeClr val="tx1"/>
                </a:solidFill>
              </a:rPr>
              <a:t>Truth: Limited budgets and high proposal pressure mean we must decline many submissions, but POs are deeply interested in fostering the success of the community.</a:t>
            </a:r>
          </a:p>
          <a:p>
            <a:pPr lvl="1">
              <a:lnSpc>
                <a:spcPct val="110000"/>
              </a:lnSpc>
            </a:pPr>
            <a:r>
              <a:rPr lang="en-US" dirty="0">
                <a:solidFill>
                  <a:schemeClr val="tx1"/>
                </a:solidFill>
              </a:rPr>
              <a:t>Providing funding calls that match where the community/research is going and opportunities for PIs to improve their submissions</a:t>
            </a:r>
          </a:p>
          <a:p>
            <a:pPr lvl="1">
              <a:lnSpc>
                <a:spcPct val="110000"/>
              </a:lnSpc>
            </a:pPr>
            <a:r>
              <a:rPr lang="en-US" dirty="0">
                <a:solidFill>
                  <a:schemeClr val="tx1"/>
                </a:solidFill>
              </a:rPr>
              <a:t>Listening to emergent obstacles/openings from people doing the work</a:t>
            </a:r>
          </a:p>
          <a:p>
            <a:pPr marL="0" indent="0">
              <a:lnSpc>
                <a:spcPct val="110000"/>
              </a:lnSpc>
              <a:buNone/>
            </a:pPr>
            <a:r>
              <a:rPr lang="en-US" b="1" dirty="0">
                <a:solidFill>
                  <a:schemeClr val="accent2">
                    <a:lumMod val="75000"/>
                  </a:schemeClr>
                </a:solidFill>
              </a:rPr>
              <a:t>Myth: NSF is a monolith.</a:t>
            </a:r>
          </a:p>
          <a:p>
            <a:pPr>
              <a:lnSpc>
                <a:spcPct val="110000"/>
              </a:lnSpc>
            </a:pPr>
            <a:r>
              <a:rPr lang="en-US" dirty="0">
                <a:solidFill>
                  <a:schemeClr val="tx1"/>
                </a:solidFill>
              </a:rPr>
              <a:t>Truth: There is tremendous diversity in process, emphasis, and expectations.  Think adaptive radiation!</a:t>
            </a:r>
          </a:p>
          <a:p>
            <a:pPr marL="457200" lvl="1" indent="0">
              <a:lnSpc>
                <a:spcPct val="110000"/>
              </a:lnSpc>
              <a:buNone/>
            </a:pPr>
            <a:endParaRPr lang="en-US" dirty="0"/>
          </a:p>
        </p:txBody>
      </p:sp>
      <p:sp>
        <p:nvSpPr>
          <p:cNvPr id="2" name="Slide Number Placeholder 1">
            <a:extLst>
              <a:ext uri="{FF2B5EF4-FFF2-40B4-BE49-F238E27FC236}">
                <a16:creationId xmlns:a16="http://schemas.microsoft.com/office/drawing/2014/main" id="{95BA2381-EA4E-58D3-41FC-8CE73F3229BA}"/>
              </a:ext>
            </a:extLst>
          </p:cNvPr>
          <p:cNvSpPr>
            <a:spLocks noGrp="1"/>
          </p:cNvSpPr>
          <p:nvPr>
            <p:ph type="sldNum" sz="quarter" idx="12"/>
          </p:nvPr>
        </p:nvSpPr>
        <p:spPr/>
        <p:txBody>
          <a:bodyPr/>
          <a:lstStyle/>
          <a:p>
            <a:fld id="{4710E8EA-57F6-764C-8914-AEEABF058192}" type="slidenum">
              <a:rPr lang="en-US" smtClean="0"/>
              <a:t>9</a:t>
            </a:fld>
            <a:endParaRPr lang="en-US"/>
          </a:p>
        </p:txBody>
      </p:sp>
    </p:spTree>
    <p:extLst>
      <p:ext uri="{BB962C8B-B14F-4D97-AF65-F5344CB8AC3E}">
        <p14:creationId xmlns:p14="http://schemas.microsoft.com/office/powerpoint/2010/main" val="53149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SF New Palette">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a9b9b7-a9ce-402b-8479-35e5f0b4cd5e" xsi:nil="true"/>
    <lcf76f155ced4ddcb4097134ff3c332f xmlns="62a14be4-5b77-4c4a-919c-ecf5422d170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CF0402BF3E3448889F1BDC7174186E" ma:contentTypeVersion="9" ma:contentTypeDescription="Create a new document." ma:contentTypeScope="" ma:versionID="5f43fab0c88aad6d4831490b181c4d55">
  <xsd:schema xmlns:xsd="http://www.w3.org/2001/XMLSchema" xmlns:xs="http://www.w3.org/2001/XMLSchema" xmlns:p="http://schemas.microsoft.com/office/2006/metadata/properties" xmlns:ns2="62a14be4-5b77-4c4a-919c-ecf5422d1702" xmlns:ns3="c7a9b9b7-a9ce-402b-8479-35e5f0b4cd5e" targetNamespace="http://schemas.microsoft.com/office/2006/metadata/properties" ma:root="true" ma:fieldsID="11065188da5b44fb50626fa55a518907" ns2:_="" ns3:_="">
    <xsd:import namespace="62a14be4-5b77-4c4a-919c-ecf5422d1702"/>
    <xsd:import namespace="c7a9b9b7-a9ce-402b-8479-35e5f0b4c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14be4-5b77-4c4a-919c-ecf5422d1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a9b9b7-a9ce-402b-8479-35e5f0b4cd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a2868e3-d77d-4b9e-a4b6-4e0cfc63387a}" ma:internalName="TaxCatchAll" ma:showField="CatchAllData" ma:web="c7a9b9b7-a9ce-402b-8479-35e5f0b4cd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965370-828F-45E4-83F5-31404AD0C631}">
  <ds:schemaRefs>
    <ds:schemaRef ds:uri="499f7049-5b9f-4977-9ea8-f5a45b0bf39c"/>
    <ds:schemaRef ds:uri="8a6edb59-8b9d-461f-b3c5-8f99e15f13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7a9b9b7-a9ce-402b-8479-35e5f0b4cd5e"/>
    <ds:schemaRef ds:uri="62a14be4-5b77-4c4a-919c-ecf5422d1702"/>
  </ds:schemaRefs>
</ds:datastoreItem>
</file>

<file path=customXml/itemProps2.xml><?xml version="1.0" encoding="utf-8"?>
<ds:datastoreItem xmlns:ds="http://schemas.openxmlformats.org/officeDocument/2006/customXml" ds:itemID="{8319A5E1-F6B6-4EFC-B8AD-48B4980B8C07}">
  <ds:schemaRefs>
    <ds:schemaRef ds:uri="http://schemas.microsoft.com/sharepoint/v3/contenttype/forms"/>
  </ds:schemaRefs>
</ds:datastoreItem>
</file>

<file path=customXml/itemProps3.xml><?xml version="1.0" encoding="utf-8"?>
<ds:datastoreItem xmlns:ds="http://schemas.openxmlformats.org/officeDocument/2006/customXml" ds:itemID="{FFBA8C17-8108-4BBE-A02F-C8285E852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14be4-5b77-4c4a-919c-ecf5422d1702"/>
    <ds:schemaRef ds:uri="c7a9b9b7-a9ce-402b-8479-35e5f0b4c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1157</TotalTime>
  <Words>2450</Words>
  <Application>Microsoft Office PowerPoint</Application>
  <PresentationFormat>Widescreen</PresentationFormat>
  <Paragraphs>201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Open Sans</vt:lpstr>
      <vt:lpstr>Calibri</vt:lpstr>
      <vt:lpstr>Office Theme</vt:lpstr>
      <vt:lpstr>Division of Environmental Biology Virtual Office Hour </vt:lpstr>
      <vt:lpstr>Welcome! Division of Environmental Biology</vt:lpstr>
      <vt:lpstr>DEB Virtual Office Hour</vt:lpstr>
      <vt:lpstr>DEB Blog posts upcoming topics, registration, and recap posts</vt:lpstr>
      <vt:lpstr>BIO News and Updates</vt:lpstr>
      <vt:lpstr>Recent Funding Opportunities</vt:lpstr>
      <vt:lpstr>***New DEB Core Program Solicitation*** NSF 23-549</vt:lpstr>
      <vt:lpstr>Learning the “culture” of NSF</vt:lpstr>
      <vt:lpstr>NSF is a customer service-oriented organization</vt:lpstr>
      <vt:lpstr>Preparing to submit a proposal</vt:lpstr>
      <vt:lpstr>Getting reviews back after a proposal submission</vt:lpstr>
      <vt:lpstr>Award administration: Congratulations!  Now the real work begins…. </vt:lpstr>
      <vt:lpstr>Award administration: Congratulations!  Now the real work begins…. </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Vision Template</dc:title>
  <dc:subject/>
  <dc:creator>gdcoll@associates.nsf.gov;ammason@nsf.gov</dc:creator>
  <cp:keywords>Vision</cp:keywords>
  <dc:description/>
  <cp:lastModifiedBy>Washington, Christina N.</cp:lastModifiedBy>
  <cp:revision>72</cp:revision>
  <dcterms:created xsi:type="dcterms:W3CDTF">2020-09-04T16:24:30Z</dcterms:created>
  <dcterms:modified xsi:type="dcterms:W3CDTF">2023-08-09T13:32:51Z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0x0101008ACF0402BF3E3448889F1BDC7174186E</vt:lpwstr>
  </property>
  <property fmtid="{D5CDD505-2E9C-101B-9397-08002B2CF9AE}" pid="3" name="NXPowerLiteLastOptimized">
    <vt:lpwstr>40261494</vt:lpwstr>
  </property>
  <property fmtid="{D5CDD505-2E9C-101B-9397-08002B2CF9AE}" pid="4" name="NXPowerLiteSettings">
    <vt:lpwstr>C900052003A000</vt:lpwstr>
  </property>
  <property fmtid="{D5CDD505-2E9C-101B-9397-08002B2CF9AE}" pid="5" name="NXPowerLiteVersion">
    <vt:lpwstr>D8.0.8</vt:lpwstr>
  </property>
  <property fmtid="{D5CDD505-2E9C-101B-9397-08002B2CF9AE}" pid="6" name="TitusGUID">
    <vt:lpwstr>bcaabcf1-147e-4dd1-a5c0-836ac1a6bf79</vt:lpwstr>
  </property>
  <property fmtid="{D5CDD505-2E9C-101B-9397-08002B2CF9AE}" pid="7" name="ContainsCUI">
    <vt:lpwstr>No</vt:lpwstr>
  </property>
</Properties>
</file>