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  <p:sldMasterId id="2147483730" r:id="rId5"/>
    <p:sldMasterId id="2147483740" r:id="rId6"/>
  </p:sldMasterIdLst>
  <p:notesMasterIdLst>
    <p:notesMasterId r:id="rId37"/>
  </p:notesMasterIdLst>
  <p:sldIdLst>
    <p:sldId id="276" r:id="rId7"/>
    <p:sldId id="454" r:id="rId8"/>
    <p:sldId id="2142534187" r:id="rId9"/>
    <p:sldId id="2142534188" r:id="rId10"/>
    <p:sldId id="2142534189" r:id="rId11"/>
    <p:sldId id="2142534191" r:id="rId12"/>
    <p:sldId id="2142534197" r:id="rId13"/>
    <p:sldId id="2142534199" r:id="rId14"/>
    <p:sldId id="2142534192" r:id="rId15"/>
    <p:sldId id="2142534193" r:id="rId16"/>
    <p:sldId id="2142534190" r:id="rId17"/>
    <p:sldId id="2147374792" r:id="rId18"/>
    <p:sldId id="2147374793" r:id="rId19"/>
    <p:sldId id="2142534177" r:id="rId20"/>
    <p:sldId id="2147374791" r:id="rId21"/>
    <p:sldId id="2142534194" r:id="rId22"/>
    <p:sldId id="2142534195" r:id="rId23"/>
    <p:sldId id="2142534200" r:id="rId24"/>
    <p:sldId id="2147374794" r:id="rId25"/>
    <p:sldId id="2142534198" r:id="rId26"/>
    <p:sldId id="2142534201" r:id="rId27"/>
    <p:sldId id="2142534203" r:id="rId28"/>
    <p:sldId id="2142534164" r:id="rId29"/>
    <p:sldId id="2147374767" r:id="rId30"/>
    <p:sldId id="2142534202" r:id="rId31"/>
    <p:sldId id="2147374790" r:id="rId32"/>
    <p:sldId id="2147374795" r:id="rId33"/>
    <p:sldId id="2147374796" r:id="rId34"/>
    <p:sldId id="256" r:id="rId35"/>
    <p:sldId id="39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8CBD06-8873-4FCE-BE3F-08325C2DACB0}" name="Watkins de Jong, Laurel N." initials="WdJLN" userId="S::7234580393@nsf.gov::662ae360-e076-45f3-8697-dac3bb970c78" providerId="AD"/>
  <p188:author id="{21706C4D-D7CB-3E07-4832-C77DC461F688}" name="Kennedy, Allyson" initials="" userId="S::7805527828@nsf.gov::33e0850c-452b-4b5a-8f30-d5c2b3d7c434" providerId="AD"/>
  <p188:author id="{095F77C2-1C35-BBF1-F715-A42B2F0B54E8}" name="Hjalmarson, Margret" initials="HM" userId="S::7550054438@nsf.gov::6d9cdce7-4928-478e-bf3e-1cf451db59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000"/>
    <a:srgbClr val="F8F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396" autoAdjust="0"/>
  </p:normalViewPr>
  <p:slideViewPr>
    <p:cSldViewPr snapToGrid="0">
      <p:cViewPr varScale="1">
        <p:scale>
          <a:sx n="70" d="100"/>
          <a:sy n="70" d="100"/>
        </p:scale>
        <p:origin x="54" y="1608"/>
      </p:cViewPr>
      <p:guideLst/>
    </p:cSldViewPr>
  </p:slideViewPr>
  <p:outlineViewPr>
    <p:cViewPr>
      <p:scale>
        <a:sx n="33" d="100"/>
        <a:sy n="33" d="100"/>
      </p:scale>
      <p:origin x="0" y="-7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D82C2-4D0C-CD49-A37C-0254319F53F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105DD-01DD-614F-A91B-5BE76B383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2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ACDD8-89FB-574A-8A87-6A752B0B1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509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/>
            </a:endParaRPr>
          </a:p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ACDD8-89FB-574A-8A87-6A752B0B1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11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ACDD8-89FB-574A-8A87-6A752B0B1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50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ACDD8-89FB-574A-8A87-6A752B0B1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4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3c747aae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93c747aae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772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ACDD8-89FB-574A-8A87-6A752B0B1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00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ACDD8-89FB-574A-8A87-6A752B0B1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509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>
          <a:extLst>
            <a:ext uri="{FF2B5EF4-FFF2-40B4-BE49-F238E27FC236}">
              <a16:creationId xmlns:a16="http://schemas.microsoft.com/office/drawing/2014/main" id="{1B4CD45A-8E55-F3B0-B1D5-365D8F61E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00c00367bc_0_395:notes">
            <a:extLst>
              <a:ext uri="{FF2B5EF4-FFF2-40B4-BE49-F238E27FC236}">
                <a16:creationId xmlns:a16="http://schemas.microsoft.com/office/drawing/2014/main" id="{44A559BA-A125-B8F4-2FC6-004865791D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00c00367bc_0_395:notes">
            <a:extLst>
              <a:ext uri="{FF2B5EF4-FFF2-40B4-BE49-F238E27FC236}">
                <a16:creationId xmlns:a16="http://schemas.microsoft.com/office/drawing/2014/main" id="{9637A8D4-0276-3C41-1D94-1D3557B594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493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A8FC9-75AB-581A-5B51-7FEC76B37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4A5961-9403-D0D8-2B23-D830FD405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A8FE1-4C44-04C5-960A-A433CAFAC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News Gothic MT"/>
              </a:rPr>
              <a:t>The </a:t>
            </a:r>
            <a:r>
              <a:rPr lang="en-US" sz="1200" b="1" err="1">
                <a:solidFill>
                  <a:schemeClr val="accent4">
                    <a:lumMod val="75000"/>
                  </a:schemeClr>
                </a:solidFill>
                <a:latin typeface="News Gothic MT"/>
              </a:rPr>
              <a:t>EducateAI</a:t>
            </a:r>
            <a:r>
              <a:rPr lang="en-US" sz="1200" b="1">
                <a:solidFill>
                  <a:schemeClr val="accent4">
                    <a:lumMod val="75000"/>
                  </a:schemeClr>
                </a:solidFill>
                <a:latin typeface="News Gothic MT"/>
              </a:rPr>
              <a:t> Dear Colleague Letter</a:t>
            </a:r>
            <a:r>
              <a:rPr lang="en-US" sz="1200" b="1">
                <a:solidFill>
                  <a:schemeClr val="accent4">
                    <a:lumMod val="50000"/>
                  </a:schemeClr>
                </a:solidFill>
                <a:latin typeface="News Gothic MT"/>
              </a:rPr>
              <a:t> </a:t>
            </a:r>
            <a:r>
              <a:rPr lang="en-US" sz="1200">
                <a:latin typeface="News Gothic MT"/>
              </a:rPr>
              <a:t>(24-025) seeks to support: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News Gothic MT"/>
              </a:rPr>
              <a:t>Professional learning opportunities &amp; communities;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News Gothic MT"/>
              </a:rPr>
              <a:t>Inclusive AI educational resources (curricula, tools, data sources, assessments, </a:t>
            </a:r>
            <a:r>
              <a:rPr lang="en-US" sz="1200" err="1">
                <a:latin typeface="News Gothic MT"/>
              </a:rPr>
              <a:t>etc</a:t>
            </a:r>
            <a:r>
              <a:rPr lang="en-US" sz="1200">
                <a:latin typeface="News Gothic M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News Gothic MT"/>
              </a:rPr>
              <a:t>Educational infrastructure needed to support AI education across institutions;</a:t>
            </a:r>
          </a:p>
          <a:p>
            <a:r>
              <a:rPr lang="en-US" sz="1200">
                <a:latin typeface="News Gothic MT"/>
              </a:rPr>
              <a:t> and build upon/contribute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News Gothic MT"/>
              </a:rPr>
              <a:t>Research on broadening participation to better understand and inform efforts to support students from groups historically underrepresented in computing;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News Gothic MT"/>
              </a:rPr>
              <a:t>Research and development needed to make state-of the art, inclusive AI education available to all students in preK-12 schools, 2-year colleges, and 4-year colleges and universities. </a:t>
            </a:r>
            <a:endParaRPr lang="en-US" sz="1200">
              <a:latin typeface="News Gothic MT" panose="020B0503020103020203" pitchFamily="34" charset="0"/>
            </a:endParaRPr>
          </a:p>
          <a:p>
            <a:r>
              <a:rPr lang="en-US" b="0" i="0">
                <a:solidFill>
                  <a:srgbClr val="3C3D3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Proposals may also address </a:t>
            </a:r>
            <a:r>
              <a:rPr lang="en-US" b="1" i="0">
                <a:solidFill>
                  <a:srgbClr val="3C3D3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data science </a:t>
            </a:r>
            <a:r>
              <a:rPr lang="en-US" b="0" i="0">
                <a:solidFill>
                  <a:srgbClr val="3C3D3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skills and practices relevant to AI careers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E773A-E4D6-B898-0951-519AB2450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5D076-DFB8-9844-A40D-41010659C1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6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894-B562-3A4E-A612-D11DD4D3F13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7C5E-DBB0-5147-8FA0-20260B89D7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BDAFB01A-B653-4C80-EBE4-180BDA7324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0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894-B562-3A4E-A612-D11DD4D3F13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7C5E-DBB0-5147-8FA0-20260B89D7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and Vertical TextHeader">
            <a:extLst>
              <a:ext uri="{FF2B5EF4-FFF2-40B4-BE49-F238E27FC236}">
                <a16:creationId xmlns:a16="http://schemas.microsoft.com/office/drawing/2014/main" id="{98331A5A-43DF-CF65-8B3D-288A30031A9A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894-B562-3A4E-A612-D11DD4D3F13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7C5E-DBB0-5147-8FA0-20260B89D7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Vertical Title and TextHeader">
            <a:extLst>
              <a:ext uri="{FF2B5EF4-FFF2-40B4-BE49-F238E27FC236}">
                <a16:creationId xmlns:a16="http://schemas.microsoft.com/office/drawing/2014/main" id="{51A017DE-F83E-01C2-D9E3-2A512C3BD538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574801"/>
            <a:ext cx="10972800" cy="4551363"/>
          </a:xfrm>
          <a:prstGeom prst="rect">
            <a:avLst/>
          </a:prstGeom>
        </p:spPr>
        <p:txBody>
          <a:bodyPr/>
          <a:lstStyle>
            <a:lvl1pPr marL="282575" indent="-282575">
              <a:buClrTx/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buClrTx/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ClrTx/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>
              <a:buClrTx/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ClrTx/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BD37B4B-E685-4123-9BCA-906FDA173147}" type="datetime1">
              <a:rPr lang="en-US" smtClean="0">
                <a:solidFill>
                  <a:srgbClr val="333399">
                    <a:lumMod val="75000"/>
                  </a:srgbClr>
                </a:solidFill>
              </a:rPr>
              <a:pPr/>
              <a:t>5/9/2024</a:t>
            </a:fld>
            <a:endParaRPr lang="en-US">
              <a:solidFill>
                <a:srgbClr val="333399">
                  <a:lumMod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33399">
                  <a:lumMod val="75000"/>
                </a:srgbClr>
              </a:solidFill>
            </a:endParaRPr>
          </a:p>
        </p:txBody>
      </p:sp>
      <p:sp>
        <p:nvSpPr>
          <p:cNvPr id="7" name="Title Placeholder 21"/>
          <p:cNvSpPr>
            <a:spLocks noGrp="1"/>
          </p:cNvSpPr>
          <p:nvPr>
            <p:ph type="title" idx="13"/>
          </p:nvPr>
        </p:nvSpPr>
        <p:spPr>
          <a:xfrm>
            <a:off x="287867" y="228600"/>
            <a:ext cx="10532533" cy="7874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hcSlideMaster.ContentHeader">
            <a:extLst>
              <a:ext uri="{FF2B5EF4-FFF2-40B4-BE49-F238E27FC236}">
                <a16:creationId xmlns:a16="http://schemas.microsoft.com/office/drawing/2014/main" id="{45D4FB2F-65D9-D0F9-AA5F-889F1D792D30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752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SlideMaster83.Title SlideHeader">
            <a:extLst>
              <a:ext uri="{FF2B5EF4-FFF2-40B4-BE49-F238E27FC236}">
                <a16:creationId xmlns:a16="http://schemas.microsoft.com/office/drawing/2014/main" id="{9F066D84-5F49-FE38-A468-D09947C3B1FB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83.Title and ContentHeader">
            <a:extLst>
              <a:ext uri="{FF2B5EF4-FFF2-40B4-BE49-F238E27FC236}">
                <a16:creationId xmlns:a16="http://schemas.microsoft.com/office/drawing/2014/main" id="{85605B66-D51C-D37A-74C1-63A9761646C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83.Section HeaderHeader">
            <a:extLst>
              <a:ext uri="{FF2B5EF4-FFF2-40B4-BE49-F238E27FC236}">
                <a16:creationId xmlns:a16="http://schemas.microsoft.com/office/drawing/2014/main" id="{A741A404-6028-E808-4D76-923B7F5C7780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83.Two ContentHeader">
            <a:extLst>
              <a:ext uri="{FF2B5EF4-FFF2-40B4-BE49-F238E27FC236}">
                <a16:creationId xmlns:a16="http://schemas.microsoft.com/office/drawing/2014/main" id="{525CD03F-D805-76D9-0FA4-4C52B34AB352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83.ComparisonHeader">
            <a:extLst>
              <a:ext uri="{FF2B5EF4-FFF2-40B4-BE49-F238E27FC236}">
                <a16:creationId xmlns:a16="http://schemas.microsoft.com/office/drawing/2014/main" id="{A37E72D4-9F68-876F-A8A2-5B256F44C938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hcSlideMaster83.Title OnlyHeader">
            <a:extLst>
              <a:ext uri="{FF2B5EF4-FFF2-40B4-BE49-F238E27FC236}">
                <a16:creationId xmlns:a16="http://schemas.microsoft.com/office/drawing/2014/main" id="{20872250-3A61-B78F-E636-3A43045B4F82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894-B562-3A4E-A612-D11DD4D3F13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7C5E-DBB0-5147-8FA0-20260B89D7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and ContentHeader">
            <a:extLst>
              <a:ext uri="{FF2B5EF4-FFF2-40B4-BE49-F238E27FC236}">
                <a16:creationId xmlns:a16="http://schemas.microsoft.com/office/drawing/2014/main" id="{E000229E-4220-467B-050B-FA122F0EA6A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40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cSlideMaster83.BlankHeader">
            <a:extLst>
              <a:ext uri="{FF2B5EF4-FFF2-40B4-BE49-F238E27FC236}">
                <a16:creationId xmlns:a16="http://schemas.microsoft.com/office/drawing/2014/main" id="{3ABA998C-6016-B3F2-8D76-5BC0D9902D3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83.Content with CaptionHeader">
            <a:extLst>
              <a:ext uri="{FF2B5EF4-FFF2-40B4-BE49-F238E27FC236}">
                <a16:creationId xmlns:a16="http://schemas.microsoft.com/office/drawing/2014/main" id="{26EB7CE1-1B08-1087-B193-AEC29192F3D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83.Picture with CaptionHeader">
            <a:extLst>
              <a:ext uri="{FF2B5EF4-FFF2-40B4-BE49-F238E27FC236}">
                <a16:creationId xmlns:a16="http://schemas.microsoft.com/office/drawing/2014/main" id="{5EBA9FD6-BDA1-2FF6-7C3E-2BBC2A655EA0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4" name="Google Shape;304;p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hcSlideMaster83.Title and bodyHeader">
            <a:extLst>
              <a:ext uri="{FF2B5EF4-FFF2-40B4-BE49-F238E27FC236}">
                <a16:creationId xmlns:a16="http://schemas.microsoft.com/office/drawing/2014/main" id="{2083EEC6-D82A-4E30-BDB0-0138F77EC5B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44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7D4BE-2E9C-3131-0893-19DA4341D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00CAA-1660-F81B-74EF-C108A4611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37236-7CBB-50DF-06A3-2059132E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F13B5-43B2-9D58-163A-92F5FF42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11A4C-3EF0-66A0-158D-8E5CE3F3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7E6BC-5A0F-D645-516D-D59D47F2B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cSlideMaster93.Title SlideHeader">
            <a:extLst>
              <a:ext uri="{FF2B5EF4-FFF2-40B4-BE49-F238E27FC236}">
                <a16:creationId xmlns:a16="http://schemas.microsoft.com/office/drawing/2014/main" id="{0DC2386E-A90A-2EAC-692A-3C41B6D940F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434C-E4D6-B52C-B2EC-F74AC1DF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10744-32F6-1653-F604-0FF6AB5B1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01708-15A7-4C41-C5E0-BC867232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6D558-66A6-9246-B925-6F8B27AB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DFD17-A0CC-AFD3-9EF9-5FE430DA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93.Title and ContentHeader">
            <a:extLst>
              <a:ext uri="{FF2B5EF4-FFF2-40B4-BE49-F238E27FC236}">
                <a16:creationId xmlns:a16="http://schemas.microsoft.com/office/drawing/2014/main" id="{9FFB69B7-F6B7-3BBD-A80F-F136891F9D82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7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B0C2-4030-6801-7EEA-98C146F4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A0DF7-2AFC-2FCA-E711-6DE4639C7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58AD5-EA25-325E-C760-0153FAA2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97991-29EF-E866-6882-D9C74BDD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EECB9-263E-001F-237A-D679D5EE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93.Section HeaderHeader">
            <a:extLst>
              <a:ext uri="{FF2B5EF4-FFF2-40B4-BE49-F238E27FC236}">
                <a16:creationId xmlns:a16="http://schemas.microsoft.com/office/drawing/2014/main" id="{C04407EE-E712-52DD-F853-65DCAA48EAD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E805-AEA7-1359-4111-59B8900AB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9C81-2854-87ED-28B1-61CC05734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E155B-FC46-23D6-AA4D-974863340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465C7-C20B-D827-F223-E2EA6F90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009C6-CC19-D2BD-D0E6-9B5555D3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8F210-A151-D950-F181-72ACD68E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93.Two ContentHeader">
            <a:extLst>
              <a:ext uri="{FF2B5EF4-FFF2-40B4-BE49-F238E27FC236}">
                <a16:creationId xmlns:a16="http://schemas.microsoft.com/office/drawing/2014/main" id="{83B99302-9781-CA9E-9911-953F409C072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8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5701-DBB5-C82C-BED8-D8C2012F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35755-009A-DA9A-22BE-79E28658E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3BB77-7E4C-7118-7440-D67FE0802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8DC7C-435C-5675-7E66-8242701C9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2CDD1-FF54-2F2B-0618-4004C70E8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DEB50-DC8D-8E2D-3853-6E5DFBD36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31719E-1093-8798-B8DA-7F06E40BE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4E8719-CABC-9D8F-2652-0DF75CEE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hcSlideMaster93.ComparisonHeader">
            <a:extLst>
              <a:ext uri="{FF2B5EF4-FFF2-40B4-BE49-F238E27FC236}">
                <a16:creationId xmlns:a16="http://schemas.microsoft.com/office/drawing/2014/main" id="{3C118319-1A12-5AD1-38AF-17B994462EE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FCB9-B5D2-E1A0-B887-DF1F00E2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6620E-4A60-D264-D486-83D87A88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F157B-EE8B-6649-C22E-7AF24221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4C5A4-00F5-AF65-9A00-BC7652EC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cSlideMaster93.Title OnlyHeader">
            <a:extLst>
              <a:ext uri="{FF2B5EF4-FFF2-40B4-BE49-F238E27FC236}">
                <a16:creationId xmlns:a16="http://schemas.microsoft.com/office/drawing/2014/main" id="{03563648-9306-23A5-6F4D-111123C25D8B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894-B562-3A4E-A612-D11DD4D3F13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7C5E-DBB0-5147-8FA0-20260B89D7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Section HeaderHeader">
            <a:extLst>
              <a:ext uri="{FF2B5EF4-FFF2-40B4-BE49-F238E27FC236}">
                <a16:creationId xmlns:a16="http://schemas.microsoft.com/office/drawing/2014/main" id="{C5E3C78F-6EFE-23DC-9AF9-2DCD2C334EF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94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B13B6-1939-EE3E-0024-EBF39301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791FA8-7A31-8986-3F5C-41FF0802E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920F7-5600-9911-37B4-11E95C0A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93.BlankHeader">
            <a:extLst>
              <a:ext uri="{FF2B5EF4-FFF2-40B4-BE49-F238E27FC236}">
                <a16:creationId xmlns:a16="http://schemas.microsoft.com/office/drawing/2014/main" id="{094BE899-07BE-59B0-4815-278989EFB94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217A-66D0-8B49-EE2F-52D7BC0A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A04DE-6329-66E9-A371-7228E2CD1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D9A08-6DFE-87F6-55B4-9EF5A9119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8E44B-7E3A-42BE-A415-ABB9201A1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B0796-BB33-0258-C517-BF910A51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59F72-F392-109C-985D-3722CEFB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93.Content with CaptionHeader">
            <a:extLst>
              <a:ext uri="{FF2B5EF4-FFF2-40B4-BE49-F238E27FC236}">
                <a16:creationId xmlns:a16="http://schemas.microsoft.com/office/drawing/2014/main" id="{9F674377-0F5E-5C12-313C-7F3306B4611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8864-83BB-9FEB-6CEF-EA391B392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18ED08-FF77-9BF0-F569-869151C73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B57BA-6C85-FDBC-21CC-1BCE2A7F6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563F8-4EEB-A165-CBDA-0A24133BB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6E462-5622-AD3A-4365-F1A37025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A62A5-DE9D-68DA-4B96-21F4FB8C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93.Picture with CaptionHeader">
            <a:extLst>
              <a:ext uri="{FF2B5EF4-FFF2-40B4-BE49-F238E27FC236}">
                <a16:creationId xmlns:a16="http://schemas.microsoft.com/office/drawing/2014/main" id="{E64D3BE1-0A8D-69AA-A64C-EACE4E509BB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8EA9-DC9F-A451-CEC1-CB002C7F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BEA93-1DA8-BF1C-DCB0-97D352298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0E21C-D19A-4891-4224-34F7E8F3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AE68D-6DE3-0109-DCEA-A57A11088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6A0C2-B8E4-C953-2952-B1189F04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cSlideMaster93.Title and Vertical TextHeader">
            <a:extLst>
              <a:ext uri="{FF2B5EF4-FFF2-40B4-BE49-F238E27FC236}">
                <a16:creationId xmlns:a16="http://schemas.microsoft.com/office/drawing/2014/main" id="{8188A490-388B-DF27-0347-E26E4633969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0216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C7474-001E-AE24-5C54-70C3A1FDB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E3F2B-0BF7-E26F-029B-0E8C08FC6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D470B-3E19-8665-BC6A-446BED6F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C3361-57D4-6C96-9A8B-B8FE9B4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48D39-F463-E147-5EF6-EC8D2E59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cSlideMaster93.Vertical Title and TextHeader">
            <a:extLst>
              <a:ext uri="{FF2B5EF4-FFF2-40B4-BE49-F238E27FC236}">
                <a16:creationId xmlns:a16="http://schemas.microsoft.com/office/drawing/2014/main" id="{037493A7-255E-02CB-1FE3-2FB84F0403CA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1874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975" y="102907"/>
            <a:ext cx="10474900" cy="754343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26815" y="6355292"/>
            <a:ext cx="2411186" cy="365125"/>
          </a:xfrm>
        </p:spPr>
        <p:txBody>
          <a:bodyPr/>
          <a:lstStyle/>
          <a:p>
            <a:fld id="{F384092C-9B9C-9748-AC6A-F06C9D03AD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3250" y="1397000"/>
            <a:ext cx="10699750" cy="453099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533393" indent="-3429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723885" indent="-3429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914378" indent="-3429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104870" indent="-3429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52C573-0C30-824A-9998-990960154B3C}"/>
              </a:ext>
            </a:extLst>
          </p:cNvPr>
          <p:cNvCxnSpPr>
            <a:cxnSpLocks/>
          </p:cNvCxnSpPr>
          <p:nvPr userDrawn="1"/>
        </p:nvCxnSpPr>
        <p:spPr>
          <a:xfrm>
            <a:off x="445975" y="860908"/>
            <a:ext cx="1123183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F5E293D-84A8-DE4B-AEA5-5FC36490FA81}"/>
              </a:ext>
            </a:extLst>
          </p:cNvPr>
          <p:cNvSpPr txBox="1"/>
          <p:nvPr userDrawn="1"/>
        </p:nvSpPr>
        <p:spPr>
          <a:xfrm>
            <a:off x="1392226" y="-10885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500"/>
          </a:p>
        </p:txBody>
      </p:sp>
      <p:pic>
        <p:nvPicPr>
          <p:cNvPr id="8" name="Picture 7" descr="Network Technology Background">
            <a:extLst>
              <a:ext uri="{FF2B5EF4-FFF2-40B4-BE49-F238E27FC236}">
                <a16:creationId xmlns:a16="http://schemas.microsoft.com/office/drawing/2014/main" id="{F98F6079-FCE6-F009-2D46-C0E9250657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6269248"/>
            <a:ext cx="12275127" cy="606563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9CA3E5-D65D-C680-9164-18FAA3AFBDD2}"/>
              </a:ext>
            </a:extLst>
          </p:cNvPr>
          <p:cNvSpPr txBox="1">
            <a:spLocks/>
          </p:cNvSpPr>
          <p:nvPr userDrawn="1"/>
        </p:nvSpPr>
        <p:spPr>
          <a:xfrm>
            <a:off x="445975" y="6389968"/>
            <a:ext cx="2411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0">
                <a:solidFill>
                  <a:srgbClr val="92D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NAIRR Pilot</a:t>
            </a:r>
          </a:p>
        </p:txBody>
      </p:sp>
    </p:spTree>
    <p:extLst>
      <p:ext uri="{BB962C8B-B14F-4D97-AF65-F5344CB8AC3E}">
        <p14:creationId xmlns:p14="http://schemas.microsoft.com/office/powerpoint/2010/main" val="2459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894-B562-3A4E-A612-D11DD4D3F13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7C5E-DBB0-5147-8FA0-20260B89D7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Two ContentHeader">
            <a:extLst>
              <a:ext uri="{FF2B5EF4-FFF2-40B4-BE49-F238E27FC236}">
                <a16:creationId xmlns:a16="http://schemas.microsoft.com/office/drawing/2014/main" id="{686D8758-3DB7-47AA-5FBB-D1CE3E73736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6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894-B562-3A4E-A612-D11DD4D3F13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7C5E-DBB0-5147-8FA0-20260B89D7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hcSlideMaster.ComparisonHeader">
            <a:extLst>
              <a:ext uri="{FF2B5EF4-FFF2-40B4-BE49-F238E27FC236}">
                <a16:creationId xmlns:a16="http://schemas.microsoft.com/office/drawing/2014/main" id="{739941F9-8518-2094-2E59-63ADAD07C0B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4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894-B562-3A4E-A612-D11DD4D3F13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7C5E-DBB0-5147-8FA0-20260B89D7D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cSlideMaster.Title OnlyHeader">
            <a:extLst>
              <a:ext uri="{FF2B5EF4-FFF2-40B4-BE49-F238E27FC236}">
                <a16:creationId xmlns:a16="http://schemas.microsoft.com/office/drawing/2014/main" id="{A5476A29-88A1-DA80-BA44-D9B737FC759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0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894-B562-3A4E-A612-D11DD4D3F13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7C5E-DBB0-5147-8FA0-20260B89D7D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1603BC12-0CC4-6DAB-6CF6-E00D4792AC7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6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894-B562-3A4E-A612-D11DD4D3F13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7C5E-DBB0-5147-8FA0-20260B89D7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Content with CaptionHeader">
            <a:extLst>
              <a:ext uri="{FF2B5EF4-FFF2-40B4-BE49-F238E27FC236}">
                <a16:creationId xmlns:a16="http://schemas.microsoft.com/office/drawing/2014/main" id="{D143C048-50D4-8B7A-B143-669BE2C11E8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C894-B562-3A4E-A612-D11DD4D3F13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7C5E-DBB0-5147-8FA0-20260B89D7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Picture with CaptionHeader">
            <a:extLst>
              <a:ext uri="{FF2B5EF4-FFF2-40B4-BE49-F238E27FC236}">
                <a16:creationId xmlns:a16="http://schemas.microsoft.com/office/drawing/2014/main" id="{4F55FC36-A592-457E-13F4-C03F7B3A54F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4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DC894-B562-3A4E-A612-D11DD4D3F13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7C5E-DBB0-5147-8FA0-20260B89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1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0500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7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54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D3E12-F137-316F-6763-6C15B82E1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B6F1B-3EA9-7430-4150-294742BF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D7BA9-9BE6-4E94-31BA-5B330F227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4645F-045E-F7BC-7A3B-7BD96B661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B5F51-0397-7AE9-94E7-BAD5FDE6F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49642F3-1B8F-AA25-9FE3-39640F27EC2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0500"/>
            <a:ext cx="12192000" cy="158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A0387F-5506-E53B-A21E-380B921EE0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8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negiefoundation.org/" TargetMode="External"/><Relationship Id="rId2" Type="http://schemas.openxmlformats.org/officeDocument/2006/relationships/hyperlink" Target="https://journals.sagepub.com/doi/10.3102/0013189X16631750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learndbir.org/" TargetMode="External"/><Relationship Id="rId5" Type="http://schemas.openxmlformats.org/officeDocument/2006/relationships/hyperlink" Target="http://researchandpractice.org/" TargetMode="External"/><Relationship Id="rId4" Type="http://schemas.openxmlformats.org/officeDocument/2006/relationships/hyperlink" Target="http://rpp.wtgrantfoundation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cses.nsf.gov/pubs/nsf23315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6CCFE-4D65-2741-BFCE-5F80909C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3A7067F-0D35-43F8-B865-BAEABBDDD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latin typeface="+mj-lt"/>
              </a:rPr>
              <a:t>Computer Science for All Program Webinar</a:t>
            </a:r>
            <a:br>
              <a:rPr lang="en-US" dirty="0">
                <a:latin typeface="+mj-lt"/>
              </a:rPr>
            </a:br>
            <a:r>
              <a:rPr lang="en-US" b="0" dirty="0">
                <a:latin typeface="+mj-lt"/>
              </a:rPr>
              <a:t>(NSF 24-555 </a:t>
            </a:r>
            <a:r>
              <a:rPr lang="en-US" b="0" dirty="0" err="1">
                <a:latin typeface="+mj-lt"/>
              </a:rPr>
              <a:t>CSforAll</a:t>
            </a:r>
            <a:r>
              <a:rPr lang="en-US" b="0" dirty="0">
                <a:latin typeface="+mj-lt"/>
              </a:rPr>
              <a:t>: Research and RPPs)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540BAFA-6E7C-44B4-9F31-55CE925EA6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Directorates for:</a:t>
            </a:r>
            <a:endParaRPr lang="en-US" b="1" i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r>
              <a:rPr lang="en-US" i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Computer and Information Science and Engineering </a:t>
            </a:r>
            <a:r>
              <a:rPr lang="en-US" b="1" i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(CISE)</a:t>
            </a:r>
          </a:p>
          <a:p>
            <a:r>
              <a:rPr lang="en-US" i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STEM Education </a:t>
            </a:r>
            <a:r>
              <a:rPr lang="en-US" b="1" i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(EDU)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" name="flSlide21Footer" descr="  ">
            <a:extLst>
              <a:ext uri="{FF2B5EF4-FFF2-40B4-BE49-F238E27FC236}">
                <a16:creationId xmlns:a16="http://schemas.microsoft.com/office/drawing/2014/main" id="{5C5267C0-7188-CBF8-CD62-2CB36B37C9B3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2658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6CCFE-4D65-2741-BFCE-5F80909C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3A7067F-0D35-43F8-B865-BAEABBDDD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cap="non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Description of Project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000" b="1" cap="non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trands 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540BAFA-6E7C-44B4-9F31-55CE925EA6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i="0">
                <a:latin typeface="Calibri" panose="020F0502020204030204" pitchFamily="34" charset="0"/>
                <a:cs typeface="Calibri" panose="020F0502020204030204" pitchFamily="34" charset="0"/>
              </a:rPr>
              <a:t>1. Research-Practice Partnerships</a:t>
            </a:r>
          </a:p>
          <a:p>
            <a:pPr marL="0" indent="0">
              <a:buNone/>
            </a:pPr>
            <a:r>
              <a:rPr lang="en-US" i="0">
                <a:latin typeface="Calibri" panose="020F0502020204030204" pitchFamily="34" charset="0"/>
                <a:cs typeface="Calibri" panose="020F0502020204030204" pitchFamily="34" charset="0"/>
              </a:rPr>
              <a:t>2. Research on Learning and Instruction</a:t>
            </a:r>
            <a:endParaRPr lang="en-US" sz="2800" i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6386-1170-F780-93B7-5A40D299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67" y="304167"/>
            <a:ext cx="10515600" cy="1325563"/>
          </a:xfrm>
        </p:spPr>
        <p:txBody>
          <a:bodyPr anchor="ctr"/>
          <a:lstStyle/>
          <a:p>
            <a:r>
              <a:rPr lang="en-US" dirty="0">
                <a:solidFill>
                  <a:schemeClr val="accent1"/>
                </a:solidFill>
                <a:highlight>
                  <a:srgbClr val="FFFFFF"/>
                </a:highlight>
                <a:latin typeface="+mj-lt"/>
              </a:rPr>
              <a:t>Principles of RPPs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531F96-EDE5-968A-BD9F-68B2B2989C2C}"/>
              </a:ext>
            </a:extLst>
          </p:cNvPr>
          <p:cNvSpPr txBox="1"/>
          <p:nvPr/>
        </p:nvSpPr>
        <p:spPr>
          <a:xfrm>
            <a:off x="563074" y="1418566"/>
            <a:ext cx="23976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 dirty="0">
                <a:effectLst/>
                <a:highlight>
                  <a:srgbClr val="FFFFFF"/>
                </a:highlight>
                <a:latin typeface="Open Sans Light" pitchFamily="2" charset="0"/>
              </a:rPr>
              <a:t>Well-organized team</a:t>
            </a:r>
            <a:endParaRPr lang="en-US" dirty="0"/>
          </a:p>
        </p:txBody>
      </p:sp>
      <p:sp>
        <p:nvSpPr>
          <p:cNvPr id="8" name="Google Shape;508;p80">
            <a:extLst>
              <a:ext uri="{FF2B5EF4-FFF2-40B4-BE49-F238E27FC236}">
                <a16:creationId xmlns:a16="http://schemas.microsoft.com/office/drawing/2014/main" id="{61D82C37-718D-A2B0-C659-6D9CCF274630}"/>
              </a:ext>
            </a:extLst>
          </p:cNvPr>
          <p:cNvSpPr/>
          <p:nvPr/>
        </p:nvSpPr>
        <p:spPr>
          <a:xfrm>
            <a:off x="672167" y="1909983"/>
            <a:ext cx="2187882" cy="3042390"/>
          </a:xfrm>
          <a:prstGeom prst="rect">
            <a:avLst/>
          </a:prstGeom>
          <a:solidFill>
            <a:srgbClr val="03366E"/>
          </a:solidFill>
          <a:ln w="28575" cap="flat" cmpd="sng">
            <a:solidFill>
              <a:srgbClr val="CEB5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lnSpc>
                <a:spcPct val="95000"/>
              </a:lnSpc>
              <a:spcAft>
                <a:spcPts val="600"/>
              </a:spcAft>
              <a:buSzPts val="1018"/>
              <a:buNone/>
            </a:pPr>
            <a:r>
              <a:rPr lang="en-US" sz="1600" dirty="0">
                <a:solidFill>
                  <a:schemeClr val="l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Montserrat Medium"/>
              </a:rPr>
              <a:t>Researchers</a:t>
            </a:r>
          </a:p>
          <a:p>
            <a:pPr marL="0" indent="0" algn="ctr">
              <a:lnSpc>
                <a:spcPct val="95000"/>
              </a:lnSpc>
              <a:spcAft>
                <a:spcPts val="600"/>
              </a:spcAft>
              <a:buSzPts val="1018"/>
              <a:buNone/>
            </a:pPr>
            <a:r>
              <a:rPr lang="en-US" sz="1600" dirty="0">
                <a:solidFill>
                  <a:schemeClr val="l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Montserrat Medium"/>
              </a:rPr>
              <a:t>PreK-12 practitioners (teachers, administrators, and counselors), </a:t>
            </a:r>
          </a:p>
          <a:p>
            <a:pPr marL="0" indent="0" algn="ctr">
              <a:lnSpc>
                <a:spcPct val="95000"/>
              </a:lnSpc>
              <a:spcAft>
                <a:spcPts val="600"/>
              </a:spcAft>
              <a:buSzPts val="1018"/>
              <a:buNone/>
            </a:pPr>
            <a:r>
              <a:rPr lang="en-US" sz="1600" dirty="0">
                <a:solidFill>
                  <a:schemeClr val="l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Montserrat Medium"/>
              </a:rPr>
              <a:t>Other community, foundation, policy, and industry partners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62A893-2601-3263-8250-E9F3974471A9}"/>
              </a:ext>
            </a:extLst>
          </p:cNvPr>
          <p:cNvSpPr txBox="1"/>
          <p:nvPr/>
        </p:nvSpPr>
        <p:spPr>
          <a:xfrm>
            <a:off x="3886196" y="1418566"/>
            <a:ext cx="41580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effectLst/>
                <a:highlight>
                  <a:srgbClr val="FFFFFF"/>
                </a:highlight>
                <a:latin typeface="Open Sans Light" pitchFamily="2" charset="0"/>
              </a:rPr>
              <a:t>Engagement of research with practice</a:t>
            </a:r>
            <a:endParaRPr lang="en-US" dirty="0"/>
          </a:p>
        </p:txBody>
      </p:sp>
      <p:sp>
        <p:nvSpPr>
          <p:cNvPr id="6" name="Google Shape;505;p80">
            <a:extLst>
              <a:ext uri="{FF2B5EF4-FFF2-40B4-BE49-F238E27FC236}">
                <a16:creationId xmlns:a16="http://schemas.microsoft.com/office/drawing/2014/main" id="{DD09BD9A-14A2-4330-DFE4-745067B5100D}"/>
              </a:ext>
            </a:extLst>
          </p:cNvPr>
          <p:cNvSpPr/>
          <p:nvPr/>
        </p:nvSpPr>
        <p:spPr>
          <a:xfrm>
            <a:off x="3906955" y="1863188"/>
            <a:ext cx="1910790" cy="3042390"/>
          </a:xfrm>
          <a:prstGeom prst="rect">
            <a:avLst/>
          </a:prstGeom>
          <a:solidFill>
            <a:srgbClr val="03366E"/>
          </a:solidFill>
          <a:ln w="28575" cap="flat" cmpd="sng">
            <a:solidFill>
              <a:srgbClr val="CEB5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rPr>
              <a:t>Shared participation in </a:t>
            </a:r>
            <a:r>
              <a:rPr lang="en-US" sz="1600" b="1" kern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Arial"/>
              </a:rPr>
              <a:t>rigorous research </a:t>
            </a:r>
            <a:r>
              <a:rPr lang="en-US" sz="1600" kern="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rPr>
              <a:t>about problems of practice</a:t>
            </a:r>
          </a:p>
        </p:txBody>
      </p:sp>
      <p:sp>
        <p:nvSpPr>
          <p:cNvPr id="9" name="Google Shape;514;p80">
            <a:extLst>
              <a:ext uri="{FF2B5EF4-FFF2-40B4-BE49-F238E27FC236}">
                <a16:creationId xmlns:a16="http://schemas.microsoft.com/office/drawing/2014/main" id="{667E5FD5-0EA9-C0AC-8426-ED2C0EF52C56}"/>
              </a:ext>
            </a:extLst>
          </p:cNvPr>
          <p:cNvSpPr/>
          <p:nvPr/>
        </p:nvSpPr>
        <p:spPr>
          <a:xfrm>
            <a:off x="6096000" y="1863188"/>
            <a:ext cx="1969008" cy="3042383"/>
          </a:xfrm>
          <a:prstGeom prst="rect">
            <a:avLst/>
          </a:prstGeom>
          <a:solidFill>
            <a:srgbClr val="03366E"/>
          </a:solidFill>
          <a:ln w="28575" cap="flat" cmpd="sng">
            <a:solidFill>
              <a:srgbClr val="CEB5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en-US" sz="1400" kern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rPr>
              <a:t>Teams work together to </a:t>
            </a:r>
            <a:r>
              <a:rPr lang="en-US" sz="1400" b="1" kern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Arial"/>
              </a:rPr>
              <a:t>iteratively define/refine </a:t>
            </a:r>
            <a:r>
              <a:rPr lang="en-US" sz="1400" kern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rPr>
              <a:t>common goals, research questions, metrics, implementation</a:t>
            </a:r>
            <a:endParaRPr sz="1400" kern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Arial"/>
            </a:endParaRPr>
          </a:p>
        </p:txBody>
      </p:sp>
      <p:sp>
        <p:nvSpPr>
          <p:cNvPr id="7" name="Google Shape;507;p80">
            <a:extLst>
              <a:ext uri="{FF2B5EF4-FFF2-40B4-BE49-F238E27FC236}">
                <a16:creationId xmlns:a16="http://schemas.microsoft.com/office/drawing/2014/main" id="{4148B8B8-E208-0E58-7E95-416E563A7F42}"/>
              </a:ext>
            </a:extLst>
          </p:cNvPr>
          <p:cNvSpPr txBox="1">
            <a:spLocks/>
          </p:cNvSpPr>
          <p:nvPr/>
        </p:nvSpPr>
        <p:spPr>
          <a:xfrm>
            <a:off x="2766648" y="5000131"/>
            <a:ext cx="6435725" cy="10112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sz="1600">
                <a:solidFill>
                  <a:schemeClr val="tx1"/>
                </a:solidFill>
                <a:sym typeface="Montserrat Medium"/>
              </a:rPr>
              <a:t>Long-term collaborations</a:t>
            </a:r>
            <a:endParaRPr lang="en-US" sz="800">
              <a:solidFill>
                <a:schemeClr val="tx1"/>
              </a:solidFill>
              <a:sym typeface="Montserrat Medium"/>
            </a:endParaRPr>
          </a:p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sz="1600">
                <a:solidFill>
                  <a:schemeClr val="tx1"/>
                </a:solidFill>
                <a:sym typeface="Montserrat Medium"/>
              </a:rPr>
              <a:t>Diversity of expertise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E29F3C-4716-8656-C6EE-2879DFC2C390}"/>
              </a:ext>
            </a:extLst>
          </p:cNvPr>
          <p:cNvSpPr txBox="1"/>
          <p:nvPr/>
        </p:nvSpPr>
        <p:spPr>
          <a:xfrm>
            <a:off x="9590058" y="1418566"/>
            <a:ext cx="1706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>
                <a:effectLst/>
                <a:highlight>
                  <a:srgbClr val="FFFFFF"/>
                </a:highlight>
                <a:latin typeface="Open Sans Light" pitchFamily="2" charset="0"/>
              </a:rPr>
              <a:t>Outcomes</a:t>
            </a:r>
            <a:endParaRPr lang="en-US"/>
          </a:p>
        </p:txBody>
      </p:sp>
      <p:grpSp>
        <p:nvGrpSpPr>
          <p:cNvPr id="10" name="Group 9" descr="Educational improvements">
            <a:extLst>
              <a:ext uri="{FF2B5EF4-FFF2-40B4-BE49-F238E27FC236}">
                <a16:creationId xmlns:a16="http://schemas.microsoft.com/office/drawing/2014/main" id="{EF56EB99-C8A8-22EE-77F2-C094D03BF32C}"/>
              </a:ext>
            </a:extLst>
          </p:cNvPr>
          <p:cNvGrpSpPr/>
          <p:nvPr/>
        </p:nvGrpSpPr>
        <p:grpSpPr>
          <a:xfrm>
            <a:off x="9590058" y="1842440"/>
            <a:ext cx="1706802" cy="3291583"/>
            <a:chOff x="9590058" y="2053517"/>
            <a:chExt cx="1706802" cy="3291583"/>
          </a:xfrm>
        </p:grpSpPr>
        <p:sp>
          <p:nvSpPr>
            <p:cNvPr id="11" name="Google Shape;515;p80">
              <a:extLst>
                <a:ext uri="{FF2B5EF4-FFF2-40B4-BE49-F238E27FC236}">
                  <a16:creationId xmlns:a16="http://schemas.microsoft.com/office/drawing/2014/main" id="{C6E511A0-BE0E-15A9-E85A-DDA3FFAC89FB}"/>
                </a:ext>
              </a:extLst>
            </p:cNvPr>
            <p:cNvSpPr/>
            <p:nvPr/>
          </p:nvSpPr>
          <p:spPr>
            <a:xfrm>
              <a:off x="9590060" y="2053517"/>
              <a:ext cx="1706800" cy="1548800"/>
            </a:xfrm>
            <a:prstGeom prst="rect">
              <a:avLst/>
            </a:prstGeom>
            <a:solidFill>
              <a:srgbClr val="03366E"/>
            </a:solidFill>
            <a:ln w="28575" cap="flat" cmpd="sng">
              <a:solidFill>
                <a:srgbClr val="CE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600">
                  <a:solidFill>
                    <a:schemeClr val="lt1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Montserrat Medium"/>
                </a:rPr>
                <a:t>Educational improvement</a:t>
              </a:r>
            </a:p>
          </p:txBody>
        </p:sp>
        <p:sp>
          <p:nvSpPr>
            <p:cNvPr id="12" name="Google Shape;516;p80">
              <a:extLst>
                <a:ext uri="{FF2B5EF4-FFF2-40B4-BE49-F238E27FC236}">
                  <a16:creationId xmlns:a16="http://schemas.microsoft.com/office/drawing/2014/main" id="{673FD37F-7223-9B5B-40D9-19428630BAFA}"/>
                </a:ext>
              </a:extLst>
            </p:cNvPr>
            <p:cNvSpPr/>
            <p:nvPr/>
          </p:nvSpPr>
          <p:spPr>
            <a:xfrm>
              <a:off x="9590058" y="3796300"/>
              <a:ext cx="1706800" cy="1548800"/>
            </a:xfrm>
            <a:prstGeom prst="rect">
              <a:avLst/>
            </a:prstGeom>
            <a:solidFill>
              <a:srgbClr val="03366E"/>
            </a:solidFill>
            <a:ln w="28575" cap="flat" cmpd="sng">
              <a:solidFill>
                <a:srgbClr val="CE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600">
                  <a:solidFill>
                    <a:schemeClr val="lt1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Montserrat Medium"/>
                </a:rPr>
                <a:t>Equitable transformation</a:t>
              </a:r>
            </a:p>
          </p:txBody>
        </p:sp>
        <p:grpSp>
          <p:nvGrpSpPr>
            <p:cNvPr id="13" name="Google Shape;521;p80">
              <a:extLst>
                <a:ext uri="{FF2B5EF4-FFF2-40B4-BE49-F238E27FC236}">
                  <a16:creationId xmlns:a16="http://schemas.microsoft.com/office/drawing/2014/main" id="{1F980988-DBAB-5967-E2B9-C173055A72A0}"/>
                </a:ext>
              </a:extLst>
            </p:cNvPr>
            <p:cNvGrpSpPr/>
            <p:nvPr/>
          </p:nvGrpSpPr>
          <p:grpSpPr>
            <a:xfrm>
              <a:off x="10103260" y="3359765"/>
              <a:ext cx="680424" cy="679108"/>
              <a:chOff x="2381800" y="2593675"/>
              <a:chExt cx="365400" cy="365400"/>
            </a:xfrm>
          </p:grpSpPr>
          <p:sp>
            <p:nvSpPr>
              <p:cNvPr id="15" name="Google Shape;522;p80">
                <a:extLst>
                  <a:ext uri="{FF2B5EF4-FFF2-40B4-BE49-F238E27FC236}">
                    <a16:creationId xmlns:a16="http://schemas.microsoft.com/office/drawing/2014/main" id="{335FAF17-03AD-ECC8-2657-9DDBEE390130}"/>
                  </a:ext>
                </a:extLst>
              </p:cNvPr>
              <p:cNvSpPr/>
              <p:nvPr/>
            </p:nvSpPr>
            <p:spPr>
              <a:xfrm>
                <a:off x="2381800" y="2593675"/>
                <a:ext cx="365400" cy="365400"/>
              </a:xfrm>
              <a:prstGeom prst="ellipse">
                <a:avLst/>
              </a:prstGeom>
              <a:solidFill>
                <a:srgbClr val="03366E"/>
              </a:solidFill>
              <a:ln>
                <a:solidFill>
                  <a:srgbClr val="03366E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Arial"/>
                </a:endParaRPr>
              </a:p>
            </p:txBody>
          </p:sp>
          <p:sp>
            <p:nvSpPr>
              <p:cNvPr id="16" name="Google Shape;523;p80">
                <a:extLst>
                  <a:ext uri="{FF2B5EF4-FFF2-40B4-BE49-F238E27FC236}">
                    <a16:creationId xmlns:a16="http://schemas.microsoft.com/office/drawing/2014/main" id="{CE4B5A71-D0AB-677A-7B66-53DEFA5D15BC}"/>
                  </a:ext>
                </a:extLst>
              </p:cNvPr>
              <p:cNvSpPr/>
              <p:nvPr/>
            </p:nvSpPr>
            <p:spPr>
              <a:xfrm>
                <a:off x="2459350" y="2671225"/>
                <a:ext cx="210300" cy="210300"/>
              </a:xfrm>
              <a:prstGeom prst="ellipse">
                <a:avLst/>
              </a:prstGeom>
              <a:solidFill>
                <a:srgbClr val="CEB5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Arial"/>
                </a:endParaRPr>
              </a:p>
            </p:txBody>
          </p:sp>
        </p:grpSp>
        <p:sp>
          <p:nvSpPr>
            <p:cNvPr id="14" name="Google Shape;524;p80">
              <a:extLst>
                <a:ext uri="{FF2B5EF4-FFF2-40B4-BE49-F238E27FC236}">
                  <a16:creationId xmlns:a16="http://schemas.microsoft.com/office/drawing/2014/main" id="{AD73C295-A13E-C961-39DA-A1F763D061D8}"/>
                </a:ext>
              </a:extLst>
            </p:cNvPr>
            <p:cNvSpPr txBox="1"/>
            <p:nvPr/>
          </p:nvSpPr>
          <p:spPr>
            <a:xfrm>
              <a:off x="10247669" y="3429000"/>
              <a:ext cx="604000" cy="533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Arial"/>
                </a:rPr>
                <a:t>&amp;</a:t>
              </a:r>
              <a:endParaRPr sz="1867" kern="0">
                <a:solidFill>
                  <a:srgbClr val="00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endParaRPr>
            </a:p>
          </p:txBody>
        </p:sp>
      </p:grpSp>
      <p:cxnSp>
        <p:nvCxnSpPr>
          <p:cNvPr id="17" name="Google Shape;527;p80">
            <a:extLst>
              <a:ext uri="{FF2B5EF4-FFF2-40B4-BE49-F238E27FC236}">
                <a16:creationId xmlns:a16="http://schemas.microsoft.com/office/drawing/2014/main" id="{799367F6-DA91-247F-FD2A-AEA3AA38A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43263" y="3384380"/>
            <a:ext cx="1034495" cy="0"/>
          </a:xfrm>
          <a:prstGeom prst="straightConnector1">
            <a:avLst/>
          </a:prstGeom>
          <a:noFill/>
          <a:ln w="76200" cap="flat" cmpd="sng">
            <a:solidFill>
              <a:srgbClr val="9933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527;p80">
            <a:extLst>
              <a:ext uri="{FF2B5EF4-FFF2-40B4-BE49-F238E27FC236}">
                <a16:creationId xmlns:a16="http://schemas.microsoft.com/office/drawing/2014/main" id="{324A9959-8857-0219-E95D-67332FCEC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004457" y="3370680"/>
            <a:ext cx="660929" cy="13700"/>
          </a:xfrm>
          <a:prstGeom prst="straightConnector1">
            <a:avLst/>
          </a:prstGeom>
          <a:noFill/>
          <a:ln w="76200" cap="flat" cmpd="sng">
            <a:solidFill>
              <a:srgbClr val="9933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" name="Right Arrow 18">
            <a:extLst>
              <a:ext uri="{FF2B5EF4-FFF2-40B4-BE49-F238E27FC236}">
                <a16:creationId xmlns:a16="http://schemas.microsoft.com/office/drawing/2014/main" id="{EB9B2901-5B06-C1C8-1947-637837374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167" y="5388690"/>
            <a:ext cx="10624691" cy="431651"/>
          </a:xfrm>
          <a:prstGeom prst="rightArrow">
            <a:avLst/>
          </a:prstGeom>
          <a:gradFill flip="none" rotWithShape="1">
            <a:gsLst>
              <a:gs pos="0">
                <a:srgbClr val="CEB562">
                  <a:tint val="66000"/>
                  <a:satMod val="160000"/>
                  <a:lumMod val="45000"/>
                </a:srgbClr>
              </a:gs>
              <a:gs pos="83000">
                <a:srgbClr val="CEB562">
                  <a:tint val="44500"/>
                  <a:satMod val="160000"/>
                </a:srgbClr>
              </a:gs>
              <a:gs pos="100000">
                <a:srgbClr val="CEB562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6386-1170-F780-93B7-5A40D299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Key elements of RPPs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34720C-B617-D125-9282-C9E8E058DEF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Feature engagement of research with practice as a leading activity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highlight>
                  <a:srgbClr val="FFFFFF"/>
                </a:highlight>
              </a:rPr>
              <a:t>Strengthen organizational capacity to reliably produce valued CS and CT education outcomes for diverse groups of students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highlight>
                  <a:srgbClr val="FFFFFF"/>
                </a:highlight>
              </a:rPr>
              <a:t>Build efforts to succeed when implemented at scale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highlight>
                  <a:srgbClr val="FFFFFF"/>
                </a:highlight>
              </a:rPr>
              <a:t>Involve a range of stakeholders in different stages of inquiry, and research findings from the field are translated into practical use</a:t>
            </a:r>
          </a:p>
          <a:p>
            <a:pPr>
              <a:lnSpc>
                <a:spcPct val="100000"/>
              </a:lnSpc>
            </a:pPr>
            <a:r>
              <a:rPr lang="en-US" b="1" i="1">
                <a:solidFill>
                  <a:schemeClr val="tx1"/>
                </a:solidFill>
              </a:rPr>
              <a:t>Proposals are encouraged from teams in early stages of RPP formation, as well as advanced stages of RPP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6386-1170-F780-93B7-5A40D299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RPP Program strands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34720C-B617-D125-9282-C9E8E058DEF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sz="2400" b="1" kern="0">
                <a:solidFill>
                  <a:schemeClr val="tx1"/>
                </a:solidFill>
                <a:latin typeface="+mn-lt"/>
                <a:ea typeface="Open Sans ExtraBold" pitchFamily="2" charset="0"/>
                <a:cs typeface="Open Sans ExtraBold" pitchFamily="2" charset="0"/>
                <a:sym typeface="Open Sans"/>
              </a:rPr>
              <a:t>PreK-8: </a:t>
            </a:r>
            <a:r>
              <a:rPr lang="en-US" sz="2400" kern="0">
                <a:solidFill>
                  <a:schemeClr val="tx1"/>
                </a:solidFill>
                <a:latin typeface="+mn-lt"/>
                <a:ea typeface="Open Sans Light" pitchFamily="2" charset="0"/>
                <a:cs typeface="Open Sans Light" pitchFamily="2" charset="0"/>
                <a:sym typeface="Open Sans"/>
              </a:rPr>
              <a:t>focus on integrating CS and CT into courses</a:t>
            </a:r>
          </a:p>
          <a:p>
            <a:pPr defTabSz="1219170">
              <a:buClr>
                <a:srgbClr val="000000"/>
              </a:buClr>
            </a:pPr>
            <a:endParaRPr lang="en-US" sz="2400" b="1" kern="0">
              <a:solidFill>
                <a:schemeClr val="tx1"/>
              </a:solidFill>
              <a:latin typeface="+mn-lt"/>
              <a:ea typeface="Open Sans ExtraBold" pitchFamily="2" charset="0"/>
              <a:cs typeface="Open Sans ExtraBold" pitchFamily="2" charset="0"/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2400" b="1" kern="0">
                <a:solidFill>
                  <a:schemeClr val="tx1"/>
                </a:solidFill>
                <a:latin typeface="+mn-lt"/>
                <a:ea typeface="Open Sans ExtraBold" pitchFamily="2" charset="0"/>
                <a:cs typeface="Open Sans ExtraBold" pitchFamily="2" charset="0"/>
                <a:sym typeface="Open Sans"/>
              </a:rPr>
              <a:t>High School: </a:t>
            </a:r>
            <a:r>
              <a:rPr lang="en-US" sz="2400" kern="0">
                <a:solidFill>
                  <a:schemeClr val="tx1"/>
                </a:solidFill>
                <a:latin typeface="+mn-lt"/>
                <a:ea typeface="Open Sans Light" pitchFamily="2" charset="0"/>
                <a:cs typeface="Open Sans Light" pitchFamily="2" charset="0"/>
                <a:sym typeface="Open Sans"/>
              </a:rPr>
              <a:t>focus on preparing and supporting teachers to teach rigorous CS courses, though it is possible within a project to adapt or enhance instructional materials for high school students</a:t>
            </a:r>
            <a:endParaRPr lang="en-US" sz="2400" kern="0">
              <a:solidFill>
                <a:schemeClr val="tx1"/>
              </a:solidFill>
              <a:latin typeface="+mn-lt"/>
              <a:ea typeface="Open Sans Light" pitchFamily="2" charset="0"/>
              <a:cs typeface="Open Sans Light" pitchFamily="2" charset="0"/>
            </a:endParaRPr>
          </a:p>
          <a:p>
            <a:pPr defTabSz="1219170">
              <a:buClr>
                <a:srgbClr val="000000"/>
              </a:buClr>
            </a:pPr>
            <a:endParaRPr lang="en-US" sz="2400" b="1" kern="0">
              <a:solidFill>
                <a:schemeClr val="tx1"/>
              </a:solidFill>
              <a:latin typeface="+mn-lt"/>
              <a:ea typeface="Open Sans ExtraBold" pitchFamily="2" charset="0"/>
              <a:cs typeface="Open Sans ExtraBold" pitchFamily="2" charset="0"/>
              <a:sym typeface="Open Sans"/>
            </a:endParaRPr>
          </a:p>
          <a:p>
            <a:pPr defTabSz="1219170">
              <a:buClr>
                <a:srgbClr val="000000"/>
              </a:buClr>
            </a:pPr>
            <a:r>
              <a:rPr lang="en-US" sz="2400" b="1" kern="0">
                <a:solidFill>
                  <a:schemeClr val="tx1"/>
                </a:solidFill>
                <a:latin typeface="+mn-lt"/>
                <a:ea typeface="Open Sans ExtraBold" pitchFamily="2" charset="0"/>
                <a:cs typeface="Open Sans ExtraBold" pitchFamily="2" charset="0"/>
                <a:sym typeface="Open Sans"/>
              </a:rPr>
              <a:t>K-14 Pathways: </a:t>
            </a:r>
            <a:r>
              <a:rPr lang="en-US" sz="2400" kern="0">
                <a:solidFill>
                  <a:schemeClr val="tx1"/>
                </a:solidFill>
                <a:latin typeface="+mn-lt"/>
                <a:ea typeface="Open Sans Light" pitchFamily="2" charset="0"/>
                <a:cs typeface="Open Sans Light" pitchFamily="2" charset="0"/>
                <a:sym typeface="Open Sans"/>
              </a:rPr>
              <a:t>focus on developing district/school level policies and supports for incorporating CS/CT across all grades</a:t>
            </a:r>
            <a:endParaRPr lang="en-US" sz="2400" kern="0">
              <a:solidFill>
                <a:schemeClr val="tx1"/>
              </a:solidFill>
              <a:latin typeface="+mn-lt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703F2-AADA-D636-4D1D-953009548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99" y="113873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Funding levels for RPP strands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9D7CF-8800-CE4B-1F65-9E30126A3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585914"/>
            <a:ext cx="5624713" cy="4654166"/>
          </a:xfrm>
        </p:spPr>
        <p:txBody>
          <a:bodyPr anchor="ctr">
            <a:normAutofit fontScale="92500" lnSpcReduction="10000"/>
          </a:bodyPr>
          <a:lstStyle/>
          <a:p>
            <a:pPr marL="0" marR="0" lvl="0" indent="0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Small: $300K, up to 2 years</a:t>
            </a:r>
          </a:p>
          <a:p>
            <a:pPr marL="342900" marR="0" lvl="0" indent="-342900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Support initial steps in establishing a strong and well-integrated RPP team</a:t>
            </a:r>
          </a:p>
          <a:p>
            <a:pPr marL="342900" marR="0" lvl="0" indent="-342900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rPr>
              <a:t>Impact : </a:t>
            </a:r>
            <a:r>
              <a:rPr lang="en-US" sz="2000" kern="0"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rPr>
              <a:t>D</a:t>
            </a:r>
            <a:r>
              <a:rPr kumimoji="0" lang="en-US" sz="200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rPr>
              <a:t>istrict</a:t>
            </a:r>
            <a:endParaRPr kumimoji="0" lang="en-US" sz="20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Open Sans"/>
            </a:endParaRPr>
          </a:p>
          <a:p>
            <a:pPr marL="0" marR="0" lvl="0" indent="0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Open Sans ExtraBold" pitchFamily="2" charset="0"/>
              <a:ea typeface="Open Sans ExtraBold" pitchFamily="2" charset="0"/>
              <a:cs typeface="Open Sans ExtraBold" pitchFamily="2" charset="0"/>
              <a:sym typeface="Open Sans"/>
            </a:endParaRPr>
          </a:p>
          <a:p>
            <a:pPr marL="0" marR="0" lvl="0" indent="0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Medium: $1M, up to 3 years</a:t>
            </a:r>
          </a:p>
          <a:p>
            <a:pPr marL="342900" marR="0" lvl="0" indent="-342900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Support modest scaling of a promising approach by a well-defined RPP team</a:t>
            </a:r>
          </a:p>
          <a:p>
            <a:pPr marL="342900" marR="0" lvl="0" indent="-342900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rPr>
              <a:t>Impact: State/regional</a:t>
            </a:r>
          </a:p>
          <a:p>
            <a:pPr marL="0" marR="0" lvl="0" indent="0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Open Sans"/>
            </a:endParaRPr>
          </a:p>
          <a:p>
            <a:pPr marL="0" marR="0" lvl="0" indent="0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Large: $2M, up to 4 years</a:t>
            </a:r>
          </a:p>
          <a:p>
            <a:pPr marL="342900" marR="0" lvl="0" indent="-342900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Support widespread scaling of an evidence-based approach by RPP team with prior collaborations</a:t>
            </a:r>
          </a:p>
          <a:p>
            <a:pPr marL="342900" marR="0" lvl="0" indent="-342900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Impact: National</a:t>
            </a:r>
            <a:endParaRPr kumimoji="0" lang="en-US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4" name="Google Shape;216;p32">
            <a:extLst>
              <a:ext uri="{FF2B5EF4-FFF2-40B4-BE49-F238E27FC236}">
                <a16:creationId xmlns:a16="http://schemas.microsoft.com/office/drawing/2014/main" id="{E8C3E376-593F-9DCF-5BE9-F62EDB058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/>
          <a:srcRect l="33703" r="33292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45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6386-1170-F780-93B7-5A40D299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/>
          <a:p>
            <a:r>
              <a:rPr lang="en-US" dirty="0">
                <a:latin typeface="+mj-lt"/>
              </a:rPr>
              <a:t>High-quality RPP proposals will: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34720C-B617-D125-9282-C9E8E058DEFC}"/>
              </a:ext>
            </a:extLst>
          </p:cNvPr>
          <p:cNvSpPr txBox="1">
            <a:spLocks/>
          </p:cNvSpPr>
          <p:nvPr/>
        </p:nvSpPr>
        <p:spPr>
          <a:xfrm>
            <a:off x="838200" y="170304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Open Sans Light" pitchFamily="2" charset="0"/>
              </a:rPr>
              <a:t>D</a:t>
            </a:r>
            <a:r>
              <a:rPr lang="en-US" b="0" i="0" u="none" strike="noStrike">
                <a:solidFill>
                  <a:schemeClr val="tx1"/>
                </a:solidFill>
                <a:effectLst/>
                <a:latin typeface="Open Sans Light" pitchFamily="2" charset="0"/>
              </a:rPr>
              <a:t>elineate clearly the CS/CT content to be taught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Open Sans Light" pitchFamily="2" charset="0"/>
              </a:rPr>
              <a:t>A</a:t>
            </a:r>
            <a:r>
              <a:rPr lang="en-US" b="0" i="0" u="none" strike="noStrike">
                <a:solidFill>
                  <a:schemeClr val="tx1"/>
                </a:solidFill>
                <a:effectLst/>
                <a:latin typeface="Open Sans Light" pitchFamily="2" charset="0"/>
              </a:rPr>
              <a:t>ddress working with communities that support the full spectrum of diverse computing talent, including the participation of groups that have been traditionally underrepresented or under-served in computing</a:t>
            </a:r>
          </a:p>
          <a:p>
            <a:pPr lvl="1">
              <a:lnSpc>
                <a:spcPct val="120000"/>
              </a:lnSpc>
            </a:pPr>
            <a:r>
              <a:rPr lang="en-US" b="0" i="0" u="none" strike="noStrike">
                <a:solidFill>
                  <a:schemeClr val="tx1"/>
                </a:solidFill>
                <a:effectLst/>
                <a:latin typeface="Open Sans Light" pitchFamily="2" charset="0"/>
              </a:rPr>
              <a:t>Including relevant literature, concrete plans of action and clear metrics 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Open Sans Light" pitchFamily="2" charset="0"/>
              </a:rPr>
              <a:t>D</a:t>
            </a:r>
            <a:r>
              <a:rPr lang="en-US" b="0" i="0" u="none" strike="noStrike">
                <a:solidFill>
                  <a:schemeClr val="tx1"/>
                </a:solidFill>
                <a:effectLst/>
                <a:latin typeface="Open Sans Light" pitchFamily="2" charset="0"/>
              </a:rPr>
              <a:t>ocument if/how the approach has or can be scaled 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Open Sans Light" pitchFamily="2" charset="0"/>
              </a:rPr>
              <a:t>S</a:t>
            </a:r>
            <a:r>
              <a:rPr lang="en-US" b="0" i="0" u="none" strike="noStrike">
                <a:solidFill>
                  <a:schemeClr val="tx1"/>
                </a:solidFill>
                <a:effectLst/>
                <a:latin typeface="Open Sans Light" pitchFamily="2" charset="0"/>
              </a:rPr>
              <a:t>pecify jointly-developed research questions and investment of partners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/>
                </a:solidFill>
                <a:effectLst/>
                <a:latin typeface="Open Sans Light" pitchFamily="2" charset="0"/>
              </a:rPr>
              <a:t>Provide work plans for implementation, improvement, data collection, analysis, and use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Open Sans Light" pitchFamily="2" charset="0"/>
              </a:rPr>
              <a:t>D</a:t>
            </a:r>
            <a:r>
              <a:rPr lang="en-US" b="0" i="0" u="none" strike="noStrike">
                <a:solidFill>
                  <a:schemeClr val="tx1"/>
                </a:solidFill>
                <a:effectLst/>
                <a:latin typeface="Open Sans Light" pitchFamily="2" charset="0"/>
              </a:rPr>
              <a:t>raw from RPP literature on assessing/evaluating the quality of the partnership to articulate plans for assessing the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FC99-3E60-4502-911D-DF4D8FAA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Selected RPP Resources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14B388-C6FA-F752-9825-B44284143659}"/>
              </a:ext>
            </a:extLst>
          </p:cNvPr>
          <p:cNvSpPr txBox="1">
            <a:spLocks/>
          </p:cNvSpPr>
          <p:nvPr/>
        </p:nvSpPr>
        <p:spPr>
          <a:xfrm>
            <a:off x="838200" y="1448790"/>
            <a:ext cx="10515600" cy="499951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565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effectLst/>
                <a:highlight>
                  <a:srgbClr val="FFFFFF"/>
                </a:highlight>
              </a:rPr>
              <a:t>Research–Practice Partnerships in Education: Outcomes, Dynamics, and Open Questions</a:t>
            </a:r>
            <a:endParaRPr lang="en-US" sz="2000"/>
          </a:p>
          <a:p>
            <a:pPr marL="1218565" lvl="1" indent="-42291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  <a:highlight>
                  <a:srgbClr val="FFFFFF"/>
                </a:highlight>
                <a:ea typeface="Open Sans Light"/>
                <a:cs typeface="Open Sans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https://journals.sagepub.com/doi/10.3102/0013189X16631750</a:t>
            </a:r>
            <a:endParaRPr lang="en-US" sz="2000" b="0" i="0" u="none" strike="noStrike">
              <a:effectLst/>
              <a:highlight>
                <a:srgbClr val="FFFFFF"/>
              </a:highlight>
              <a:ea typeface="Open Sans Light"/>
              <a:cs typeface="Open Sans Light"/>
            </a:endParaRPr>
          </a:p>
          <a:p>
            <a:pPr marL="795655" lvl="1" indent="0">
              <a:buNone/>
            </a:pPr>
            <a:endParaRPr lang="en-US" sz="2000" i="0">
              <a:effectLst/>
              <a:highlight>
                <a:srgbClr val="FFFFFF"/>
              </a:highlight>
              <a:ea typeface="Open Sans Light"/>
              <a:cs typeface="Open Sans Light"/>
            </a:endParaRPr>
          </a:p>
          <a:p>
            <a:pPr marL="608965" indent="-4565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effectLst/>
                <a:highlight>
                  <a:srgbClr val="FFFFFF"/>
                </a:highlight>
              </a:rPr>
              <a:t>Carnegie Foundation, Improvement Resources </a:t>
            </a:r>
            <a:endParaRPr lang="en-US" sz="2000" i="0">
              <a:effectLst/>
              <a:highlight>
                <a:srgbClr val="FFFFFF"/>
              </a:highlight>
              <a:ea typeface="Open Sans Light"/>
              <a:cs typeface="Open Sans Light"/>
            </a:endParaRPr>
          </a:p>
          <a:p>
            <a:pPr marL="1218565" lvl="1" indent="-42291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  <a:highlight>
                  <a:srgbClr val="FFFFFF"/>
                </a:highlight>
                <a:ea typeface="Open Sans Light"/>
                <a:cs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http://www.carnegiefoundation.org/</a:t>
            </a:r>
            <a:r>
              <a:rPr lang="en-US" sz="2000" b="0" i="0">
                <a:effectLst/>
                <a:highlight>
                  <a:srgbClr val="FFFFFF"/>
                </a:highlight>
                <a:ea typeface="Open Sans Light"/>
                <a:cs typeface="Open Sans Light"/>
              </a:rPr>
              <a:t> </a:t>
            </a:r>
          </a:p>
          <a:p>
            <a:pPr marL="795655" lvl="1" indent="0">
              <a:buNone/>
            </a:pPr>
            <a:endParaRPr lang="en-US" sz="2000" i="0">
              <a:effectLst/>
              <a:highlight>
                <a:srgbClr val="FFFFFF"/>
              </a:highlight>
              <a:ea typeface="Open Sans Light"/>
              <a:cs typeface="Open Sans Light"/>
            </a:endParaRPr>
          </a:p>
          <a:p>
            <a:pPr marL="608965" indent="-4565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highlight>
                  <a:srgbClr val="FFFFFF"/>
                </a:highlight>
              </a:rPr>
              <a:t>WT Grant Foundation</a:t>
            </a:r>
            <a:endParaRPr lang="en-US" sz="2000">
              <a:highlight>
                <a:srgbClr val="FFFFFF"/>
              </a:highlight>
              <a:ea typeface="Open Sans Light"/>
              <a:cs typeface="Open Sans Light"/>
            </a:endParaRPr>
          </a:p>
          <a:p>
            <a:pPr marL="1218565" lvl="1" indent="-42291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  <a:highlight>
                  <a:srgbClr val="FFFFFF"/>
                </a:highlight>
                <a:ea typeface="Open Sans Light"/>
                <a:cs typeface="Open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http://rpp.wtgrantfoundation.org/</a:t>
            </a:r>
            <a:endParaRPr lang="en-US" sz="2000" b="0" i="0" u="none" strike="noStrike">
              <a:effectLst/>
              <a:highlight>
                <a:srgbClr val="FFFFFF"/>
              </a:highlight>
              <a:ea typeface="Open Sans Light"/>
              <a:cs typeface="Open Sans Light"/>
            </a:endParaRPr>
          </a:p>
          <a:p>
            <a:pPr marL="795655" lvl="1" indent="0">
              <a:buNone/>
            </a:pPr>
            <a:endParaRPr lang="en-US" sz="2000">
              <a:highlight>
                <a:srgbClr val="FFFFFF"/>
              </a:highlight>
              <a:ea typeface="Open Sans Light"/>
              <a:cs typeface="Open Sans Light"/>
            </a:endParaRPr>
          </a:p>
          <a:p>
            <a:pPr marL="608965" indent="-4565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highlight>
                  <a:srgbClr val="FFFFFF"/>
                </a:highlight>
              </a:rPr>
              <a:t>Research+Practice</a:t>
            </a:r>
            <a:r>
              <a:rPr lang="en-US" sz="2000">
                <a:highlight>
                  <a:srgbClr val="FFFFFF"/>
                </a:highlight>
              </a:rPr>
              <a:t> Collaboratory</a:t>
            </a:r>
            <a:endParaRPr lang="en-US" sz="2000">
              <a:highlight>
                <a:srgbClr val="FFFFFF"/>
              </a:highlight>
              <a:ea typeface="Open Sans Light"/>
              <a:cs typeface="Open Sans Light"/>
            </a:endParaRPr>
          </a:p>
          <a:p>
            <a:pPr marL="1218565" lvl="1" indent="-42291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  <a:highlight>
                  <a:srgbClr val="FFFFFF"/>
                </a:highlight>
                <a:ea typeface="Open Sans Light"/>
                <a:cs typeface="Open Sans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http://researchandpractice.org/</a:t>
            </a:r>
            <a:endParaRPr lang="en-US" sz="2000" b="0" i="0" u="none" strike="noStrike">
              <a:effectLst/>
              <a:highlight>
                <a:srgbClr val="FFFFFF"/>
              </a:highlight>
              <a:ea typeface="Open Sans Light"/>
              <a:cs typeface="Open Sans Light"/>
            </a:endParaRPr>
          </a:p>
          <a:p>
            <a:pPr marL="795655" lvl="1" indent="0">
              <a:buNone/>
            </a:pPr>
            <a:endParaRPr lang="en-US" sz="2000">
              <a:highlight>
                <a:srgbClr val="FFFFFF"/>
              </a:highlight>
              <a:ea typeface="Open Sans Light"/>
              <a:cs typeface="Open Sans Light"/>
            </a:endParaRPr>
          </a:p>
          <a:p>
            <a:pPr marL="608965" indent="-45656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highlight>
                  <a:srgbClr val="FFFFFF"/>
                </a:highlight>
              </a:rPr>
              <a:t>Design Based Implementation Research</a:t>
            </a:r>
            <a:endParaRPr lang="en-US" sz="2000">
              <a:highlight>
                <a:srgbClr val="FFFFFF"/>
              </a:highlight>
              <a:ea typeface="Open Sans Light"/>
              <a:cs typeface="Open Sans Light"/>
            </a:endParaRPr>
          </a:p>
          <a:p>
            <a:pPr marL="1218565" lvl="1" indent="-42291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  <a:highlight>
                  <a:srgbClr val="FFFFFF"/>
                </a:highlight>
                <a:ea typeface="Open Sans Light"/>
                <a:cs typeface="Open Sans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http://learndbir.org/</a:t>
            </a:r>
            <a:endParaRPr lang="en-US" sz="2000" b="0" i="0">
              <a:effectLst/>
              <a:highlight>
                <a:srgbClr val="FFFFFF"/>
              </a:highlight>
              <a:ea typeface="Open Sans Light"/>
              <a:cs typeface="Open Sans Light"/>
            </a:endParaRPr>
          </a:p>
          <a:p>
            <a:pPr marL="795655" lvl="1" indent="0">
              <a:buNone/>
            </a:pPr>
            <a:endParaRPr lang="en-US" sz="2000">
              <a:highlight>
                <a:srgbClr val="FFFFFF"/>
              </a:highlight>
              <a:ea typeface="Open Sans Light"/>
              <a:cs typeface="Open Sans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4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6CCFE-4D65-2741-BFCE-5F80909C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3A7067F-0D35-43F8-B865-BAEABBDDD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cap="non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Description of Project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000" b="1" cap="non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trands 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540BAFA-6E7C-44B4-9F31-55CE925EA6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0">
                <a:latin typeface="Calibri" panose="020F0502020204030204" pitchFamily="34" charset="0"/>
                <a:cs typeface="Calibri" panose="020F0502020204030204" pitchFamily="34" charset="0"/>
              </a:rPr>
              <a:t>1. Research-Practice Partnerships</a:t>
            </a:r>
          </a:p>
          <a:p>
            <a:pPr marL="0" indent="0">
              <a:buNone/>
            </a:pPr>
            <a:r>
              <a:rPr lang="en-US" sz="2800" b="1" i="0">
                <a:latin typeface="Calibri" panose="020F0502020204030204" pitchFamily="34" charset="0"/>
                <a:cs typeface="Calibri" panose="020F0502020204030204" pitchFamily="34" charset="0"/>
              </a:rPr>
              <a:t>2. Research on Learning and Instruction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85A549-ED43-BCDB-B41E-787BD72721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Research strand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BE3A96-B58F-2CFA-A9C2-A02DA2258E6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rPr>
              <a:t>S</a:t>
            </a:r>
            <a:r>
              <a:rPr lang="en-US" sz="2400" kern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rPr>
              <a:t>upports the development of evidence-based knowledge </a:t>
            </a:r>
          </a:p>
          <a:p>
            <a:pPr lvl="1">
              <a:lnSpc>
                <a:spcPct val="100000"/>
              </a:lnSpc>
            </a:pPr>
            <a:r>
              <a:rPr lang="en-US" kern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rPr>
              <a:t>Best practices for teaching and learning of computing, especially for diverse students under different circumstances</a:t>
            </a:r>
          </a:p>
          <a:p>
            <a:pPr>
              <a:lnSpc>
                <a:spcPct val="100000"/>
              </a:lnSpc>
            </a:pPr>
            <a:r>
              <a:rPr lang="en-US" b="1" kern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rPr>
              <a:t>Funding level: $750K, up to 3 years</a:t>
            </a:r>
            <a:endParaRPr lang="en-US" b="1">
              <a:solidFill>
                <a:schemeClr val="tx1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85A549-ED43-BCDB-B41E-787BD72721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Scope of research strand projects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BE3A96-B58F-2CFA-A9C2-A02DA2258E6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B1B1B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</a:rPr>
              <a:t>Enrich the knowledge base governing how students learn computing throughout their education pathway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1B1B1B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</a:rPr>
              <a:t>Prioritizes a clear relationship between research and practice</a:t>
            </a:r>
            <a:endParaRPr lang="en-US"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1B1B1B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</a:rPr>
              <a:t>Support the participation of the full spectrum of diverse computing talent, including groups that have been traditionally underrepresented or under-served in computing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1B1B1B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</a:rPr>
              <a:t>Synthesize or demonstrate knowledge of the relevant literature that pertains to roots of underrepresentation</a:t>
            </a:r>
          </a:p>
          <a:p>
            <a:pPr lvl="1">
              <a:lnSpc>
                <a:spcPct val="100000"/>
              </a:lnSpc>
            </a:pPr>
            <a:r>
              <a:rPr lang="en-US">
                <a:solidFill>
                  <a:srgbClr val="1B1B1B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</a:rPr>
              <a:t>plan that explores ways of improving representation</a:t>
            </a:r>
          </a:p>
          <a:p>
            <a:pPr lvl="1">
              <a:lnSpc>
                <a:spcPct val="100000"/>
              </a:lnSpc>
            </a:pPr>
            <a:r>
              <a:rPr lang="en-US">
                <a:solidFill>
                  <a:srgbClr val="1B1B1B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</a:rPr>
              <a:t>clear metrics and methodologies for documenting outcomes</a:t>
            </a:r>
            <a:endParaRPr lang="en-US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C77841-B131-FDF2-4168-678039D7DD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FY24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CSforAll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 Program Team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992C590-A710-02C0-2B99-5E079DEC0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53" y="1885623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4CC985D-B7C2-E439-32D6-64FB320D6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1" b="20933"/>
          <a:stretch/>
        </p:blipFill>
        <p:spPr bwMode="auto">
          <a:xfrm>
            <a:off x="8991600" y="1885623"/>
            <a:ext cx="2531196" cy="25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040D71-1561-2E1A-384D-22D720D8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53" y="1885623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83D52D-8A97-A2ED-6352-DA367FC72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b="6829"/>
          <a:stretch/>
        </p:blipFill>
        <p:spPr bwMode="auto">
          <a:xfrm>
            <a:off x="712953" y="1885623"/>
            <a:ext cx="2540000" cy="25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BDBF02-A070-8D67-DEF8-EE40A1289E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2953" y="4491937"/>
            <a:ext cx="254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/>
              <a:t>Allyson Kennedy </a:t>
            </a:r>
          </a:p>
          <a:p>
            <a:pPr marL="0" indent="0" algn="ctr">
              <a:buNone/>
            </a:pPr>
            <a:r>
              <a:rPr lang="en-US"/>
              <a:t>(CISE lead)</a:t>
            </a:r>
          </a:p>
          <a:p>
            <a:pPr marL="0" indent="0" algn="ctr">
              <a:buNone/>
            </a:pPr>
            <a:r>
              <a:rPr lang="en-US" err="1"/>
              <a:t>aykenned@nsf.gov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A3BB3A-41D0-5BF1-CBE4-655F1FE7C0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451221" y="4491937"/>
            <a:ext cx="26030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err="1"/>
              <a:t>Fengfeng</a:t>
            </a:r>
            <a:r>
              <a:rPr lang="en-US"/>
              <a:t> </a:t>
            </a:r>
            <a:r>
              <a:rPr lang="en-US" err="1"/>
              <a:t>Ke</a:t>
            </a:r>
            <a:r>
              <a:rPr lang="en-US"/>
              <a:t> </a:t>
            </a:r>
          </a:p>
          <a:p>
            <a:pPr marL="0" indent="0" algn="ctr">
              <a:buNone/>
            </a:pPr>
            <a:r>
              <a:rPr lang="en-US"/>
              <a:t>(EDU lead)</a:t>
            </a:r>
          </a:p>
          <a:p>
            <a:pPr marL="0" indent="0" algn="ctr">
              <a:buNone/>
            </a:pPr>
            <a:r>
              <a:rPr lang="en-US" err="1"/>
              <a:t>fke@nsf.gov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65E0E0-1ADC-D0DE-C9D6-3E8A05CB68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252570" y="4491937"/>
            <a:ext cx="254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/>
              <a:t>Jeff Forbes </a:t>
            </a:r>
          </a:p>
          <a:p>
            <a:pPr marL="0" indent="0" algn="ctr">
              <a:buNone/>
            </a:pPr>
            <a:r>
              <a:rPr lang="en-US"/>
              <a:t>(CISE)</a:t>
            </a:r>
          </a:p>
          <a:p>
            <a:pPr marL="0" indent="0" algn="ctr">
              <a:buNone/>
            </a:pPr>
            <a:r>
              <a:rPr lang="en-US" err="1"/>
              <a:t>jforbes@nsf.gov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28BC4-F25C-E64C-A786-2E7773EAB6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839" y="4538103"/>
            <a:ext cx="25311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/>
              <a:t>Margret </a:t>
            </a:r>
            <a:r>
              <a:rPr lang="en-US" err="1"/>
              <a:t>Hjalmarson</a:t>
            </a:r>
            <a:r>
              <a:rPr lang="en-US"/>
              <a:t> (EDU)</a:t>
            </a:r>
          </a:p>
          <a:p>
            <a:pPr marL="0" indent="0" algn="ctr">
              <a:buNone/>
            </a:pPr>
            <a:r>
              <a:rPr lang="en-US" err="1"/>
              <a:t>mhjalmar@nsf.gov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CD2F2F-8B37-3238-D4CD-125775C07997}"/>
              </a:ext>
            </a:extLst>
          </p:cNvPr>
          <p:cNvSpPr txBox="1"/>
          <p:nvPr/>
        </p:nvSpPr>
        <p:spPr>
          <a:xfrm>
            <a:off x="4149035" y="5697650"/>
            <a:ext cx="369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/>
              <a:t>CSFORALLRPP@nsf.gov</a:t>
            </a:r>
            <a:endParaRPr lang="en-US" sz="2400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93AED5-304D-C14F-0447-D9F65F7E5A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j-lt"/>
                <a:ea typeface="Open Sans Light" panose="020B0606030504020204" pitchFamily="34" charset="0"/>
                <a:cs typeface="Calibri" panose="020F0502020204030204" pitchFamily="34" charset="0"/>
              </a:rPr>
              <a:t>Scope of research strand projects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74CB64-19D5-4F45-7462-924ADE49C84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Topics that are typically taught in courses that require prerequisite coursework in computer science are not intended to be in focus for the </a:t>
            </a:r>
            <a:r>
              <a:rPr lang="en-US" sz="280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CSforAll</a:t>
            </a:r>
            <a:r>
              <a:rPr lang="en-US" sz="280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research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0962B5-84B7-0880-9D82-A1E2F00F5D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Areas of research to consider (not limited to)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4F361D-2793-111D-78D8-E1B77C69B323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Open Sans Light" pitchFamily="2" charset="0"/>
              </a:rPr>
              <a:t>How students learn computer science or computational thinking as a literacy like reading and writing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Open Sans Light" pitchFamily="2" charset="0"/>
              </a:rPr>
              <a:t>How computational thinking can be supported and what developmental trajectories for CT look like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Open Sans Light" pitchFamily="2" charset="0"/>
              </a:rPr>
              <a:t>How computing competencies are learned in contexts of STEM disciplines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Open Sans Light" pitchFamily="2" charset="0"/>
              </a:rPr>
              <a:t>longitudinal impacts of computing education experiences in K-14, especially given advances like AI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Open Sans Light" pitchFamily="2" charset="0"/>
              </a:rPr>
              <a:t>How computational thinking development can be framed in ways that invite, value, and build on students' diverse cultural and linguistic resources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Open Sans Light" pitchFamily="2" charset="0"/>
              </a:rPr>
              <a:t> What educators need to know and how they learn instructional abilities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6CCFE-4D65-2741-BFCE-5F80909C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3A7067F-0D35-43F8-B865-BAEABBDDD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preparation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>
          <a:extLst>
            <a:ext uri="{FF2B5EF4-FFF2-40B4-BE49-F238E27FC236}">
              <a16:creationId xmlns:a16="http://schemas.microsoft.com/office/drawing/2014/main" id="{FE20F514-B8CA-C7DB-EDB5-CD506D93D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17;p32">
            <a:extLst>
              <a:ext uri="{FF2B5EF4-FFF2-40B4-BE49-F238E27FC236}">
                <a16:creationId xmlns:a16="http://schemas.microsoft.com/office/drawing/2014/main" id="{D07FB251-074B-004D-37DA-A922CB02B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8454" y="286000"/>
            <a:ext cx="6106332" cy="17082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"/>
              </a:rPr>
              <a:t>The Proposal &amp; Award Policies &amp; Procedures Guide (version 24-1)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5D6EF8-B4EF-31D9-A54C-704ED7A32058}"/>
              </a:ext>
            </a:extLst>
          </p:cNvPr>
          <p:cNvSpPr txBox="1">
            <a:spLocks/>
          </p:cNvSpPr>
          <p:nvPr/>
        </p:nvSpPr>
        <p:spPr>
          <a:xfrm>
            <a:off x="418454" y="1689316"/>
            <a:ext cx="6106332" cy="455076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r>
              <a:rPr kumimoji="0" lang="en-US" sz="170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Provides proposal preparation and submission guidance</a:t>
            </a: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endParaRPr kumimoji="0" lang="en-US" sz="170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r>
              <a:rPr kumimoji="0" lang="en-US" sz="170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Describes review process and criteria</a:t>
            </a: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endParaRPr kumimoji="0" lang="en-US" sz="170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r>
              <a:rPr kumimoji="0" lang="en-US" sz="170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Outlines why a proposal may not be accepted or returned without review</a:t>
            </a: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endParaRPr kumimoji="0" lang="en-US" sz="170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r>
              <a:rPr kumimoji="0" lang="en-US" sz="170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Describes process for withdrawals, returns, and declinations</a:t>
            </a: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endParaRPr kumimoji="0" lang="en-US" sz="170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r>
              <a:rPr kumimoji="0" lang="en-US" sz="170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Policies to guide, manage, and monitor NSF awards</a:t>
            </a:r>
          </a:p>
          <a:p>
            <a:pPr marL="0" marR="0" lvl="0" indent="0" defTabSz="9144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7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Updates for 2024:</a:t>
            </a:r>
            <a:endParaRPr kumimoji="0" lang="en-US" sz="1700" b="1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585" lvl="1" indent="0" defTabSz="9144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/>
            </a:pPr>
            <a:r>
              <a:rPr kumimoji="0" lang="en-US" sz="170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*Need for mentoring plan for postdoctoral researchers  or graduate students</a:t>
            </a:r>
          </a:p>
          <a:p>
            <a:pPr marL="609585" lvl="1" indent="0" defTabSz="9144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/>
            </a:pPr>
            <a:r>
              <a:rPr kumimoji="0" lang="en-US" sz="170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*Changes to biographical sketches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3696F-440D-18C0-59B9-C3269DD64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" r="1" b="24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613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E087D-A5AE-B84E-A7B1-285B9803F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4A7453-1584-BB5A-5FFB-B891CBC6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930"/>
            <a:ext cx="10515600" cy="1325563"/>
          </a:xfrm>
        </p:spPr>
        <p:txBody>
          <a:bodyPr anchor="ctr"/>
          <a:lstStyle/>
          <a:p>
            <a:r>
              <a:rPr lang="en-US" dirty="0" err="1">
                <a:solidFill>
                  <a:schemeClr val="accent1"/>
                </a:solidFill>
                <a:latin typeface="+mj-lt"/>
              </a:rPr>
              <a:t>EducateAI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4ED183F5-F24B-7451-3F7A-8D401D112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b="16773"/>
          <a:stretch/>
        </p:blipFill>
        <p:spPr bwMode="auto">
          <a:xfrm>
            <a:off x="1115878" y="1511519"/>
            <a:ext cx="5853147" cy="225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5C3E1F-333E-2178-F02D-BD4494296566}"/>
              </a:ext>
            </a:extLst>
          </p:cNvPr>
          <p:cNvSpPr txBox="1"/>
          <p:nvPr/>
        </p:nvSpPr>
        <p:spPr>
          <a:xfrm>
            <a:off x="1115877" y="3911439"/>
            <a:ext cx="5853147" cy="1754326"/>
          </a:xfrm>
          <a:prstGeom prst="rect">
            <a:avLst/>
          </a:prstGeom>
          <a:solidFill>
            <a:srgbClr val="005699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EducateAI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enables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educators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to make high-quality, audience-appropriate artificial intelligence educational experiences available nationwide to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K-12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community college, four-year college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and graduate students, as well as adults interested in formal training in AI. 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7B938C-B442-BBF0-65B8-6B7A42664579}"/>
              </a:ext>
            </a:extLst>
          </p:cNvPr>
          <p:cNvSpPr/>
          <p:nvPr/>
        </p:nvSpPr>
        <p:spPr>
          <a:xfrm>
            <a:off x="7080823" y="1511519"/>
            <a:ext cx="3883593" cy="41361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PHASE 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EducateAI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DCL (24-025)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Invites submission of  proposals that advance inclusive AI education for preK-12 students through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CSforAll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A32F476-3FAF-50AF-7E1D-9CFE1AF233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Project 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301977-8CA3-53A3-7886-01A66442E16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Sections: overview, intellectual merit statement, broader impacts statement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First line of project summary must include Proposal strand and Size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Overview must include a list of "Project Elements":</a:t>
            </a: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Size class (small, medium, large)</a:t>
            </a: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Proposal strand (preK-8, high school, pathways, research)</a:t>
            </a: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School districts and other institutions involved in the project</a:t>
            </a: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Intended population(s) to be served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Proposals responding to </a:t>
            </a:r>
            <a:r>
              <a:rPr lang="en-US" err="1">
                <a:solidFill>
                  <a:schemeClr val="tx1"/>
                </a:solidFill>
              </a:rPr>
              <a:t>EducateAI</a:t>
            </a:r>
            <a:r>
              <a:rPr lang="en-US">
                <a:solidFill>
                  <a:schemeClr val="tx1"/>
                </a:solidFill>
              </a:rPr>
              <a:t> DCL should include “</a:t>
            </a:r>
            <a:r>
              <a:rPr lang="en-US" err="1">
                <a:solidFill>
                  <a:schemeClr val="tx1"/>
                </a:solidFill>
              </a:rPr>
              <a:t>EducateAI</a:t>
            </a:r>
            <a:r>
              <a:rPr lang="en-US">
                <a:solidFill>
                  <a:schemeClr val="tx1"/>
                </a:solidFill>
              </a:rPr>
              <a:t>:” before the project title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BD79-64B7-868F-1DAA-6E606C10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97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1">
                    <a:lumMod val="75000"/>
                  </a:schemeClr>
                </a:solidFill>
                <a:ea typeface="Open Sans Light" pitchFamily="2" charset="0"/>
                <a:cs typeface="Open Sans Light" pitchFamily="2" charset="0"/>
              </a:rPr>
              <a:t>Project Description: Merit review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0F7F-EC80-9401-49A4-48EA1FA8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77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b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Intellectual Merit: </a:t>
            </a:r>
            <a:r>
              <a:rPr lang="en-US" sz="20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 potential to advance knowledge​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Broader Impacts:</a:t>
            </a:r>
            <a:r>
              <a:rPr lang="en-US" sz="20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the potential to benefit society and contribute to the achievement of specific societal outcomes​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Solicitation Specific Criteria:</a:t>
            </a:r>
            <a:endParaRPr lang="en-US" sz="20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1371600" lvl="2" indent="-457200">
              <a:lnSpc>
                <a:spcPct val="110000"/>
              </a:lnSpc>
              <a:buAutoNum type="arabicPeriod"/>
            </a:pPr>
            <a:r>
              <a:rPr lang="en-US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Does the proposal identify the characteristics and needs of the intended population to be served?​</a:t>
            </a:r>
          </a:p>
          <a:p>
            <a:pPr marL="1371600" lvl="2" indent="-457200">
              <a:lnSpc>
                <a:spcPct val="110000"/>
              </a:lnSpc>
              <a:buAutoNum type="arabicPeriod"/>
            </a:pPr>
            <a:r>
              <a:rPr lang="en-US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Does the proposal include specific plans or strategies for addressing or accommodating the particular needs of participants of the intended populations?​</a:t>
            </a:r>
          </a:p>
          <a:p>
            <a:pPr marL="0" indent="0">
              <a:buNone/>
            </a:pPr>
            <a:endParaRPr lang="en-US" sz="20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BD79-64B7-868F-1DAA-6E606C10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97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1">
                    <a:lumMod val="7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Project Description: additional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0F7F-EC80-9401-49A4-48EA1FA8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53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Evaluation plan: </a:t>
            </a:r>
            <a:r>
              <a:rPr lang="en-US" b="0" i="0" u="none" strike="noStrike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 Light" pitchFamily="2" charset="0"/>
              </a:rPr>
              <a:t>external review panel or advisory board proposed by the project or a third-party evaluator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1B1B1B"/>
                </a:solidFill>
                <a:highlight>
                  <a:srgbClr val="FFFFFF"/>
                </a:highlight>
                <a:latin typeface="Open Sans Light" pitchFamily="2" charset="0"/>
              </a:rPr>
              <a:t>Dissemination Plan</a:t>
            </a:r>
            <a:endParaRPr lang="en-US" b="0" i="0" u="none" strike="noStrike">
              <a:solidFill>
                <a:srgbClr val="1B1B1B"/>
              </a:solidFill>
              <a:effectLst/>
              <a:highlight>
                <a:srgbClr val="FFFFFF"/>
              </a:highlight>
              <a:latin typeface="Open Sans Light" pitchFamily="2" charset="0"/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1B1B1B"/>
                </a:solidFill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Medium/Large RPP proposals:</a:t>
            </a:r>
          </a:p>
          <a:p>
            <a:pPr lvl="1"/>
            <a:r>
              <a:rPr lang="en-US" b="0" i="0" u="none" strike="noStrike">
                <a:solidFill>
                  <a:srgbClr val="1B1B1B"/>
                </a:solidFill>
                <a:effectLst/>
                <a:latin typeface="Open Sans Light" pitchFamily="2" charset="0"/>
              </a:rPr>
              <a:t>Work plans for implementation, data collection, analysis, improvement, and use</a:t>
            </a:r>
          </a:p>
          <a:p>
            <a:pPr lvl="1"/>
            <a:r>
              <a:rPr lang="en-US">
                <a:solidFill>
                  <a:srgbClr val="1B1B1B"/>
                </a:solidFill>
                <a:latin typeface="Open Sans Light" pitchFamily="2" charset="0"/>
              </a:rPr>
              <a:t>Capacity of m</a:t>
            </a:r>
            <a:r>
              <a:rPr lang="en-US" b="0" i="0" u="none" strike="noStrike">
                <a:solidFill>
                  <a:srgbClr val="1B1B1B"/>
                </a:solidFill>
                <a:effectLst/>
                <a:latin typeface="Open Sans Light" pitchFamily="2" charset="0"/>
              </a:rPr>
              <a:t>anagement and administrative structures to administer the proposed activities</a:t>
            </a:r>
          </a:p>
          <a:p>
            <a:r>
              <a:rPr lang="en-US">
                <a:solidFill>
                  <a:srgbClr val="1B1B1B"/>
                </a:solidFill>
                <a:latin typeface="Open Sans Light" pitchFamily="2" charset="0"/>
              </a:rPr>
              <a:t>Research proposals: clear research plan</a:t>
            </a:r>
            <a:endParaRPr lang="en-US" b="0" i="0" u="none" strike="noStrike">
              <a:solidFill>
                <a:srgbClr val="1B1B1B"/>
              </a:solidFill>
              <a:effectLst/>
              <a:latin typeface="Open Sans Light" pitchFamily="2" charset="0"/>
            </a:endParaRPr>
          </a:p>
          <a:p>
            <a:pPr marL="0" indent="0">
              <a:buNone/>
            </a:pPr>
            <a:endParaRPr lang="en-US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BD79-64B7-868F-1DAA-6E606C10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97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Don’t forget the data management plan!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0F7F-EC80-9401-49A4-48EA1FA8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53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https://</a:t>
            </a:r>
            <a:r>
              <a:rPr lang="en-US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new.nsf.gov</a:t>
            </a:r>
            <a:r>
              <a:rPr lang="en-US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/funding/data-management-plan</a:t>
            </a:r>
            <a:endParaRPr lang="en-US" sz="20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bject 68"/>
          <p:cNvSpPr txBox="1">
            <a:spLocks noGrp="1"/>
          </p:cNvSpPr>
          <p:nvPr>
            <p:ph type="title" idx="4294967295"/>
          </p:nvPr>
        </p:nvSpPr>
        <p:spPr>
          <a:xfrm>
            <a:off x="4947048" y="1894032"/>
            <a:ext cx="5086613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be</a:t>
            </a:r>
            <a:r>
              <a:rPr kumimoji="0" lang="en-US" sz="2000" b="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ut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/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draw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</a:p>
        </p:txBody>
      </p:sp>
      <p:pic>
        <p:nvPicPr>
          <p:cNvPr id="89" name="Google Shape;216;p32">
            <a:extLst>
              <a:ext uri="{FF2B5EF4-FFF2-40B4-BE49-F238E27FC236}">
                <a16:creationId xmlns:a16="http://schemas.microsoft.com/office/drawing/2014/main" id="{DEF6849A-DDE8-921E-E082-8F3763A95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0" t="82539" r="-410" b="-6682"/>
          <a:stretch/>
        </p:blipFill>
        <p:spPr>
          <a:xfrm>
            <a:off x="-25672" y="1111"/>
            <a:ext cx="12281569" cy="12518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5184" y="1019046"/>
            <a:ext cx="1445476" cy="789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5184" y="1019047"/>
            <a:ext cx="1445834" cy="790402"/>
          </a:xfrm>
          <a:custGeom>
            <a:avLst/>
            <a:gdLst/>
            <a:ahLst/>
            <a:cxnLst/>
            <a:rect l="l" t="t" r="r" b="b"/>
            <a:pathLst>
              <a:path w="1027430" h="733425">
                <a:moveTo>
                  <a:pt x="0" y="122174"/>
                </a:moveTo>
                <a:lnTo>
                  <a:pt x="7529" y="79865"/>
                </a:lnTo>
                <a:lnTo>
                  <a:pt x="28320" y="43966"/>
                </a:lnTo>
                <a:lnTo>
                  <a:pt x="59676" y="17181"/>
                </a:lnTo>
                <a:lnTo>
                  <a:pt x="98899" y="2215"/>
                </a:lnTo>
                <a:lnTo>
                  <a:pt x="905002" y="0"/>
                </a:lnTo>
                <a:lnTo>
                  <a:pt x="919650" y="870"/>
                </a:lnTo>
                <a:lnTo>
                  <a:pt x="960122" y="13126"/>
                </a:lnTo>
                <a:lnTo>
                  <a:pt x="993283" y="37746"/>
                </a:lnTo>
                <a:lnTo>
                  <a:pt x="1016429" y="72026"/>
                </a:lnTo>
                <a:lnTo>
                  <a:pt x="1026855" y="113260"/>
                </a:lnTo>
                <a:lnTo>
                  <a:pt x="1027176" y="610870"/>
                </a:lnTo>
                <a:lnTo>
                  <a:pt x="1026305" y="625518"/>
                </a:lnTo>
                <a:lnTo>
                  <a:pt x="1014049" y="665990"/>
                </a:lnTo>
                <a:lnTo>
                  <a:pt x="989429" y="699151"/>
                </a:lnTo>
                <a:lnTo>
                  <a:pt x="955149" y="722297"/>
                </a:lnTo>
                <a:lnTo>
                  <a:pt x="913915" y="732723"/>
                </a:lnTo>
                <a:lnTo>
                  <a:pt x="122173" y="733044"/>
                </a:lnTo>
                <a:lnTo>
                  <a:pt x="107518" y="732173"/>
                </a:lnTo>
                <a:lnTo>
                  <a:pt x="67036" y="719917"/>
                </a:lnTo>
                <a:lnTo>
                  <a:pt x="33878" y="695297"/>
                </a:lnTo>
                <a:lnTo>
                  <a:pt x="10740" y="661017"/>
                </a:lnTo>
                <a:lnTo>
                  <a:pt x="320" y="619783"/>
                </a:lnTo>
                <a:lnTo>
                  <a:pt x="0" y="122174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68688" y="1107065"/>
            <a:ext cx="955251" cy="56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2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12065" marR="5080" indent="-3175" algn="ctr">
              <a:spcBef>
                <a:spcPts val="105"/>
              </a:spcBef>
            </a:pP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nces Op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ortun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ty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7872" y="1818071"/>
            <a:ext cx="122422" cy="269626"/>
          </a:xfrm>
          <a:custGeom>
            <a:avLst/>
            <a:gdLst/>
            <a:ahLst/>
            <a:cxnLst/>
            <a:rect l="l" t="t" r="r" b="b"/>
            <a:pathLst>
              <a:path w="86994" h="250189">
                <a:moveTo>
                  <a:pt x="28956" y="163322"/>
                </a:moveTo>
                <a:lnTo>
                  <a:pt x="0" y="163322"/>
                </a:lnTo>
                <a:lnTo>
                  <a:pt x="43434" y="250190"/>
                </a:lnTo>
                <a:lnTo>
                  <a:pt x="79629" y="177800"/>
                </a:lnTo>
                <a:lnTo>
                  <a:pt x="28956" y="177800"/>
                </a:lnTo>
                <a:lnTo>
                  <a:pt x="28956" y="163322"/>
                </a:lnTo>
                <a:close/>
              </a:path>
              <a:path w="86994" h="250189">
                <a:moveTo>
                  <a:pt x="57912" y="0"/>
                </a:moveTo>
                <a:lnTo>
                  <a:pt x="28956" y="0"/>
                </a:lnTo>
                <a:lnTo>
                  <a:pt x="28956" y="177800"/>
                </a:lnTo>
                <a:lnTo>
                  <a:pt x="57912" y="177800"/>
                </a:lnTo>
                <a:lnTo>
                  <a:pt x="57912" y="0"/>
                </a:lnTo>
                <a:close/>
              </a:path>
              <a:path w="86994" h="250189">
                <a:moveTo>
                  <a:pt x="86868" y="163322"/>
                </a:moveTo>
                <a:lnTo>
                  <a:pt x="57912" y="163322"/>
                </a:lnTo>
                <a:lnTo>
                  <a:pt x="57912" y="177800"/>
                </a:lnTo>
                <a:lnTo>
                  <a:pt x="79629" y="177800"/>
                </a:lnTo>
                <a:lnTo>
                  <a:pt x="86868" y="163322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917" y="2077571"/>
            <a:ext cx="1445476" cy="78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5184" y="2078390"/>
            <a:ext cx="1445834" cy="790402"/>
          </a:xfrm>
          <a:custGeom>
            <a:avLst/>
            <a:gdLst/>
            <a:ahLst/>
            <a:cxnLst/>
            <a:rect l="l" t="t" r="r" b="b"/>
            <a:pathLst>
              <a:path w="1027430" h="733425">
                <a:moveTo>
                  <a:pt x="0" y="122174"/>
                </a:moveTo>
                <a:lnTo>
                  <a:pt x="7529" y="79865"/>
                </a:lnTo>
                <a:lnTo>
                  <a:pt x="28320" y="43966"/>
                </a:lnTo>
                <a:lnTo>
                  <a:pt x="59676" y="17181"/>
                </a:lnTo>
                <a:lnTo>
                  <a:pt x="98899" y="2215"/>
                </a:lnTo>
                <a:lnTo>
                  <a:pt x="905002" y="0"/>
                </a:lnTo>
                <a:lnTo>
                  <a:pt x="919650" y="870"/>
                </a:lnTo>
                <a:lnTo>
                  <a:pt x="960122" y="13126"/>
                </a:lnTo>
                <a:lnTo>
                  <a:pt x="993283" y="37746"/>
                </a:lnTo>
                <a:lnTo>
                  <a:pt x="1016429" y="72026"/>
                </a:lnTo>
                <a:lnTo>
                  <a:pt x="1026855" y="113260"/>
                </a:lnTo>
                <a:lnTo>
                  <a:pt x="1027176" y="610870"/>
                </a:lnTo>
                <a:lnTo>
                  <a:pt x="1026305" y="625518"/>
                </a:lnTo>
                <a:lnTo>
                  <a:pt x="1014049" y="665990"/>
                </a:lnTo>
                <a:lnTo>
                  <a:pt x="989429" y="699151"/>
                </a:lnTo>
                <a:lnTo>
                  <a:pt x="955149" y="722297"/>
                </a:lnTo>
                <a:lnTo>
                  <a:pt x="913915" y="732723"/>
                </a:lnTo>
                <a:lnTo>
                  <a:pt x="122173" y="733044"/>
                </a:lnTo>
                <a:lnTo>
                  <a:pt x="107518" y="732173"/>
                </a:lnTo>
                <a:lnTo>
                  <a:pt x="67036" y="719917"/>
                </a:lnTo>
                <a:lnTo>
                  <a:pt x="33878" y="695297"/>
                </a:lnTo>
                <a:lnTo>
                  <a:pt x="10740" y="661017"/>
                </a:lnTo>
                <a:lnTo>
                  <a:pt x="320" y="619783"/>
                </a:lnTo>
                <a:lnTo>
                  <a:pt x="0" y="122174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2446" y="2189770"/>
            <a:ext cx="107946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Rese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</a:t>
            </a:r>
            <a:r>
              <a:rPr sz="1200" spc="-2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&amp;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at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on Co</a:t>
            </a:r>
            <a:r>
              <a:rPr sz="12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mm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uni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es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9132" y="2888776"/>
            <a:ext cx="122422" cy="1131199"/>
          </a:xfrm>
          <a:custGeom>
            <a:avLst/>
            <a:gdLst/>
            <a:ahLst/>
            <a:cxnLst/>
            <a:rect l="l" t="t" r="r" b="b"/>
            <a:pathLst>
              <a:path w="86994" h="1049654">
                <a:moveTo>
                  <a:pt x="28962" y="962786"/>
                </a:moveTo>
                <a:lnTo>
                  <a:pt x="0" y="963041"/>
                </a:lnTo>
                <a:lnTo>
                  <a:pt x="44196" y="1049528"/>
                </a:lnTo>
                <a:lnTo>
                  <a:pt x="79538" y="977265"/>
                </a:lnTo>
                <a:lnTo>
                  <a:pt x="29083" y="977265"/>
                </a:lnTo>
                <a:lnTo>
                  <a:pt x="28962" y="962786"/>
                </a:lnTo>
                <a:close/>
              </a:path>
              <a:path w="86994" h="1049654">
                <a:moveTo>
                  <a:pt x="57918" y="962532"/>
                </a:moveTo>
                <a:lnTo>
                  <a:pt x="28962" y="962786"/>
                </a:lnTo>
                <a:lnTo>
                  <a:pt x="29083" y="977265"/>
                </a:lnTo>
                <a:lnTo>
                  <a:pt x="58039" y="977011"/>
                </a:lnTo>
                <a:lnTo>
                  <a:pt x="57918" y="962532"/>
                </a:lnTo>
                <a:close/>
              </a:path>
              <a:path w="86994" h="1049654">
                <a:moveTo>
                  <a:pt x="86868" y="962279"/>
                </a:moveTo>
                <a:lnTo>
                  <a:pt x="57918" y="962532"/>
                </a:lnTo>
                <a:lnTo>
                  <a:pt x="58039" y="977011"/>
                </a:lnTo>
                <a:lnTo>
                  <a:pt x="29083" y="977265"/>
                </a:lnTo>
                <a:lnTo>
                  <a:pt x="79538" y="977265"/>
                </a:lnTo>
                <a:lnTo>
                  <a:pt x="86868" y="962279"/>
                </a:lnTo>
                <a:close/>
              </a:path>
              <a:path w="86994" h="1049654">
                <a:moveTo>
                  <a:pt x="49911" y="0"/>
                </a:moveTo>
                <a:lnTo>
                  <a:pt x="20955" y="254"/>
                </a:lnTo>
                <a:lnTo>
                  <a:pt x="28962" y="962786"/>
                </a:lnTo>
                <a:lnTo>
                  <a:pt x="57918" y="962532"/>
                </a:lnTo>
                <a:lnTo>
                  <a:pt x="49911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3935" y="2957071"/>
            <a:ext cx="1007972" cy="307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3934" y="2957072"/>
            <a:ext cx="1007973" cy="307265"/>
          </a:xfrm>
          <a:custGeom>
            <a:avLst/>
            <a:gdLst/>
            <a:ahLst/>
            <a:cxnLst/>
            <a:rect l="l" t="t" r="r" b="b"/>
            <a:pathLst>
              <a:path w="716280" h="285114">
                <a:moveTo>
                  <a:pt x="0" y="47498"/>
                </a:moveTo>
                <a:lnTo>
                  <a:pt x="17526" y="10610"/>
                </a:lnTo>
                <a:lnTo>
                  <a:pt x="668782" y="0"/>
                </a:lnTo>
                <a:lnTo>
                  <a:pt x="683039" y="2165"/>
                </a:lnTo>
                <a:lnTo>
                  <a:pt x="712733" y="29414"/>
                </a:lnTo>
                <a:lnTo>
                  <a:pt x="716280" y="237490"/>
                </a:lnTo>
                <a:lnTo>
                  <a:pt x="714114" y="251747"/>
                </a:lnTo>
                <a:lnTo>
                  <a:pt x="686865" y="281441"/>
                </a:lnTo>
                <a:lnTo>
                  <a:pt x="47498" y="284988"/>
                </a:lnTo>
                <a:lnTo>
                  <a:pt x="33240" y="282822"/>
                </a:lnTo>
                <a:lnTo>
                  <a:pt x="3546" y="255573"/>
                </a:lnTo>
                <a:lnTo>
                  <a:pt x="0" y="4749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52141" y="3041780"/>
            <a:ext cx="59155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</a:t>
            </a:r>
            <a:r>
              <a:rPr sz="12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557" y="3541888"/>
            <a:ext cx="1179543" cy="2381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64503" y="3629421"/>
            <a:ext cx="100797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ear</a:t>
            </a:r>
            <a:r>
              <a:rPr sz="1200" spc="-4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</a:t>
            </a:r>
            <a:r>
              <a:rPr sz="1200" spc="-10">
                <a:solidFill>
                  <a:srgbClr val="2E549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</a:t>
            </a:r>
            <a:r>
              <a:rPr sz="1200">
                <a:solidFill>
                  <a:srgbClr val="2E549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GOV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0769" y="4018059"/>
            <a:ext cx="1116226" cy="1133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6646" y="4431942"/>
            <a:ext cx="352076" cy="93753"/>
          </a:xfrm>
          <a:custGeom>
            <a:avLst/>
            <a:gdLst/>
            <a:ahLst/>
            <a:cxnLst/>
            <a:rect l="l" t="t" r="r" b="b"/>
            <a:pathLst>
              <a:path w="250189" h="86995">
                <a:moveTo>
                  <a:pt x="163322" y="0"/>
                </a:moveTo>
                <a:lnTo>
                  <a:pt x="163322" y="86867"/>
                </a:lnTo>
                <a:lnTo>
                  <a:pt x="221233" y="57911"/>
                </a:lnTo>
                <a:lnTo>
                  <a:pt x="177800" y="57911"/>
                </a:lnTo>
                <a:lnTo>
                  <a:pt x="177800" y="28955"/>
                </a:lnTo>
                <a:lnTo>
                  <a:pt x="221233" y="28955"/>
                </a:lnTo>
                <a:lnTo>
                  <a:pt x="163322" y="0"/>
                </a:lnTo>
                <a:close/>
              </a:path>
              <a:path w="250189" h="86995">
                <a:moveTo>
                  <a:pt x="163322" y="28955"/>
                </a:moveTo>
                <a:lnTo>
                  <a:pt x="0" y="28955"/>
                </a:lnTo>
                <a:lnTo>
                  <a:pt x="0" y="57911"/>
                </a:lnTo>
                <a:lnTo>
                  <a:pt x="163322" y="57911"/>
                </a:lnTo>
                <a:lnTo>
                  <a:pt x="163322" y="28955"/>
                </a:lnTo>
                <a:close/>
              </a:path>
              <a:path w="250189" h="86995">
                <a:moveTo>
                  <a:pt x="221233" y="28955"/>
                </a:moveTo>
                <a:lnTo>
                  <a:pt x="177800" y="28955"/>
                </a:lnTo>
                <a:lnTo>
                  <a:pt x="177800" y="57911"/>
                </a:lnTo>
                <a:lnTo>
                  <a:pt x="221233" y="57911"/>
                </a:lnTo>
                <a:lnTo>
                  <a:pt x="250190" y="43433"/>
                </a:lnTo>
                <a:lnTo>
                  <a:pt x="221233" y="28955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7292" y="4183939"/>
            <a:ext cx="1318944" cy="5879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7292" y="4183939"/>
            <a:ext cx="1318944" cy="588525"/>
          </a:xfrm>
          <a:custGeom>
            <a:avLst/>
            <a:gdLst/>
            <a:ahLst/>
            <a:cxnLst/>
            <a:rect l="l" t="t" r="r" b="b"/>
            <a:pathLst>
              <a:path w="937260" h="546100">
                <a:moveTo>
                  <a:pt x="0" y="90931"/>
                </a:moveTo>
                <a:lnTo>
                  <a:pt x="9919" y="49634"/>
                </a:lnTo>
                <a:lnTo>
                  <a:pt x="36415" y="18182"/>
                </a:lnTo>
                <a:lnTo>
                  <a:pt x="74591" y="1468"/>
                </a:lnTo>
                <a:lnTo>
                  <a:pt x="846328" y="0"/>
                </a:lnTo>
                <a:lnTo>
                  <a:pt x="860885" y="1162"/>
                </a:lnTo>
                <a:lnTo>
                  <a:pt x="899444" y="17151"/>
                </a:lnTo>
                <a:lnTo>
                  <a:pt x="926528" y="48084"/>
                </a:lnTo>
                <a:lnTo>
                  <a:pt x="937241" y="89067"/>
                </a:lnTo>
                <a:lnTo>
                  <a:pt x="937260" y="454659"/>
                </a:lnTo>
                <a:lnTo>
                  <a:pt x="936097" y="469217"/>
                </a:lnTo>
                <a:lnTo>
                  <a:pt x="920108" y="507776"/>
                </a:lnTo>
                <a:lnTo>
                  <a:pt x="889175" y="534860"/>
                </a:lnTo>
                <a:lnTo>
                  <a:pt x="848192" y="545573"/>
                </a:lnTo>
                <a:lnTo>
                  <a:pt x="90932" y="545591"/>
                </a:lnTo>
                <a:lnTo>
                  <a:pt x="76374" y="544429"/>
                </a:lnTo>
                <a:lnTo>
                  <a:pt x="37815" y="528440"/>
                </a:lnTo>
                <a:lnTo>
                  <a:pt x="10731" y="497507"/>
                </a:lnTo>
                <a:lnTo>
                  <a:pt x="18" y="456524"/>
                </a:lnTo>
                <a:lnTo>
                  <a:pt x="0" y="90931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12132" y="4280122"/>
            <a:ext cx="112503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5080" indent="-200025" algn="ctr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</a:t>
            </a:r>
            <a:r>
              <a:rPr sz="1200" spc="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ro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ram</a:t>
            </a:r>
            <a:r>
              <a:rPr lang="en-US"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ff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er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5886" y="4431942"/>
            <a:ext cx="352076" cy="93753"/>
          </a:xfrm>
          <a:custGeom>
            <a:avLst/>
            <a:gdLst/>
            <a:ahLst/>
            <a:cxnLst/>
            <a:rect l="l" t="t" r="r" b="b"/>
            <a:pathLst>
              <a:path w="250189" h="86995">
                <a:moveTo>
                  <a:pt x="163322" y="0"/>
                </a:moveTo>
                <a:lnTo>
                  <a:pt x="163322" y="86867"/>
                </a:lnTo>
                <a:lnTo>
                  <a:pt x="221233" y="57911"/>
                </a:lnTo>
                <a:lnTo>
                  <a:pt x="177800" y="57911"/>
                </a:lnTo>
                <a:lnTo>
                  <a:pt x="177800" y="28955"/>
                </a:lnTo>
                <a:lnTo>
                  <a:pt x="221233" y="28955"/>
                </a:lnTo>
                <a:lnTo>
                  <a:pt x="163322" y="0"/>
                </a:lnTo>
                <a:close/>
              </a:path>
              <a:path w="250189" h="86995">
                <a:moveTo>
                  <a:pt x="163322" y="28955"/>
                </a:moveTo>
                <a:lnTo>
                  <a:pt x="0" y="28955"/>
                </a:lnTo>
                <a:lnTo>
                  <a:pt x="0" y="57911"/>
                </a:lnTo>
                <a:lnTo>
                  <a:pt x="163322" y="57911"/>
                </a:lnTo>
                <a:lnTo>
                  <a:pt x="163322" y="28955"/>
                </a:lnTo>
                <a:close/>
              </a:path>
              <a:path w="250189" h="86995">
                <a:moveTo>
                  <a:pt x="221233" y="28955"/>
                </a:moveTo>
                <a:lnTo>
                  <a:pt x="177800" y="28955"/>
                </a:lnTo>
                <a:lnTo>
                  <a:pt x="177800" y="57911"/>
                </a:lnTo>
                <a:lnTo>
                  <a:pt x="221233" y="57911"/>
                </a:lnTo>
                <a:lnTo>
                  <a:pt x="250190" y="43433"/>
                </a:lnTo>
                <a:lnTo>
                  <a:pt x="221233" y="28955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5234" y="3787402"/>
            <a:ext cx="121529" cy="1398772"/>
          </a:xfrm>
          <a:custGeom>
            <a:avLst/>
            <a:gdLst/>
            <a:ahLst/>
            <a:cxnLst/>
            <a:rect l="l" t="t" r="r" b="b"/>
            <a:pathLst>
              <a:path w="86360" h="1297939">
                <a:moveTo>
                  <a:pt x="86242" y="0"/>
                </a:moveTo>
                <a:lnTo>
                  <a:pt x="0" y="0"/>
                </a:lnTo>
                <a:lnTo>
                  <a:pt x="0" y="1297538"/>
                </a:lnTo>
                <a:lnTo>
                  <a:pt x="86242" y="1297538"/>
                </a:lnTo>
              </a:path>
            </a:pathLst>
          </a:custGeom>
          <a:ln w="16448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7" y="3820969"/>
            <a:ext cx="1147372" cy="3071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6" y="3820970"/>
            <a:ext cx="1147374" cy="307265"/>
          </a:xfrm>
          <a:custGeom>
            <a:avLst/>
            <a:gdLst/>
            <a:ahLst/>
            <a:cxnLst/>
            <a:rect l="l" t="t" r="r" b="b"/>
            <a:pathLst>
              <a:path w="815339" h="285114">
                <a:moveTo>
                  <a:pt x="0" y="47498"/>
                </a:moveTo>
                <a:lnTo>
                  <a:pt x="17526" y="10610"/>
                </a:lnTo>
                <a:lnTo>
                  <a:pt x="767842" y="0"/>
                </a:lnTo>
                <a:lnTo>
                  <a:pt x="782099" y="2165"/>
                </a:lnTo>
                <a:lnTo>
                  <a:pt x="811793" y="29414"/>
                </a:lnTo>
                <a:lnTo>
                  <a:pt x="815340" y="237490"/>
                </a:lnTo>
                <a:lnTo>
                  <a:pt x="813174" y="251747"/>
                </a:lnTo>
                <a:lnTo>
                  <a:pt x="785925" y="281441"/>
                </a:lnTo>
                <a:lnTo>
                  <a:pt x="47498" y="284988"/>
                </a:lnTo>
                <a:lnTo>
                  <a:pt x="33240" y="282822"/>
                </a:lnTo>
                <a:lnTo>
                  <a:pt x="3546" y="255573"/>
                </a:lnTo>
                <a:lnTo>
                  <a:pt x="0" y="4749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02045" y="3906090"/>
            <a:ext cx="61836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7" y="4157660"/>
            <a:ext cx="1147372" cy="3071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6" y="4157661"/>
            <a:ext cx="1147374" cy="307265"/>
          </a:xfrm>
          <a:custGeom>
            <a:avLst/>
            <a:gdLst/>
            <a:ahLst/>
            <a:cxnLst/>
            <a:rect l="l" t="t" r="r" b="b"/>
            <a:pathLst>
              <a:path w="815339" h="285114">
                <a:moveTo>
                  <a:pt x="0" y="47498"/>
                </a:moveTo>
                <a:lnTo>
                  <a:pt x="17526" y="10610"/>
                </a:lnTo>
                <a:lnTo>
                  <a:pt x="767842" y="0"/>
                </a:lnTo>
                <a:lnTo>
                  <a:pt x="782099" y="2165"/>
                </a:lnTo>
                <a:lnTo>
                  <a:pt x="811793" y="29414"/>
                </a:lnTo>
                <a:lnTo>
                  <a:pt x="815340" y="237490"/>
                </a:lnTo>
                <a:lnTo>
                  <a:pt x="813174" y="251747"/>
                </a:lnTo>
                <a:lnTo>
                  <a:pt x="785925" y="281441"/>
                </a:lnTo>
                <a:lnTo>
                  <a:pt x="47498" y="284988"/>
                </a:lnTo>
                <a:lnTo>
                  <a:pt x="33240" y="282822"/>
                </a:lnTo>
                <a:lnTo>
                  <a:pt x="3546" y="255573"/>
                </a:lnTo>
                <a:lnTo>
                  <a:pt x="0" y="4749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8886" y="4242097"/>
            <a:ext cx="4896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7" y="4492709"/>
            <a:ext cx="1147372" cy="3071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6" y="4492710"/>
            <a:ext cx="1147374" cy="307265"/>
          </a:xfrm>
          <a:custGeom>
            <a:avLst/>
            <a:gdLst/>
            <a:ahLst/>
            <a:cxnLst/>
            <a:rect l="l" t="t" r="r" b="b"/>
            <a:pathLst>
              <a:path w="815339" h="285114">
                <a:moveTo>
                  <a:pt x="0" y="47498"/>
                </a:moveTo>
                <a:lnTo>
                  <a:pt x="17526" y="10610"/>
                </a:lnTo>
                <a:lnTo>
                  <a:pt x="767842" y="0"/>
                </a:lnTo>
                <a:lnTo>
                  <a:pt x="782099" y="2165"/>
                </a:lnTo>
                <a:lnTo>
                  <a:pt x="811793" y="29414"/>
                </a:lnTo>
                <a:lnTo>
                  <a:pt x="815340" y="237490"/>
                </a:lnTo>
                <a:lnTo>
                  <a:pt x="813174" y="251747"/>
                </a:lnTo>
                <a:lnTo>
                  <a:pt x="785925" y="281441"/>
                </a:lnTo>
                <a:lnTo>
                  <a:pt x="47498" y="284988"/>
                </a:lnTo>
                <a:lnTo>
                  <a:pt x="33240" y="282822"/>
                </a:lnTo>
                <a:lnTo>
                  <a:pt x="3546" y="255573"/>
                </a:lnTo>
                <a:lnTo>
                  <a:pt x="0" y="4749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4016" y="4578103"/>
            <a:ext cx="10356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</a:t>
            </a:r>
            <a:r>
              <a:rPr sz="12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on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7" y="4829400"/>
            <a:ext cx="1147372" cy="3071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6" y="4829401"/>
            <a:ext cx="1147374" cy="307265"/>
          </a:xfrm>
          <a:custGeom>
            <a:avLst/>
            <a:gdLst/>
            <a:ahLst/>
            <a:cxnLst/>
            <a:rect l="l" t="t" r="r" b="b"/>
            <a:pathLst>
              <a:path w="815339" h="285114">
                <a:moveTo>
                  <a:pt x="0" y="47498"/>
                </a:moveTo>
                <a:lnTo>
                  <a:pt x="17526" y="10610"/>
                </a:lnTo>
                <a:lnTo>
                  <a:pt x="767842" y="0"/>
                </a:lnTo>
                <a:lnTo>
                  <a:pt x="782099" y="2165"/>
                </a:lnTo>
                <a:lnTo>
                  <a:pt x="811793" y="29414"/>
                </a:lnTo>
                <a:lnTo>
                  <a:pt x="815340" y="237490"/>
                </a:lnTo>
                <a:lnTo>
                  <a:pt x="813174" y="251747"/>
                </a:lnTo>
                <a:lnTo>
                  <a:pt x="785925" y="281441"/>
                </a:lnTo>
                <a:lnTo>
                  <a:pt x="47498" y="284988"/>
                </a:lnTo>
                <a:lnTo>
                  <a:pt x="33240" y="282822"/>
                </a:lnTo>
                <a:lnTo>
                  <a:pt x="3546" y="255573"/>
                </a:lnTo>
                <a:lnTo>
                  <a:pt x="0" y="4749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97218" y="4914109"/>
            <a:ext cx="6290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ernal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5" name="object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0187" y="4431942"/>
            <a:ext cx="352076" cy="93753"/>
          </a:xfrm>
          <a:custGeom>
            <a:avLst/>
            <a:gdLst/>
            <a:ahLst/>
            <a:cxnLst/>
            <a:rect l="l" t="t" r="r" b="b"/>
            <a:pathLst>
              <a:path w="250189" h="86995">
                <a:moveTo>
                  <a:pt x="163322" y="0"/>
                </a:moveTo>
                <a:lnTo>
                  <a:pt x="163322" y="86867"/>
                </a:lnTo>
                <a:lnTo>
                  <a:pt x="221233" y="57911"/>
                </a:lnTo>
                <a:lnTo>
                  <a:pt x="177800" y="57911"/>
                </a:lnTo>
                <a:lnTo>
                  <a:pt x="177800" y="28955"/>
                </a:lnTo>
                <a:lnTo>
                  <a:pt x="221233" y="28955"/>
                </a:lnTo>
                <a:lnTo>
                  <a:pt x="163322" y="0"/>
                </a:lnTo>
                <a:close/>
              </a:path>
              <a:path w="250189" h="86995">
                <a:moveTo>
                  <a:pt x="163322" y="28955"/>
                </a:moveTo>
                <a:lnTo>
                  <a:pt x="0" y="28955"/>
                </a:lnTo>
                <a:lnTo>
                  <a:pt x="0" y="57911"/>
                </a:lnTo>
                <a:lnTo>
                  <a:pt x="163322" y="57911"/>
                </a:lnTo>
                <a:lnTo>
                  <a:pt x="163322" y="28955"/>
                </a:lnTo>
                <a:close/>
              </a:path>
              <a:path w="250189" h="86995">
                <a:moveTo>
                  <a:pt x="221233" y="28955"/>
                </a:moveTo>
                <a:lnTo>
                  <a:pt x="177800" y="28955"/>
                </a:lnTo>
                <a:lnTo>
                  <a:pt x="177800" y="57911"/>
                </a:lnTo>
                <a:lnTo>
                  <a:pt x="221233" y="57911"/>
                </a:lnTo>
                <a:lnTo>
                  <a:pt x="250190" y="43433"/>
                </a:lnTo>
                <a:lnTo>
                  <a:pt x="221233" y="28955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6" name="object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4489" y="4425371"/>
            <a:ext cx="352076" cy="93753"/>
          </a:xfrm>
          <a:custGeom>
            <a:avLst/>
            <a:gdLst/>
            <a:ahLst/>
            <a:cxnLst/>
            <a:rect l="l" t="t" r="r" b="b"/>
            <a:pathLst>
              <a:path w="250189" h="86995">
                <a:moveTo>
                  <a:pt x="163322" y="0"/>
                </a:moveTo>
                <a:lnTo>
                  <a:pt x="163322" y="86868"/>
                </a:lnTo>
                <a:lnTo>
                  <a:pt x="221233" y="57912"/>
                </a:lnTo>
                <a:lnTo>
                  <a:pt x="177800" y="57912"/>
                </a:lnTo>
                <a:lnTo>
                  <a:pt x="177800" y="28956"/>
                </a:lnTo>
                <a:lnTo>
                  <a:pt x="221233" y="28956"/>
                </a:lnTo>
                <a:lnTo>
                  <a:pt x="163322" y="0"/>
                </a:lnTo>
                <a:close/>
              </a:path>
              <a:path w="250189" h="86995">
                <a:moveTo>
                  <a:pt x="163322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163322" y="57912"/>
                </a:lnTo>
                <a:lnTo>
                  <a:pt x="163322" y="28956"/>
                </a:lnTo>
                <a:close/>
              </a:path>
              <a:path w="250189" h="86995">
                <a:moveTo>
                  <a:pt x="221233" y="28956"/>
                </a:moveTo>
                <a:lnTo>
                  <a:pt x="177800" y="28956"/>
                </a:lnTo>
                <a:lnTo>
                  <a:pt x="177800" y="57912"/>
                </a:lnTo>
                <a:lnTo>
                  <a:pt x="221233" y="57912"/>
                </a:lnTo>
                <a:lnTo>
                  <a:pt x="250190" y="43434"/>
                </a:lnTo>
                <a:lnTo>
                  <a:pt x="221233" y="28956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7" name="object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9392" y="4128097"/>
            <a:ext cx="1589159" cy="6996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8" name="object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9388" y="4128098"/>
            <a:ext cx="1589702" cy="700070"/>
          </a:xfrm>
          <a:custGeom>
            <a:avLst/>
            <a:gdLst/>
            <a:ahLst/>
            <a:cxnLst/>
            <a:rect l="l" t="t" r="r" b="b"/>
            <a:pathLst>
              <a:path w="1129664" h="649604">
                <a:moveTo>
                  <a:pt x="0" y="108204"/>
                </a:moveTo>
                <a:lnTo>
                  <a:pt x="8428" y="66220"/>
                </a:lnTo>
                <a:lnTo>
                  <a:pt x="31431" y="31910"/>
                </a:lnTo>
                <a:lnTo>
                  <a:pt x="65587" y="8696"/>
                </a:lnTo>
                <a:lnTo>
                  <a:pt x="107473" y="2"/>
                </a:lnTo>
                <a:lnTo>
                  <a:pt x="1021080" y="0"/>
                </a:lnTo>
                <a:lnTo>
                  <a:pt x="1035715" y="978"/>
                </a:lnTo>
                <a:lnTo>
                  <a:pt x="1075522" y="14645"/>
                </a:lnTo>
                <a:lnTo>
                  <a:pt x="1106513" y="41746"/>
                </a:lnTo>
                <a:lnTo>
                  <a:pt x="1125267" y="78859"/>
                </a:lnTo>
                <a:lnTo>
                  <a:pt x="1129284" y="541020"/>
                </a:lnTo>
                <a:lnTo>
                  <a:pt x="1128305" y="555655"/>
                </a:lnTo>
                <a:lnTo>
                  <a:pt x="1114638" y="595462"/>
                </a:lnTo>
                <a:lnTo>
                  <a:pt x="1087537" y="626453"/>
                </a:lnTo>
                <a:lnTo>
                  <a:pt x="1050424" y="645207"/>
                </a:lnTo>
                <a:lnTo>
                  <a:pt x="108204" y="649224"/>
                </a:lnTo>
                <a:lnTo>
                  <a:pt x="93568" y="648245"/>
                </a:lnTo>
                <a:lnTo>
                  <a:pt x="53761" y="634578"/>
                </a:lnTo>
                <a:lnTo>
                  <a:pt x="22770" y="607477"/>
                </a:lnTo>
                <a:lnTo>
                  <a:pt x="4016" y="570364"/>
                </a:lnTo>
                <a:lnTo>
                  <a:pt x="0" y="108204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9" name="object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59937" y="4216205"/>
            <a:ext cx="129749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 marR="5080" indent="-154305"/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ro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ram</a:t>
            </a:r>
            <a:r>
              <a:rPr sz="12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ff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er 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nal</a:t>
            </a:r>
            <a:r>
              <a:rPr sz="1200" spc="-3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y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3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&amp;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72510" y="4553940"/>
            <a:ext cx="15244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Reco</a:t>
            </a:r>
            <a:r>
              <a:rPr sz="12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mm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1" name="object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92762" y="3127881"/>
            <a:ext cx="1245669" cy="2239815"/>
          </a:xfrm>
          <a:custGeom>
            <a:avLst/>
            <a:gdLst/>
            <a:ahLst/>
            <a:cxnLst/>
            <a:rect l="l" t="t" r="r" b="b"/>
            <a:pathLst>
              <a:path w="885190" h="2078354">
                <a:moveTo>
                  <a:pt x="798194" y="1991106"/>
                </a:moveTo>
                <a:lnTo>
                  <a:pt x="798194" y="2077974"/>
                </a:lnTo>
                <a:lnTo>
                  <a:pt x="856106" y="2049018"/>
                </a:lnTo>
                <a:lnTo>
                  <a:pt x="812672" y="2049018"/>
                </a:lnTo>
                <a:lnTo>
                  <a:pt x="812672" y="2020062"/>
                </a:lnTo>
                <a:lnTo>
                  <a:pt x="856107" y="2020062"/>
                </a:lnTo>
                <a:lnTo>
                  <a:pt x="798194" y="1991106"/>
                </a:lnTo>
                <a:close/>
              </a:path>
              <a:path w="885190" h="2078354">
                <a:moveTo>
                  <a:pt x="156209" y="28956"/>
                </a:moveTo>
                <a:lnTo>
                  <a:pt x="0" y="28956"/>
                </a:lnTo>
                <a:lnTo>
                  <a:pt x="0" y="2049018"/>
                </a:lnTo>
                <a:lnTo>
                  <a:pt x="798194" y="2049018"/>
                </a:lnTo>
                <a:lnTo>
                  <a:pt x="798194" y="2034539"/>
                </a:lnTo>
                <a:lnTo>
                  <a:pt x="28955" y="2034539"/>
                </a:lnTo>
                <a:lnTo>
                  <a:pt x="14477" y="2020062"/>
                </a:lnTo>
                <a:lnTo>
                  <a:pt x="28955" y="2020062"/>
                </a:lnTo>
                <a:lnTo>
                  <a:pt x="28955" y="57912"/>
                </a:lnTo>
                <a:lnTo>
                  <a:pt x="14477" y="57912"/>
                </a:lnTo>
                <a:lnTo>
                  <a:pt x="28955" y="43434"/>
                </a:lnTo>
                <a:lnTo>
                  <a:pt x="156209" y="43434"/>
                </a:lnTo>
                <a:lnTo>
                  <a:pt x="156209" y="28956"/>
                </a:lnTo>
                <a:close/>
              </a:path>
              <a:path w="885190" h="2078354">
                <a:moveTo>
                  <a:pt x="856107" y="2020062"/>
                </a:moveTo>
                <a:lnTo>
                  <a:pt x="812672" y="2020062"/>
                </a:lnTo>
                <a:lnTo>
                  <a:pt x="812672" y="2049018"/>
                </a:lnTo>
                <a:lnTo>
                  <a:pt x="856106" y="2049018"/>
                </a:lnTo>
                <a:lnTo>
                  <a:pt x="885063" y="2034539"/>
                </a:lnTo>
                <a:lnTo>
                  <a:pt x="856107" y="2020062"/>
                </a:lnTo>
                <a:close/>
              </a:path>
              <a:path w="885190" h="2078354">
                <a:moveTo>
                  <a:pt x="28955" y="2020062"/>
                </a:moveTo>
                <a:lnTo>
                  <a:pt x="14477" y="2020062"/>
                </a:lnTo>
                <a:lnTo>
                  <a:pt x="28955" y="2034539"/>
                </a:lnTo>
                <a:lnTo>
                  <a:pt x="28955" y="2020062"/>
                </a:lnTo>
                <a:close/>
              </a:path>
              <a:path w="885190" h="2078354">
                <a:moveTo>
                  <a:pt x="798194" y="2020062"/>
                </a:moveTo>
                <a:lnTo>
                  <a:pt x="28955" y="2020062"/>
                </a:lnTo>
                <a:lnTo>
                  <a:pt x="28955" y="2034539"/>
                </a:lnTo>
                <a:lnTo>
                  <a:pt x="798194" y="2034539"/>
                </a:lnTo>
                <a:lnTo>
                  <a:pt x="798194" y="2020062"/>
                </a:lnTo>
                <a:close/>
              </a:path>
              <a:path w="885190" h="2078354">
                <a:moveTo>
                  <a:pt x="156209" y="0"/>
                </a:moveTo>
                <a:lnTo>
                  <a:pt x="156209" y="86868"/>
                </a:lnTo>
                <a:lnTo>
                  <a:pt x="214122" y="57912"/>
                </a:lnTo>
                <a:lnTo>
                  <a:pt x="170687" y="57912"/>
                </a:lnTo>
                <a:lnTo>
                  <a:pt x="170687" y="28956"/>
                </a:lnTo>
                <a:lnTo>
                  <a:pt x="214121" y="28956"/>
                </a:lnTo>
                <a:lnTo>
                  <a:pt x="156209" y="0"/>
                </a:lnTo>
                <a:close/>
              </a:path>
              <a:path w="885190" h="2078354">
                <a:moveTo>
                  <a:pt x="28955" y="43434"/>
                </a:moveTo>
                <a:lnTo>
                  <a:pt x="14477" y="57912"/>
                </a:lnTo>
                <a:lnTo>
                  <a:pt x="28955" y="57912"/>
                </a:lnTo>
                <a:lnTo>
                  <a:pt x="28955" y="43434"/>
                </a:lnTo>
                <a:close/>
              </a:path>
              <a:path w="885190" h="2078354">
                <a:moveTo>
                  <a:pt x="156209" y="43434"/>
                </a:moveTo>
                <a:lnTo>
                  <a:pt x="28955" y="43434"/>
                </a:lnTo>
                <a:lnTo>
                  <a:pt x="28955" y="57912"/>
                </a:lnTo>
                <a:lnTo>
                  <a:pt x="156209" y="57912"/>
                </a:lnTo>
                <a:lnTo>
                  <a:pt x="156209" y="43434"/>
                </a:lnTo>
                <a:close/>
              </a:path>
              <a:path w="885190" h="2078354">
                <a:moveTo>
                  <a:pt x="214121" y="28956"/>
                </a:moveTo>
                <a:lnTo>
                  <a:pt x="170687" y="28956"/>
                </a:lnTo>
                <a:lnTo>
                  <a:pt x="170687" y="57912"/>
                </a:lnTo>
                <a:lnTo>
                  <a:pt x="214122" y="57912"/>
                </a:lnTo>
                <a:lnTo>
                  <a:pt x="243077" y="43434"/>
                </a:lnTo>
                <a:lnTo>
                  <a:pt x="214121" y="28956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2" name="object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8680" y="4183939"/>
            <a:ext cx="1318942" cy="5879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3" name="object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8678" y="4183939"/>
            <a:ext cx="1318944" cy="588525"/>
          </a:xfrm>
          <a:custGeom>
            <a:avLst/>
            <a:gdLst/>
            <a:ahLst/>
            <a:cxnLst/>
            <a:rect l="l" t="t" r="r" b="b"/>
            <a:pathLst>
              <a:path w="937259" h="546100">
                <a:moveTo>
                  <a:pt x="0" y="90931"/>
                </a:moveTo>
                <a:lnTo>
                  <a:pt x="9919" y="49634"/>
                </a:lnTo>
                <a:lnTo>
                  <a:pt x="36415" y="18182"/>
                </a:lnTo>
                <a:lnTo>
                  <a:pt x="74591" y="1468"/>
                </a:lnTo>
                <a:lnTo>
                  <a:pt x="846328" y="0"/>
                </a:lnTo>
                <a:lnTo>
                  <a:pt x="860885" y="1162"/>
                </a:lnTo>
                <a:lnTo>
                  <a:pt x="899444" y="17151"/>
                </a:lnTo>
                <a:lnTo>
                  <a:pt x="926528" y="48084"/>
                </a:lnTo>
                <a:lnTo>
                  <a:pt x="937241" y="89067"/>
                </a:lnTo>
                <a:lnTo>
                  <a:pt x="937260" y="454659"/>
                </a:lnTo>
                <a:lnTo>
                  <a:pt x="936097" y="469217"/>
                </a:lnTo>
                <a:lnTo>
                  <a:pt x="920108" y="507776"/>
                </a:lnTo>
                <a:lnTo>
                  <a:pt x="889175" y="534860"/>
                </a:lnTo>
                <a:lnTo>
                  <a:pt x="848192" y="545573"/>
                </a:lnTo>
                <a:lnTo>
                  <a:pt x="90932" y="545591"/>
                </a:lnTo>
                <a:lnTo>
                  <a:pt x="76374" y="544429"/>
                </a:lnTo>
                <a:lnTo>
                  <a:pt x="37815" y="528440"/>
                </a:lnTo>
                <a:lnTo>
                  <a:pt x="10731" y="497507"/>
                </a:lnTo>
                <a:lnTo>
                  <a:pt x="18" y="456524"/>
                </a:lnTo>
                <a:lnTo>
                  <a:pt x="0" y="90931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98414" y="4205255"/>
            <a:ext cx="65947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ion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rector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5" name="object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73278" y="4544577"/>
            <a:ext cx="105622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Concur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7459" y="3091198"/>
            <a:ext cx="70309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4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ard</a:t>
            </a:r>
          </a:p>
        </p:txBody>
      </p:sp>
      <p:sp>
        <p:nvSpPr>
          <p:cNvPr id="57" name="object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78212" y="5213066"/>
            <a:ext cx="79013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cline</a:t>
            </a:r>
            <a:endParaRPr sz="14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8" name="object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8738" y="3173867"/>
            <a:ext cx="330630" cy="1858643"/>
          </a:xfrm>
          <a:custGeom>
            <a:avLst/>
            <a:gdLst/>
            <a:ahLst/>
            <a:cxnLst/>
            <a:rect l="l" t="t" r="r" b="b"/>
            <a:pathLst>
              <a:path w="234950" h="1724660">
                <a:moveTo>
                  <a:pt x="176530" y="1637411"/>
                </a:moveTo>
                <a:lnTo>
                  <a:pt x="147574" y="1637411"/>
                </a:lnTo>
                <a:lnTo>
                  <a:pt x="191008" y="1724279"/>
                </a:lnTo>
                <a:lnTo>
                  <a:pt x="227203" y="1651889"/>
                </a:lnTo>
                <a:lnTo>
                  <a:pt x="176530" y="1651889"/>
                </a:lnTo>
                <a:lnTo>
                  <a:pt x="176530" y="1637411"/>
                </a:lnTo>
                <a:close/>
              </a:path>
              <a:path w="234950" h="1724660">
                <a:moveTo>
                  <a:pt x="176530" y="14478"/>
                </a:moveTo>
                <a:lnTo>
                  <a:pt x="176530" y="1651889"/>
                </a:lnTo>
                <a:lnTo>
                  <a:pt x="205486" y="1651889"/>
                </a:lnTo>
                <a:lnTo>
                  <a:pt x="205486" y="28956"/>
                </a:lnTo>
                <a:lnTo>
                  <a:pt x="191008" y="28956"/>
                </a:lnTo>
                <a:lnTo>
                  <a:pt x="176530" y="14478"/>
                </a:lnTo>
                <a:close/>
              </a:path>
              <a:path w="234950" h="1724660">
                <a:moveTo>
                  <a:pt x="234442" y="1637411"/>
                </a:moveTo>
                <a:lnTo>
                  <a:pt x="205486" y="1637411"/>
                </a:lnTo>
                <a:lnTo>
                  <a:pt x="205486" y="1651889"/>
                </a:lnTo>
                <a:lnTo>
                  <a:pt x="227203" y="1651889"/>
                </a:lnTo>
                <a:lnTo>
                  <a:pt x="234442" y="1637411"/>
                </a:lnTo>
                <a:close/>
              </a:path>
              <a:path w="234950" h="1724660">
                <a:moveTo>
                  <a:pt x="205486" y="0"/>
                </a:moveTo>
                <a:lnTo>
                  <a:pt x="0" y="0"/>
                </a:lnTo>
                <a:lnTo>
                  <a:pt x="0" y="28956"/>
                </a:lnTo>
                <a:lnTo>
                  <a:pt x="176530" y="28955"/>
                </a:lnTo>
                <a:lnTo>
                  <a:pt x="176530" y="14478"/>
                </a:lnTo>
                <a:lnTo>
                  <a:pt x="205486" y="14478"/>
                </a:lnTo>
                <a:lnTo>
                  <a:pt x="205486" y="0"/>
                </a:lnTo>
                <a:close/>
              </a:path>
              <a:path w="234950" h="1724660">
                <a:moveTo>
                  <a:pt x="205486" y="14478"/>
                </a:moveTo>
                <a:lnTo>
                  <a:pt x="176530" y="14478"/>
                </a:lnTo>
                <a:lnTo>
                  <a:pt x="191008" y="28956"/>
                </a:lnTo>
                <a:lnTo>
                  <a:pt x="205486" y="28956"/>
                </a:lnTo>
                <a:lnTo>
                  <a:pt x="205486" y="14478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9" name="object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33759" y="2879878"/>
            <a:ext cx="1318942" cy="5879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0" name="object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33757" y="2879878"/>
            <a:ext cx="1318944" cy="588525"/>
          </a:xfrm>
          <a:custGeom>
            <a:avLst/>
            <a:gdLst/>
            <a:ahLst/>
            <a:cxnLst/>
            <a:rect l="l" t="t" r="r" b="b"/>
            <a:pathLst>
              <a:path w="937259" h="546100">
                <a:moveTo>
                  <a:pt x="0" y="90932"/>
                </a:moveTo>
                <a:lnTo>
                  <a:pt x="9919" y="49634"/>
                </a:lnTo>
                <a:lnTo>
                  <a:pt x="36415" y="18182"/>
                </a:lnTo>
                <a:lnTo>
                  <a:pt x="74591" y="1468"/>
                </a:lnTo>
                <a:lnTo>
                  <a:pt x="846328" y="0"/>
                </a:lnTo>
                <a:lnTo>
                  <a:pt x="860885" y="1162"/>
                </a:lnTo>
                <a:lnTo>
                  <a:pt x="899444" y="17151"/>
                </a:lnTo>
                <a:lnTo>
                  <a:pt x="926528" y="48084"/>
                </a:lnTo>
                <a:lnTo>
                  <a:pt x="937241" y="89067"/>
                </a:lnTo>
                <a:lnTo>
                  <a:pt x="937260" y="454660"/>
                </a:lnTo>
                <a:lnTo>
                  <a:pt x="936097" y="469217"/>
                </a:lnTo>
                <a:lnTo>
                  <a:pt x="920108" y="507776"/>
                </a:lnTo>
                <a:lnTo>
                  <a:pt x="889175" y="534860"/>
                </a:lnTo>
                <a:lnTo>
                  <a:pt x="848192" y="545573"/>
                </a:lnTo>
                <a:lnTo>
                  <a:pt x="90932" y="545592"/>
                </a:lnTo>
                <a:lnTo>
                  <a:pt x="76374" y="544429"/>
                </a:lnTo>
                <a:lnTo>
                  <a:pt x="37815" y="528440"/>
                </a:lnTo>
                <a:lnTo>
                  <a:pt x="10731" y="497507"/>
                </a:lnTo>
                <a:lnTo>
                  <a:pt x="18" y="456524"/>
                </a:lnTo>
                <a:lnTo>
                  <a:pt x="0" y="90932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1" name="object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4157" y="2905810"/>
            <a:ext cx="99814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" algn="ctr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ion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of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Gra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ts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&amp;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gree</a:t>
            </a:r>
            <a:r>
              <a:rPr sz="12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ts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2" name="object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5199" y="5029772"/>
            <a:ext cx="1318942" cy="587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3" name="object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5198" y="5029771"/>
            <a:ext cx="1318944" cy="588525"/>
          </a:xfrm>
          <a:custGeom>
            <a:avLst/>
            <a:gdLst/>
            <a:ahLst/>
            <a:cxnLst/>
            <a:rect l="l" t="t" r="r" b="b"/>
            <a:pathLst>
              <a:path w="937259" h="546100">
                <a:moveTo>
                  <a:pt x="0" y="90932"/>
                </a:moveTo>
                <a:lnTo>
                  <a:pt x="9919" y="49634"/>
                </a:lnTo>
                <a:lnTo>
                  <a:pt x="36415" y="18182"/>
                </a:lnTo>
                <a:lnTo>
                  <a:pt x="74591" y="1468"/>
                </a:lnTo>
                <a:lnTo>
                  <a:pt x="846328" y="0"/>
                </a:lnTo>
                <a:lnTo>
                  <a:pt x="860885" y="1162"/>
                </a:lnTo>
                <a:lnTo>
                  <a:pt x="899444" y="17151"/>
                </a:lnTo>
                <a:lnTo>
                  <a:pt x="926528" y="48084"/>
                </a:lnTo>
                <a:lnTo>
                  <a:pt x="937241" y="89067"/>
                </a:lnTo>
                <a:lnTo>
                  <a:pt x="937260" y="454660"/>
                </a:lnTo>
                <a:lnTo>
                  <a:pt x="936097" y="469217"/>
                </a:lnTo>
                <a:lnTo>
                  <a:pt x="920108" y="507776"/>
                </a:lnTo>
                <a:lnTo>
                  <a:pt x="889175" y="534860"/>
                </a:lnTo>
                <a:lnTo>
                  <a:pt x="848192" y="545573"/>
                </a:lnTo>
                <a:lnTo>
                  <a:pt x="90932" y="545592"/>
                </a:lnTo>
                <a:lnTo>
                  <a:pt x="76374" y="544429"/>
                </a:lnTo>
                <a:lnTo>
                  <a:pt x="37815" y="528440"/>
                </a:lnTo>
                <a:lnTo>
                  <a:pt x="10731" y="497507"/>
                </a:lnTo>
                <a:lnTo>
                  <a:pt x="18" y="456524"/>
                </a:lnTo>
                <a:lnTo>
                  <a:pt x="0" y="90932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4" name="object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6387" y="5233145"/>
            <a:ext cx="104014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Org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2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z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at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on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5" name="object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2468" y="2304218"/>
            <a:ext cx="0" cy="2183015"/>
          </a:xfrm>
          <a:custGeom>
            <a:avLst/>
            <a:gdLst/>
            <a:ahLst/>
            <a:cxnLst/>
            <a:rect l="l" t="t" r="r" b="b"/>
            <a:pathLst>
              <a:path h="2025650">
                <a:moveTo>
                  <a:pt x="0" y="0"/>
                </a:moveTo>
                <a:lnTo>
                  <a:pt x="0" y="2025650"/>
                </a:lnTo>
              </a:path>
            </a:pathLst>
          </a:custGeom>
          <a:ln w="19812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6" name="object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21747" y="2304218"/>
            <a:ext cx="6545571" cy="0"/>
          </a:xfrm>
          <a:custGeom>
            <a:avLst/>
            <a:gdLst/>
            <a:ahLst/>
            <a:cxnLst/>
            <a:rect l="l" t="t" r="r" b="b"/>
            <a:pathLst>
              <a:path w="4651375">
                <a:moveTo>
                  <a:pt x="0" y="0"/>
                </a:moveTo>
                <a:lnTo>
                  <a:pt x="4651375" y="0"/>
                </a:lnTo>
              </a:path>
            </a:pathLst>
          </a:custGeom>
          <a:ln w="19812">
            <a:solidFill>
              <a:srgbClr val="767070"/>
            </a:solidFill>
            <a:prstDash val="dash"/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7" name="object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72640" y="3787402"/>
            <a:ext cx="121529" cy="1398772"/>
          </a:xfrm>
          <a:custGeom>
            <a:avLst/>
            <a:gdLst/>
            <a:ahLst/>
            <a:cxnLst/>
            <a:rect l="l" t="t" r="r" b="b"/>
            <a:pathLst>
              <a:path w="86360" h="1297939">
                <a:moveTo>
                  <a:pt x="0" y="0"/>
                </a:moveTo>
                <a:lnTo>
                  <a:pt x="86242" y="0"/>
                </a:lnTo>
                <a:lnTo>
                  <a:pt x="86242" y="1297538"/>
                </a:lnTo>
                <a:lnTo>
                  <a:pt x="0" y="1297538"/>
                </a:lnTo>
              </a:path>
            </a:pathLst>
          </a:custGeom>
          <a:ln w="16448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9" name="object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15666" y="2304218"/>
            <a:ext cx="107231" cy="2727743"/>
          </a:xfrm>
          <a:custGeom>
            <a:avLst/>
            <a:gdLst/>
            <a:ahLst/>
            <a:cxnLst/>
            <a:rect l="l" t="t" r="r" b="b"/>
            <a:pathLst>
              <a:path w="76200" h="2531110">
                <a:moveTo>
                  <a:pt x="28193" y="2454402"/>
                </a:moveTo>
                <a:lnTo>
                  <a:pt x="0" y="2454402"/>
                </a:lnTo>
                <a:lnTo>
                  <a:pt x="38099" y="2530602"/>
                </a:lnTo>
                <a:lnTo>
                  <a:pt x="69849" y="2467102"/>
                </a:lnTo>
                <a:lnTo>
                  <a:pt x="28193" y="2467102"/>
                </a:lnTo>
                <a:lnTo>
                  <a:pt x="28193" y="2454402"/>
                </a:lnTo>
                <a:close/>
              </a:path>
              <a:path w="76200" h="2531110">
                <a:moveTo>
                  <a:pt x="48005" y="0"/>
                </a:moveTo>
                <a:lnTo>
                  <a:pt x="28193" y="0"/>
                </a:lnTo>
                <a:lnTo>
                  <a:pt x="28193" y="2467102"/>
                </a:lnTo>
                <a:lnTo>
                  <a:pt x="48005" y="2467102"/>
                </a:lnTo>
                <a:lnTo>
                  <a:pt x="48005" y="0"/>
                </a:lnTo>
                <a:close/>
              </a:path>
              <a:path w="76200" h="2531110">
                <a:moveTo>
                  <a:pt x="76199" y="2454402"/>
                </a:moveTo>
                <a:lnTo>
                  <a:pt x="48005" y="2454402"/>
                </a:lnTo>
                <a:lnTo>
                  <a:pt x="48005" y="2467102"/>
                </a:lnTo>
                <a:lnTo>
                  <a:pt x="69849" y="2467102"/>
                </a:lnTo>
                <a:lnTo>
                  <a:pt x="76199" y="2454402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0" name="object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248" y="6062017"/>
            <a:ext cx="2234698" cy="3876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1" name="object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96808" y="6202632"/>
            <a:ext cx="61300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90</a:t>
            </a:r>
            <a:r>
              <a:rPr sz="1200" b="1" spc="1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1200" b="1" spc="-1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</a:t>
            </a:r>
            <a:r>
              <a:rPr sz="12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</a:t>
            </a:r>
            <a:r>
              <a:rPr sz="1200" b="1" spc="-1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y</a:t>
            </a:r>
            <a:r>
              <a:rPr sz="12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2" name="object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941" y="6526229"/>
            <a:ext cx="17925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</a:t>
            </a:r>
            <a:r>
              <a:rPr sz="14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arat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on</a:t>
            </a:r>
          </a:p>
        </p:txBody>
      </p:sp>
      <p:sp>
        <p:nvSpPr>
          <p:cNvPr id="73" name="object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31754" y="5730933"/>
            <a:ext cx="183281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 algn="ctr"/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Pr</a:t>
            </a:r>
            <a:r>
              <a:rPr sz="1600" b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o</a:t>
            </a:r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</a:t>
            </a:r>
            <a:r>
              <a:rPr sz="1600" b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o</a:t>
            </a:r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</a:t>
            </a:r>
            <a:r>
              <a:rPr sz="1600" b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al </a:t>
            </a:r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</a:t>
            </a:r>
            <a:r>
              <a:rPr sz="1600" b="1" spc="-1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</a:t>
            </a:r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</a:t>
            </a:r>
            <a:r>
              <a:rPr sz="1600" b="1" spc="-1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</a:t>
            </a:r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ipt</a:t>
            </a:r>
            <a:endParaRPr sz="1600" b="1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74" name="object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4948" y="6062017"/>
            <a:ext cx="5850534" cy="3876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5" name="object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73297" y="6202632"/>
            <a:ext cx="74525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6 Months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6" name="object 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10176" y="6545696"/>
            <a:ext cx="535054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</a:t>
            </a:r>
            <a:r>
              <a:rPr sz="14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ipt</a:t>
            </a:r>
            <a:r>
              <a:rPr sz="1400" spc="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to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C</a:t>
            </a:r>
            <a:r>
              <a:rPr sz="14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ncur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nce </a:t>
            </a:r>
            <a:r>
              <a:rPr sz="14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PO 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mme</a:t>
            </a:r>
            <a:r>
              <a:rPr sz="14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at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on</a:t>
            </a:r>
          </a:p>
        </p:txBody>
      </p:sp>
      <p:sp>
        <p:nvSpPr>
          <p:cNvPr id="77" name="object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73277" y="5784634"/>
            <a:ext cx="131894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</a:t>
            </a:r>
            <a:r>
              <a:rPr sz="1600" b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</a:t>
            </a:r>
            <a:r>
              <a:rPr sz="1600" b="1" spc="-1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</a:t>
            </a:r>
            <a:r>
              <a:rPr sz="1600" b="1" spc="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o</a:t>
            </a:r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ncur</a:t>
            </a:r>
            <a:endParaRPr sz="1600" b="1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78" name="object 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7600" y="6062017"/>
            <a:ext cx="2316194" cy="38760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9" name="object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5801" y="6202632"/>
            <a:ext cx="61300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30</a:t>
            </a:r>
            <a:r>
              <a:rPr sz="1200" b="1" spc="1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1200" b="1" spc="-1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</a:t>
            </a:r>
            <a:r>
              <a:rPr sz="12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</a:t>
            </a:r>
            <a:r>
              <a:rPr sz="1200" b="1" spc="-1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y</a:t>
            </a:r>
            <a:r>
              <a:rPr sz="12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0" name="object 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62845" y="6552763"/>
            <a:ext cx="264722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GA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R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</a:t>
            </a:r>
            <a:r>
              <a:rPr sz="14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</a:t>
            </a:r>
            <a:r>
              <a:rPr sz="1400" spc="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&amp;</a:t>
            </a:r>
            <a:r>
              <a:rPr sz="14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ssing</a:t>
            </a:r>
            <a:endParaRPr sz="14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1" name="object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10074" y="6127575"/>
            <a:ext cx="77537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</a:t>
            </a:r>
            <a:r>
              <a:rPr sz="1600" b="1" spc="-1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w</a:t>
            </a:r>
            <a:r>
              <a:rPr sz="1600" b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ard</a:t>
            </a:r>
          </a:p>
        </p:txBody>
      </p:sp>
      <p:sp>
        <p:nvSpPr>
          <p:cNvPr id="82" name="object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250" y="6449621"/>
            <a:ext cx="10373724" cy="0"/>
          </a:xfrm>
          <a:custGeom>
            <a:avLst/>
            <a:gdLst/>
            <a:ahLst/>
            <a:cxnLst/>
            <a:rect l="l" t="t" r="r" b="b"/>
            <a:pathLst>
              <a:path w="7371715">
                <a:moveTo>
                  <a:pt x="0" y="0"/>
                </a:moveTo>
                <a:lnTo>
                  <a:pt x="737146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3" name="object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248" y="5994678"/>
            <a:ext cx="0" cy="455763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49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4" name="object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4948" y="5994678"/>
            <a:ext cx="0" cy="455763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49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5" name="object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7600" y="5994678"/>
            <a:ext cx="0" cy="455763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49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6" name="object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61649" y="5994678"/>
            <a:ext cx="0" cy="455763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49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91" name="Google Shape;216;p32">
            <a:extLst>
              <a:ext uri="{FF2B5EF4-FFF2-40B4-BE49-F238E27FC236}">
                <a16:creationId xmlns:a16="http://schemas.microsoft.com/office/drawing/2014/main" id="{F82A6844-7A29-86D1-054B-4B8878835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0" t="82539" r="-410" b="-6682"/>
          <a:stretch/>
        </p:blipFill>
        <p:spPr>
          <a:xfrm>
            <a:off x="-9253" y="10259"/>
            <a:ext cx="12281569" cy="1251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50"/>
    </mc:Choice>
    <mc:Fallback xmlns="">
      <p:transition spd="slow" advTm="1093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FE722D-30DC-2892-D8E0-BAFFB463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/>
          <a:p>
            <a:r>
              <a:rPr lang="en-US" dirty="0">
                <a:latin typeface="+mj-lt"/>
              </a:rPr>
              <a:t>Important dates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FA40A8-55C7-EA57-1E61-96701116BE4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cs typeface="Calibri" panose="020F0502020204030204"/>
              </a:rPr>
              <a:t>Next deadline: </a:t>
            </a:r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June 4, 2024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, 5 pm local submitter's time</a:t>
            </a:r>
            <a:endParaRPr lang="en-US">
              <a:solidFill>
                <a:schemeClr val="tx1"/>
              </a:solidFill>
              <a:cs typeface="Calibri" panose="020F0502020204030204"/>
            </a:endParaRPr>
          </a:p>
          <a:p>
            <a:r>
              <a:rPr lang="en-US">
                <a:solidFill>
                  <a:schemeClr val="tx1"/>
                </a:solidFill>
              </a:rPr>
              <a:t>Future deadlines: 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February 12, 2025 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Second Wednesday in February, thereafter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2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1981200"/>
            <a:ext cx="701040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7252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9161FBF-42A6-A236-8F3B-5AC89D87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/>
          <a:p>
            <a:r>
              <a:rPr lang="en-US" dirty="0">
                <a:latin typeface="+mj-lt"/>
              </a:rPr>
              <a:t>Major changes since FY23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D998B9-C1E8-0279-3AED-38E9E7A960E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6294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Updated contact information of cognizant program officers</a:t>
            </a:r>
          </a:p>
          <a:p>
            <a:r>
              <a:rPr lang="en-US">
                <a:solidFill>
                  <a:schemeClr val="tx1"/>
                </a:solidFill>
              </a:rPr>
              <a:t>Eligibility of who may submit proposals</a:t>
            </a:r>
          </a:p>
          <a:p>
            <a:r>
              <a:rPr lang="en-US">
                <a:solidFill>
                  <a:schemeClr val="tx1"/>
                </a:solidFill>
              </a:rPr>
              <a:t>Description of Small RPP strand</a:t>
            </a:r>
          </a:p>
          <a:p>
            <a:r>
              <a:rPr lang="en-US">
                <a:solidFill>
                  <a:schemeClr val="tx1"/>
                </a:solidFill>
              </a:rPr>
              <a:t>Description of Research strand projects</a:t>
            </a:r>
          </a:p>
          <a:p>
            <a:endParaRPr lang="en-US">
              <a:solidFill>
                <a:schemeClr val="tx1"/>
              </a:solidFill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4BC5F99-ED3D-F63A-2557-1EC81109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/>
          <a:p>
            <a:r>
              <a:rPr lang="en-US" dirty="0">
                <a:latin typeface="+mj-lt"/>
                <a:ea typeface="Open Sans Light" pitchFamily="2" charset="0"/>
                <a:cs typeface="Open Sans Light" pitchFamily="2" charset="0"/>
              </a:rPr>
              <a:t>Eligibility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FC335D-9363-1BA5-ABFC-B026688596A4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1">
                <a:solidFill>
                  <a:schemeClr val="tx1"/>
                </a:solidFill>
              </a:rPr>
              <a:t>Institutions of Higher Education (IHEs):</a:t>
            </a:r>
            <a:r>
              <a:rPr lang="en-US">
                <a:solidFill>
                  <a:schemeClr val="tx1"/>
                </a:solidFill>
              </a:rPr>
              <a:t> Two- and four-year IHEs (including community colleges) accredited in, and having a campus located in the US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chemeClr val="tx1"/>
                </a:solidFill>
              </a:rPr>
              <a:t>Non-profit, non-academic organizations: </a:t>
            </a:r>
            <a:r>
              <a:rPr lang="en-US">
                <a:solidFill>
                  <a:schemeClr val="tx1"/>
                </a:solidFill>
              </a:rPr>
              <a:t>Independent museums, observatories, research laboratories, professional societies and similar organizations located in the U.S. that are directly associated with educational or research activities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chemeClr val="tx1"/>
                </a:solidFill>
              </a:rPr>
              <a:t>Tribal Nations: </a:t>
            </a:r>
            <a:r>
              <a:rPr lang="en-US">
                <a:solidFill>
                  <a:schemeClr val="tx1"/>
                </a:solidFill>
              </a:rPr>
              <a:t>An American Indian or Alaska Native tribe, band, nation, pueblo, village, or community that the Secretary of the Interior acknowledges as a federally recognized tribe pursuant to the Federally Recognized Indian Tribe List Act of 1994, 25 U.S.C. §§ 5130-5131</a:t>
            </a:r>
          </a:p>
          <a:p>
            <a:pPr>
              <a:lnSpc>
                <a:spcPct val="110000"/>
              </a:lnSpc>
            </a:pPr>
            <a:r>
              <a:rPr lang="en-US" b="1" i="1">
                <a:solidFill>
                  <a:schemeClr val="tx1"/>
                </a:solidFill>
              </a:rPr>
              <a:t>There is no restriction on who can serve as Principal Investigator (PI)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6CCFE-4D65-2741-BFCE-5F80909C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3A7067F-0D35-43F8-B865-BAEABBDDD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Goals of </a:t>
            </a:r>
            <a:r>
              <a:rPr lang="en-US" dirty="0" err="1"/>
              <a:t>CSforAll</a:t>
            </a:r>
            <a:r>
              <a:rPr lang="en-US" dirty="0"/>
              <a:t>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5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021ACC-DD0D-E539-7438-B8EC5DF7FE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4550" y="2002632"/>
            <a:ext cx="10515600" cy="2210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To provide all U.S. students with the opportunity to participate in computer science (CS) and computational thinking (CT) education in their schools at the preK-12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710E8EA-57F6-764C-8914-AEEABF05819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AC920A-A872-4A47-4392-65A28A8CCD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j-lt"/>
                <a:ea typeface="Open Sans Light" panose="020B0606030504020204" pitchFamily="34" charset="0"/>
                <a:cs typeface="Calibri" panose="020F0502020204030204" pitchFamily="34" charset="0"/>
              </a:rPr>
              <a:t>Broadening participation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127" y="1605321"/>
            <a:ext cx="7220673" cy="36294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endParaRPr lang="en-US"/>
          </a:p>
          <a:p>
            <a:pPr marL="0" indent="0">
              <a:lnSpc>
                <a:spcPct val="110000"/>
              </a:lnSpc>
              <a:buNone/>
            </a:pPr>
            <a:r>
              <a:rPr lang="en-US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P</a:t>
            </a:r>
            <a:r>
              <a:rPr lang="en-US" sz="240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roposals in any strand </a:t>
            </a:r>
            <a:r>
              <a:rPr lang="en-US" sz="2400" b="1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must</a:t>
            </a:r>
            <a:r>
              <a:rPr lang="en-US" sz="240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 address, in a significant manner, longstanding underrepresentation of many groups in computing relative to their participation in preK-12, postsecondary education, and the workforce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>
              <a:solidFill>
                <a:schemeClr val="tx1"/>
              </a:solidFill>
              <a:latin typeface="+mn-lt"/>
              <a:ea typeface="Open Sans Light"/>
              <a:cs typeface="Open Sans Ligh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>
                <a:solidFill>
                  <a:schemeClr val="tx1"/>
                </a:solidFill>
                <a:latin typeface="+mn-lt"/>
                <a:ea typeface="Open Sans Light"/>
                <a:cs typeface="Open Sans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NSF National Center for Science and Engineering Statistics: </a:t>
            </a:r>
            <a:r>
              <a:rPr lang="en-US" sz="2400">
                <a:solidFill>
                  <a:schemeClr val="tx1"/>
                </a:solidFill>
                <a:latin typeface="+mn-lt"/>
                <a:ea typeface="Open Sans Light"/>
                <a:cs typeface="Open Sans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https://ncses.nsf.gov/pubs/nsf23315</a:t>
            </a:r>
            <a:endParaRPr lang="en-US">
              <a:solidFill>
                <a:schemeClr val="tx1"/>
              </a:solidFill>
              <a:latin typeface="+mn-lt"/>
            </a:endParaRPr>
          </a:p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0D113D-E5DF-11BF-B222-DD7A708F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2915"/>
            <a:ext cx="3430625" cy="44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6CCFE-4D65-2741-BFCE-5F80909C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3A7067F-0D35-43F8-B865-BAEABBDDD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cap="non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Description of Project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000" b="1" cap="non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trands 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540BAFA-6E7C-44B4-9F31-55CE925EA6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0">
                <a:latin typeface="Calibri" panose="020F0502020204030204" pitchFamily="34" charset="0"/>
                <a:cs typeface="Calibri" panose="020F0502020204030204" pitchFamily="34" charset="0"/>
              </a:rPr>
              <a:t>1. Research-Practice Partnerships</a:t>
            </a:r>
          </a:p>
          <a:p>
            <a:pPr marL="0" indent="0">
              <a:buNone/>
            </a:pPr>
            <a:r>
              <a:rPr lang="en-US" i="0">
                <a:latin typeface="Calibri" panose="020F0502020204030204" pitchFamily="34" charset="0"/>
                <a:cs typeface="Calibri" panose="020F0502020204030204" pitchFamily="34" charset="0"/>
              </a:rPr>
              <a:t>2. Research on Learning and Instruction</a:t>
            </a:r>
            <a:endParaRPr lang="en-US" sz="2800" i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F_Vision_template_02022022(1)" id="{C622A322-D94F-1C46-A489-8A0C65ECB436}" vid="{C18FFF36-A295-C647-9914-9537731DD1EE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52820E1F29704B899435F018B4441F" ma:contentTypeVersion="10" ma:contentTypeDescription="Create a new document." ma:contentTypeScope="" ma:versionID="157330b6ab5d8b3be3f1660c61e1985a">
  <xsd:schema xmlns:xsd="http://www.w3.org/2001/XMLSchema" xmlns:xs="http://www.w3.org/2001/XMLSchema" xmlns:p="http://schemas.microsoft.com/office/2006/metadata/properties" xmlns:ns2="048aabdc-e019-4156-bc1d-42ce1d97e247" xmlns:ns3="973b661d-27ca-4762-a236-6f16ec3b1ea9" targetNamespace="http://schemas.microsoft.com/office/2006/metadata/properties" ma:root="true" ma:fieldsID="338551032d3156285eca6ddbc18ec0d5" ns2:_="" ns3:_="">
    <xsd:import namespace="048aabdc-e019-4156-bc1d-42ce1d97e247"/>
    <xsd:import namespace="973b661d-27ca-4762-a236-6f16ec3b1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aabdc-e019-4156-bc1d-42ce1d97e2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b661d-27ca-4762-a236-6f16ec3b1e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475037-D714-4873-8DE1-E642ACE33D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D2C2DB-4C6D-4AB4-A061-B6CB97ACD73B}">
  <ds:schemaRefs>
    <ds:schemaRef ds:uri="048aabdc-e019-4156-bc1d-42ce1d97e247"/>
    <ds:schemaRef ds:uri="973b661d-27ca-4762-a236-6f16ec3b1e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96CBB9-B1ED-4882-89D2-886B9F2AE055}">
  <ds:schemaRefs>
    <ds:schemaRef ds:uri="048aabdc-e019-4156-bc1d-42ce1d97e247"/>
    <ds:schemaRef ds:uri="973b661d-27ca-4762-a236-6f16ec3b1e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1719</Words>
  <Application>Microsoft Office PowerPoint</Application>
  <PresentationFormat>Widescreen</PresentationFormat>
  <Paragraphs>242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Calibri Light</vt:lpstr>
      <vt:lpstr>Microsoft Sans Serif</vt:lpstr>
      <vt:lpstr>Montserrat Medium</vt:lpstr>
      <vt:lpstr>News Gothic MT</vt:lpstr>
      <vt:lpstr>Open Sans ExtraBold</vt:lpstr>
      <vt:lpstr>Open Sans Light</vt:lpstr>
      <vt:lpstr>Times New Roman</vt:lpstr>
      <vt:lpstr>Wingdings</vt:lpstr>
      <vt:lpstr>Office 2013 - 2022 Theme</vt:lpstr>
      <vt:lpstr>Office Theme</vt:lpstr>
      <vt:lpstr>1_Office Theme</vt:lpstr>
      <vt:lpstr>Computer Science for All Program Webinar (NSF 24-555 CSforAll: Research and RPPs) </vt:lpstr>
      <vt:lpstr>FY24 CSforAll Program Team</vt:lpstr>
      <vt:lpstr>Important dates</vt:lpstr>
      <vt:lpstr>Major changes since FY23</vt:lpstr>
      <vt:lpstr>Eligibility</vt:lpstr>
      <vt:lpstr>Goals of CSforAll program</vt:lpstr>
      <vt:lpstr>To provide all U.S. students with the opportunity to participate in computer science (CS) and computational thinking (CT) education in their schools at the preK-12 levels</vt:lpstr>
      <vt:lpstr>Broadening participation in computer science</vt:lpstr>
      <vt:lpstr>Description of Project Strands </vt:lpstr>
      <vt:lpstr>Description of Project Strands </vt:lpstr>
      <vt:lpstr>Principles of RPPs</vt:lpstr>
      <vt:lpstr>Key elements of RPPs</vt:lpstr>
      <vt:lpstr>RPP Program strands</vt:lpstr>
      <vt:lpstr>Funding levels for RPP strands</vt:lpstr>
      <vt:lpstr>High-quality RPP proposals will:</vt:lpstr>
      <vt:lpstr>Selected RPP Resources</vt:lpstr>
      <vt:lpstr>Description of Project Strands </vt:lpstr>
      <vt:lpstr>Research strand</vt:lpstr>
      <vt:lpstr>Scope of research strand projects</vt:lpstr>
      <vt:lpstr>Scope of research strand projects</vt:lpstr>
      <vt:lpstr>Areas of research to consider (not limited to)</vt:lpstr>
      <vt:lpstr>Proposal preparation </vt:lpstr>
      <vt:lpstr>The Proposal &amp; Award Policies &amp; Procedures Guide (version 24-1)</vt:lpstr>
      <vt:lpstr>EducateAI</vt:lpstr>
      <vt:lpstr>Project Summary</vt:lpstr>
      <vt:lpstr>Project Description: Merit review criteria</vt:lpstr>
      <vt:lpstr>Project Description: additional elements</vt:lpstr>
      <vt:lpstr>Don’t forget the data management plan! </vt:lpstr>
      <vt:lpstr>Can be returned without review/withdrawn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Kennedy, Allyson</dc:creator>
  <cp:lastModifiedBy>Carlson, Paul L. (Contractor)</cp:lastModifiedBy>
  <cp:revision>4</cp:revision>
  <dcterms:created xsi:type="dcterms:W3CDTF">2020-06-18T15:10:10Z</dcterms:created>
  <dcterms:modified xsi:type="dcterms:W3CDTF">2024-05-09T15:48:56Z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0x0101004F52820E1F29704B899435F018B4441F</vt:lpwstr>
  </property>
  <property fmtid="{D5CDD505-2E9C-101B-9397-08002B2CF9AE}" pid="3" name="TitusGUID">
    <vt:lpwstr>14408de0-cc80-4d85-9f6f-eef84b5f0696</vt:lpwstr>
  </property>
  <property fmtid="{D5CDD505-2E9C-101B-9397-08002B2CF9AE}" pid="4" name="ContainsCUI">
    <vt:lpwstr>No</vt:lpwstr>
  </property>
</Properties>
</file>